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FFAD38-E29B-4122-8411-2554AD0C6446}">
  <a:tblStyle styleId="{59FFAD38-E29B-4122-8411-2554AD0C6446}"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3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Another example of an attack vector, relative to the example provided in the notes on slide 9 with the SQL Injection, the SQL Injection itself becomes the attack vector – the attacker using this to exploit the vulnerability (the poorly designed web application).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Likelihood</a:t>
            </a:r>
            <a:r>
              <a:rPr lang="en-US" sz="1100" b="0" i="0" u="none" strike="noStrike" cap="none">
                <a:solidFill>
                  <a:schemeClr val="dk1"/>
                </a:solidFill>
                <a:latin typeface="Arial"/>
                <a:ea typeface="Arial"/>
                <a:cs typeface="Arial"/>
                <a:sym typeface="Arial"/>
              </a:rPr>
              <a:t> is the probability of an event occurring. This is often expressed as a percentage (for example, it is understood that, historically, there is a 90% probability that a web server connected to the Internet will be successfully breached by an attacker in a year).   </a:t>
            </a:r>
            <a:r>
              <a:rPr lang="en-US" sz="1100" b="1" i="0" u="none" strike="noStrike" cap="none">
                <a:solidFill>
                  <a:schemeClr val="dk1"/>
                </a:solidFill>
                <a:latin typeface="Arial"/>
                <a:ea typeface="Arial"/>
                <a:cs typeface="Arial"/>
                <a:sym typeface="Arial"/>
              </a:rPr>
              <a:t>Impact</a:t>
            </a:r>
            <a:r>
              <a:rPr lang="en-US" sz="1100" b="0" i="0" u="none" strike="noStrike" cap="none">
                <a:solidFill>
                  <a:schemeClr val="dk1"/>
                </a:solidFill>
                <a:latin typeface="Arial"/>
                <a:ea typeface="Arial"/>
                <a:cs typeface="Arial"/>
                <a:sym typeface="Arial"/>
              </a:rPr>
              <a:t> is the result of that threat and can be expressed quantitatively in terms of the cost of the event, or qualitatively (High, moderate, or low). </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It is important to calculate likelihood and impact as, while all systems might face a particular event, the likelihood of the event occurring may be higher or lower and is also true with the impact, or cost, to the organization if the impact occurred. As an example, there may be the threat of an earthquake that might have a higher likelihood of occurrence if an organization is in parts of California, versus Washington, D.C., however the impact would be the same if the quake occurred. Or, the impact might be much greater if the earthquake occurs near a nuclear power plant, as opposed to a unmanned storage facility. </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Several different types of risk assessments are available to calculate the amount of risk that a threat presents to an organization, such as quantitative and qualitative types, as well as risk frameworks (Delphi, OCTAVE) used in the process. This is outside of the scope of this module, however students should understand that processes exist to calculate the level of risk that must be managed.</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 </a:t>
            </a: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Risk Avoidance </a:t>
            </a:r>
            <a:r>
              <a:rPr lang="en-US" sz="1100" b="0" i="0" u="none" strike="noStrike" cap="none">
                <a:solidFill>
                  <a:schemeClr val="dk1"/>
                </a:solidFill>
                <a:latin typeface="Arial"/>
                <a:ea typeface="Arial"/>
                <a:cs typeface="Arial"/>
                <a:sym typeface="Arial"/>
              </a:rPr>
              <a:t>– Measures taken to prevent the threat from occurring. This prevents the likelihood (doesn’t effect the impact), but is often unfeasible. An example would be to disconnect a vulnerable web server from the Internet. This would prevent it from being hacked by an external attacker, however you would completely lose its functionality.</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Risk Mitigation</a:t>
            </a:r>
            <a:r>
              <a:rPr lang="en-US" sz="1100" b="0" i="0" u="none" strike="noStrike" cap="none">
                <a:solidFill>
                  <a:schemeClr val="dk1"/>
                </a:solidFill>
                <a:latin typeface="Arial"/>
                <a:ea typeface="Arial"/>
                <a:cs typeface="Arial"/>
                <a:sym typeface="Arial"/>
              </a:rPr>
              <a:t> – Taking steps to reduce the likelihood or impact, but not to zero, of a threat’s occurrence.  For example, the implementation of a firewall that would examine network traffic coming in to the organization to filter out suspicious traffic. It is possible that some attacks might be missed, but the amount of malicious packets would be eliminated.</a:t>
            </a: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Risk Transference – Placing the responsibility of the threat onto another entity.  An example would be with the purchase of cybersecurity insurance that would pay the fines and damages in the event of a successful attack. </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Risk Acceptance </a:t>
            </a:r>
            <a:r>
              <a:rPr lang="en-US" sz="1100" b="0" i="0" u="none" strike="noStrike" cap="none">
                <a:solidFill>
                  <a:schemeClr val="dk1"/>
                </a:solidFill>
                <a:latin typeface="Arial"/>
                <a:ea typeface="Arial"/>
                <a:cs typeface="Arial"/>
                <a:sym typeface="Arial"/>
              </a:rPr>
              <a:t>– A risk handling method in which the organization chooses to do nothing to reduce the likelihood or impact. In many cases, this is a cost-based decision where a risk assessment has determined that the cost of security measure that would be implemented outweighs the anticipated cost of the threat being actualized.</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The bottom line to effective risk management is to remember that “</a:t>
            </a:r>
            <a:r>
              <a:rPr lang="en-US" sz="1100" b="1" i="0" u="none" strike="noStrike" cap="none">
                <a:solidFill>
                  <a:schemeClr val="dk1"/>
                </a:solidFill>
                <a:latin typeface="Arial"/>
                <a:ea typeface="Arial"/>
                <a:cs typeface="Arial"/>
                <a:sym typeface="Arial"/>
              </a:rPr>
              <a:t>He who defends everything, defends nothing</a:t>
            </a:r>
            <a:r>
              <a:rPr lang="en-US" sz="1100" b="0" i="0" u="none" strike="noStrike" cap="none">
                <a:solidFill>
                  <a:schemeClr val="dk1"/>
                </a:solidFill>
                <a:latin typeface="Arial"/>
                <a:ea typeface="Arial"/>
                <a:cs typeface="Arial"/>
                <a:sym typeface="Arial"/>
              </a:rPr>
              <a:t>” (Frederick the Great).   The goal of a good risk assessment and risk management plan is to identify critical assets to the organization and prioritize countermeasures (controls) to those that present the greatest negative impact to the organization’s mission.</a:t>
            </a: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By understanding what motivates the attacker, we can understand possible attack vectors and vulnerabilities that the attacker will take.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 There are many types of threat actors, identifiable by their characteristics, motivation, and techniques:</a:t>
            </a:r>
          </a:p>
          <a:p>
            <a:pPr marL="0" marR="0" lvl="0" indent="0" algn="l" rtl="0">
              <a:spcBef>
                <a:spcPts val="0"/>
              </a:spcBef>
              <a:spcAft>
                <a:spcPts val="0"/>
              </a:spcAft>
              <a:buSzPct val="25000"/>
              <a:buNone/>
            </a:pPr>
            <a:endParaRPr sz="1100" b="1"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Script Kiddies </a:t>
            </a:r>
            <a:r>
              <a:rPr lang="en-US" sz="1100" b="0" i="0" u="none" strike="noStrike" cap="none">
                <a:solidFill>
                  <a:schemeClr val="dk1"/>
                </a:solidFill>
                <a:latin typeface="Arial"/>
                <a:ea typeface="Arial"/>
                <a:cs typeface="Arial"/>
                <a:sym typeface="Arial"/>
              </a:rPr>
              <a:t>-  Script kiddies are relative novice attackers. They are generally younger and don’t possess the level of skill or knowledge as their more experienced counterparts.  Their targets tend to be opportunistic, they will attack whomever is readily available and tend to work individually. Due to their being lesser-skilled, they tend to make a lot of “noise when they attack and are easy to identify.  That said, the fact (as mentioned before in this unit) that the scripts that they use tend to be highly sophisticated, these attackers don’t need a lot of skill to do a lot of damage as they can easily overwhelm some systems.  They tend to pay less attention to risk and are willing to risk discovery in order to quickly attack a target.</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Corporate Spies </a:t>
            </a:r>
            <a:r>
              <a:rPr lang="en-US" sz="1100" b="0" i="0" u="none" strike="noStrike" cap="none">
                <a:solidFill>
                  <a:schemeClr val="dk1"/>
                </a:solidFill>
                <a:latin typeface="Arial"/>
                <a:ea typeface="Arial"/>
                <a:cs typeface="Arial"/>
                <a:sym typeface="Arial"/>
              </a:rPr>
              <a:t>– Economic espionage, although it is well-known that many other nations engage in corporate espionage to give their nation’s businesses and unfair advantage economically, so this tends to also relate to Nation State spies. These attackers are usually highly-skilled employees of a competitor’s organization. Due to the ramifications on stock prices and prosecution, attackers will be risk averse so attacks may span several months to avoid being detected.</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Cyber criminals </a:t>
            </a:r>
            <a:r>
              <a:rPr lang="en-US" sz="1100" b="0" i="0" u="none" strike="noStrike" cap="none">
                <a:solidFill>
                  <a:schemeClr val="dk1"/>
                </a:solidFill>
                <a:latin typeface="Arial"/>
                <a:ea typeface="Arial"/>
                <a:cs typeface="Arial"/>
                <a:sym typeface="Arial"/>
              </a:rPr>
              <a:t>– According to Department of Justice statistics, Ransomware attacks have cost the U.S. as much as $57 million dollars, with victims paying between $200 and $10,000 to recover lost files (DOJ, 2016).  Cyber criminals often uses malware embedded in images in email to redirect the victim to a spoofed site (usually financial sites), where they obtain user names and passwords.  Given the magnitude of the volume of phished emails sent, if even 1% are successful the attacker stands to gain significant funds.  In organized groups, they can be well-funded. Skill levels differ, however many cyber crime organizations can pay to attract top talent, making some attacks against very difficult to defend against. Generally, risk tolerant as they have anonymized themselves and will simply move on to another target.</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Hacktivists</a:t>
            </a:r>
            <a:r>
              <a:rPr lang="en-US" sz="1100" b="0" i="0" u="none" strike="noStrike" cap="none">
                <a:solidFill>
                  <a:schemeClr val="dk1"/>
                </a:solidFill>
                <a:latin typeface="Arial"/>
                <a:ea typeface="Arial"/>
                <a:cs typeface="Arial"/>
                <a:sym typeface="Arial"/>
              </a:rPr>
              <a:t> – In some cases, the hacktivist will be an insider, such as the cases with Pvt. Manning and the release of State Department emails, or Edward Snowden and the compromise of NSA information.  Because they strongly believe in their cause, they tend to be very risk tolerant, not caring if their identities become known. This is obviously not the case with more organized groups, such as Anonymous, which take great care to anonymize the identities of its members.</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Nation State </a:t>
            </a:r>
            <a:r>
              <a:rPr lang="en-US" sz="1100" b="0" i="0" u="none" strike="noStrike" cap="none">
                <a:solidFill>
                  <a:schemeClr val="dk1"/>
                </a:solidFill>
                <a:latin typeface="Arial"/>
                <a:ea typeface="Arial"/>
                <a:cs typeface="Arial"/>
                <a:sym typeface="Arial"/>
              </a:rPr>
              <a:t>– As discussed earlier in the unit, the Department of Homeland Security has identified 16 critical infrastructure sectors, including healthcare, financial, transportation, and IT. The goal of nation-sponsored threat actors is to disrupt these services to generate panic or uncertainty among the population. In many cases, their goal is to steal intellectual property to increase the wealth of their own country’s businesses. In some cases, as with the 2016 Presidential election, the motivation was to influence election results to elect a President sympathetic to their agenda.  Because nations recruit “the best of the best”, these are highly skilled attackers, difficult to both detect and defend against. As such, they are often able to establish a long-term presence on the victim’s system, known as an Advanced Persistent Threat (APT). Because of the political ramifications of getting caught, there is a high risk aversion, resulting in a much longer, more methodical approach to compromise.  As an example, port scans to detect open, listening ports, would be performed much more slowly in order to avoid detection by an intrusion detection system (coming in “low and slow”, as they say).   In some cases, the use of malware on devices, such as with a water pump purchased by a water treatment facility in Ohio (a supply chain attack), provides the means to deliver a malicious payload (result of the attack).</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Insiders </a:t>
            </a:r>
            <a:r>
              <a:rPr lang="en-US" sz="1100" b="0" i="0" u="none" strike="noStrike" cap="none">
                <a:solidFill>
                  <a:schemeClr val="dk1"/>
                </a:solidFill>
                <a:latin typeface="Arial"/>
                <a:ea typeface="Arial"/>
                <a:cs typeface="Arial"/>
                <a:sym typeface="Arial"/>
              </a:rPr>
              <a:t>– Insiders are internal employees or business partners that have access to the internal system.  This access makes them particularly dangerous, as they  often know what they are looking for and where it is located. Many times, employees are “feathering their nest” in preparation for leaving a company – seeking to take company proprietary information with them to their new employer. Other times, they are motivated by revenge. Studies have shown that, as company morale decreases, incidences of insider attack increase.  Occasionally, employees may be simply interested in snooping through company data, for instance prying into human resource or payroll records to discover co-workers salaries.  They type of insider will determine how sophisticated the attack and the tools used.  Many insiders are system administrators who have elevated privileges (often in excess of their need-to-know).  Because the risk of discovery would be termination and prosecution, these attackers would be highly risk averse.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Suggested Student Activity:  </a:t>
            </a:r>
            <a:r>
              <a:rPr lang="en-US" sz="1100" b="0" i="0" u="none" strike="noStrike" cap="none">
                <a:solidFill>
                  <a:schemeClr val="dk1"/>
                </a:solidFill>
                <a:latin typeface="Arial"/>
                <a:ea typeface="Arial"/>
                <a:cs typeface="Arial"/>
                <a:sym typeface="Arial"/>
              </a:rPr>
              <a:t>Ask students to visit the FBI’s Internet Crime Complaint Center (IC3) located at https://www.ic3.gov/ and read the press releases and annual reports to fully understand the prevalence and cost of Internet crimes.</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Source: </a:t>
            </a: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Department of Justice. (2016).  DOJ Responds to Carper Inquiries on Response to Threat of Ransomware. Retrieved from https://www.hsgac.senate.gov/download/doj-responds-to-carper-inquiries-on-response-to-threat-of-ransomware.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These first few slides attempt to address the question, “Why do we need cybersecurity?”, introducing the students to the very real threats of cyber war and cybercrime.</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For the last decade, nation states have been engaging in cyberwar. This is evident from instances such as Stuxnet, where highly sophisticated malware (possibly brought in on USB “thumb drives”) targeting a very specific type of enrichment centrifuge used by Iran’s nuclear program, damaged the devices, significantly delaying Iran’s nuclear development efforts.  Iran purportedly has attempted retaliation for Stuxnet on U.S./Israeli banks.  Other examples include the cyberattacks on Estonia, in 2007, which were attributed to Russian hackers.  These attacks disabled government websites, newspapers, and banks. Even our own recent accusations in December 2016 by U.S. officials of Russian attempts to hack a Burlington, Vermont electrical grid, using malicious code named “Grizzly Steppe”,  indicate a continued, concentrated effort to disrupt critical infrastructure and networks through cyber attacks.  Most countries today have large organizations dedicated to cyber warfare, such as the United States’ Cyber Command (USCYBERCOM), created in 2009, that is responsible for engaging nation state actors both defensively, as well as offensively.</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100" b="0" i="0" u="none" strike="noStrike" cap="none">
                <a:solidFill>
                  <a:schemeClr val="dk1"/>
                </a:solidFill>
                <a:latin typeface="Arial"/>
                <a:ea typeface="Arial"/>
                <a:cs typeface="Arial"/>
                <a:sym typeface="Arial"/>
              </a:rPr>
              <a:t>These activities indicate that we have entered into an era where battles will be fought not on land, but in cyberspace, and network personnel responsible for securing systems and applications need to be continually diligent to monitoring evolving cyber threats and recognize and secure systems against potential attacks.</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Exercise 1:  Have students find and discuss articles relating to instances of cyber warfare on the critical infrastructure sectors cited above and complete Exercise 1.</a:t>
            </a:r>
          </a:p>
          <a:p>
            <a:pPr marL="0" marR="0" lvl="0" indent="0" algn="l" rtl="0">
              <a:lnSpc>
                <a:spcPct val="100000"/>
              </a:lnSpc>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US" sz="1100" b="1" i="0" u="none" strike="noStrike" cap="none">
                <a:solidFill>
                  <a:schemeClr val="dk1"/>
                </a:solidFill>
                <a:latin typeface="Arial"/>
                <a:ea typeface="Arial"/>
                <a:cs typeface="Arial"/>
                <a:sym typeface="Arial"/>
              </a:rPr>
              <a:t> </a:t>
            </a: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While the slide focuses on cybercrimes committed against organizations, the scope of cybercrime extends to individuals and children, as well, who may be cyberstalked or potential victims of online predators.</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In 2011, theft of intellectual property in the U.S. had cost billions of dollars in lost revenue, amounting to 2.2 million lost jobs. 90% of this theft attributable to China (US International Trade Commission, 2011). This was confirmed in 2015 by in a survey performed by the FBI which saw a significant increase in 2015 of economic espionage over the previous year, 95% of which was, again, attributed to China.  Bruer (2015).</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Suggested Activity:  </a:t>
            </a:r>
            <a:r>
              <a:rPr lang="en-US" sz="1100" b="0" i="0" u="none" strike="noStrike" cap="none">
                <a:solidFill>
                  <a:schemeClr val="dk1"/>
                </a:solidFill>
                <a:latin typeface="Arial"/>
                <a:ea typeface="Arial"/>
                <a:cs typeface="Arial"/>
                <a:sym typeface="Arial"/>
              </a:rPr>
              <a:t>Have students review the FBI siteat https://www.fbi.gov/investigate/white-collar-crime/piracy-ip-theft  that addresses economic espionage and intellectual theft and watch the FBI-produced movie  “The Company Man:  Protecting America’s Secrets” at http://www.cnn.com/2015/07/24/politics/fbi-economic-espionage/ that seeks to raise awareness of economic espionage threats.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Sources:</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Bruer, W. (2015). FBI sees Chinese involvement amid sharp rise in economic espionage cases. CNN Politics. July 24, 2015. Retrieved from http://www.cnn.com/2015/07/24/politics/fbi-economic-espionage/.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United States International Trade Commission. (2011).  China:  Effects of Intellectual Property Infringement and Indigenous Innovation Policies on the U.S. Economy. USITC Publication 4226. May 2011. Retrieved from https://www.usitc.gov/publications/332/pub4226.pdf.</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Zero-day vulnerabilities </a:t>
            </a:r>
            <a:r>
              <a:rPr lang="en-US" sz="1100" b="0" i="0" u="none" strike="noStrike" cap="none">
                <a:solidFill>
                  <a:schemeClr val="dk1"/>
                </a:solidFill>
                <a:latin typeface="Arial"/>
                <a:ea typeface="Arial"/>
                <a:cs typeface="Arial"/>
                <a:sym typeface="Arial"/>
              </a:rPr>
              <a:t>-  vulnerabilities in software that are discovered and exploited by attackers before a fix can be disseminated.</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Sophistication of attack tools </a:t>
            </a:r>
            <a:r>
              <a:rPr lang="en-US" sz="1100" b="0" i="0" u="none" strike="noStrike" cap="none">
                <a:solidFill>
                  <a:schemeClr val="dk1"/>
                </a:solidFill>
                <a:latin typeface="Arial"/>
                <a:ea typeface="Arial"/>
                <a:cs typeface="Arial"/>
                <a:sym typeface="Arial"/>
              </a:rPr>
              <a:t>– many attack tools today are complex programs that are automated, allowing attackers to possess relatively little skill in executing them against a target.</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System complexity </a:t>
            </a:r>
            <a:r>
              <a:rPr lang="en-US" sz="1100" b="0" i="0" u="none" strike="noStrike" cap="none">
                <a:solidFill>
                  <a:schemeClr val="dk1"/>
                </a:solidFill>
                <a:latin typeface="Arial"/>
                <a:ea typeface="Arial"/>
                <a:cs typeface="Arial"/>
                <a:sym typeface="Arial"/>
              </a:rPr>
              <a:t>– systems are interconnected and much more complex than in the past. This complexity almost always ensures that vulnerabilities are introduced or missed (not patched), which the interconnected nature facilitates security issues at the boundaries of these interconnected devices. As an example, Voice over IP (VoIP) systems introduce new vulnerabilities to the data networks to which they are connected.</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Smaller devices </a:t>
            </a:r>
            <a:r>
              <a:rPr lang="en-US" sz="1100" b="0" i="0" u="none" strike="noStrike" cap="none">
                <a:solidFill>
                  <a:schemeClr val="dk1"/>
                </a:solidFill>
                <a:latin typeface="Arial"/>
                <a:ea typeface="Arial"/>
                <a:cs typeface="Arial"/>
                <a:sym typeface="Arial"/>
              </a:rPr>
              <a:t>– Smaller devices, including mobile devices and those associated with the “Internet of Things” (for examples, sensors on dams that regulate water flow), are often considered disposable devices and are not meant to be updated. These devices also often do not support common security techniques, such as encryption and authentication (verifying that an update, or patch, is received from an authorized source). </a:t>
            </a:r>
          </a:p>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Lack of vulnerability/patch management processes </a:t>
            </a:r>
            <a:r>
              <a:rPr lang="en-US" sz="1100" b="0" i="0" u="none" strike="noStrike" cap="none">
                <a:solidFill>
                  <a:schemeClr val="dk1"/>
                </a:solidFill>
                <a:latin typeface="Arial"/>
                <a:ea typeface="Arial"/>
                <a:cs typeface="Arial"/>
                <a:sym typeface="Arial"/>
              </a:rPr>
              <a:t>– Many times, security challenges are a result of human or resource issues.  A lack of vulnerability or patch management processes to ensure that systems are adequately patched can leave assets at significant risk.</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The word “potential” is the operative word where threats are concerned. These are not events that have occurred. They can occur. An impending storm, as an example, threatens us. </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ITEF’s Request for Comment (RFC) 4949 provides the following definitions:</a:t>
            </a:r>
          </a:p>
          <a:p>
            <a:pPr marL="0" marR="0" lvl="0" indent="0" algn="l" rtl="0">
              <a:spcBef>
                <a:spcPts val="0"/>
              </a:spcBef>
              <a:spcAft>
                <a:spcPts val="0"/>
              </a:spcAft>
              <a:buSzPct val="25000"/>
              <a:buNone/>
            </a:pPr>
            <a:endParaRPr sz="1100" b="0" i="0" u="none" strike="noStrike" cap="none">
              <a:solidFill>
                <a:schemeClr val="dk1"/>
              </a:solidFill>
              <a:latin typeface="Courier New"/>
              <a:ea typeface="Courier New"/>
              <a:cs typeface="Courier New"/>
              <a:sym typeface="Courier New"/>
            </a:endParaRP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“threat</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1a. (I) A potential for violation of security, which exists when</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there is an entity, circumstance, capability, action, or event</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that could cause harm. (See: dangling threat, INFOCON level,</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threat action, threat agent, threat consequence. Compare: attack,</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vulnerability.)</a:t>
            </a:r>
          </a:p>
          <a:p>
            <a:pPr marL="0" marR="0" lvl="0" indent="0" algn="l" rtl="0">
              <a:spcBef>
                <a:spcPts val="0"/>
              </a:spcBef>
              <a:spcAft>
                <a:spcPts val="0"/>
              </a:spcAft>
              <a:buSzPct val="25000"/>
              <a:buNone/>
            </a:pPr>
            <a:endParaRPr sz="1100" b="0" i="0" u="none" strike="noStrike" cap="none">
              <a:solidFill>
                <a:schemeClr val="dk1"/>
              </a:solidFill>
              <a:latin typeface="Courier New"/>
              <a:ea typeface="Courier New"/>
              <a:cs typeface="Courier New"/>
              <a:sym typeface="Courier New"/>
            </a:endParaRP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1b. (N) Any circumstance or event with the potential to adversely</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affect a system through unauthorized access, destruction,</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disclosure, or modification of data, or denial of service. [C4009]</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(See: sensitive information.)”</a:t>
            </a:r>
          </a:p>
          <a:p>
            <a:pPr marL="0" marR="0" lvl="0" indent="0" algn="l" rtl="0">
              <a:spcBef>
                <a:spcPts val="0"/>
              </a:spcBef>
              <a:spcAft>
                <a:spcPts val="0"/>
              </a:spcAft>
              <a:buSzPct val="25000"/>
              <a:buNone/>
            </a:pPr>
            <a:br>
              <a:rPr lang="en-US" sz="1100" b="0" i="0" u="none" strike="noStrike" cap="none">
                <a:solidFill>
                  <a:schemeClr val="dk1"/>
                </a:solidFill>
                <a:latin typeface="Arial"/>
                <a:ea typeface="Arial"/>
                <a:cs typeface="Arial"/>
                <a:sym typeface="Arial"/>
              </a:rPr>
            </a:br>
            <a:r>
              <a:rPr lang="en-US" sz="1100" b="0" i="0" u="none" strike="noStrike" cap="none">
                <a:solidFill>
                  <a:schemeClr val="dk1"/>
                </a:solidFill>
                <a:latin typeface="Arial"/>
                <a:ea typeface="Arial"/>
                <a:cs typeface="Arial"/>
                <a:sym typeface="Arial"/>
              </a:rPr>
              <a:t>	</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attack</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1. (I) An intentional act by which an entity attempts to evade</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security services and violate the security policy of a system.</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That is, an actual assault on system security that derives from an</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intelligent threat. (See: penetration, violation, vulnerability.)</a:t>
            </a:r>
          </a:p>
          <a:p>
            <a:pPr marL="0" marR="0" lvl="0" indent="0" algn="l" rtl="0">
              <a:spcBef>
                <a:spcPts val="0"/>
              </a:spcBef>
              <a:spcAft>
                <a:spcPts val="0"/>
              </a:spcAft>
              <a:buSzPct val="25000"/>
              <a:buNone/>
            </a:pPr>
            <a:endParaRPr sz="1100" b="0" i="0" u="none" strike="noStrike" cap="none">
              <a:solidFill>
                <a:schemeClr val="dk1"/>
              </a:solidFill>
              <a:latin typeface="Courier New"/>
              <a:ea typeface="Courier New"/>
              <a:cs typeface="Courier New"/>
              <a:sym typeface="Courier New"/>
            </a:endParaRP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2. (I) A method or technique used in an assault (e.g.,</a:t>
            </a:r>
          </a:p>
          <a:p>
            <a:pPr marL="0" marR="0" lvl="0" indent="0" algn="l" rtl="0">
              <a:spcBef>
                <a:spcPts val="0"/>
              </a:spcBef>
              <a:spcAft>
                <a:spcPts val="0"/>
              </a:spcAft>
              <a:buSzPct val="25000"/>
              <a:buNone/>
            </a:pPr>
            <a:r>
              <a:rPr lang="en-US" sz="1100" b="0" i="0" u="none" strike="noStrike" cap="none">
                <a:solidFill>
                  <a:schemeClr val="dk1"/>
                </a:solidFill>
                <a:latin typeface="Courier New"/>
                <a:ea typeface="Courier New"/>
                <a:cs typeface="Courier New"/>
                <a:sym typeface="Courier New"/>
              </a:rPr>
              <a:t>      masquerade). (See: blind attack, distributed attack.)”</a:t>
            </a:r>
          </a:p>
          <a:p>
            <a:pPr marL="0" marR="0" lvl="0" indent="0" algn="l" rtl="0">
              <a:spcBef>
                <a:spcPts val="0"/>
              </a:spcBef>
              <a:spcAft>
                <a:spcPts val="0"/>
              </a:spcAft>
              <a:buSzPct val="25000"/>
              <a:buNone/>
            </a:pPr>
            <a:r>
              <a:rPr lang="en-US" sz="1100" b="0" i="0" u="none" strike="noStrike" cap="none">
                <a:solidFill>
                  <a:schemeClr val="dk1"/>
                </a:solidFill>
                <a:latin typeface="Arial"/>
                <a:ea typeface="Arial"/>
                <a:cs typeface="Arial"/>
                <a:sym typeface="Arial"/>
              </a:rPr>
              <a:t>ITEF Trust (2007). Request for Comments: 4949. Internet Security Glossary, Version 2.  Retrieved from https://tools.ietf.org/html/rfc4949.</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US" sz="1100" b="1" i="0" u="none" strike="noStrike" cap="none">
                <a:solidFill>
                  <a:schemeClr val="dk1"/>
                </a:solidFill>
                <a:latin typeface="Arial"/>
                <a:ea typeface="Arial"/>
                <a:cs typeface="Arial"/>
                <a:sym typeface="Arial"/>
              </a:rPr>
              <a:t>Suggested activity:  </a:t>
            </a:r>
            <a:r>
              <a:rPr lang="en-US" sz="1100" b="0" i="0" u="none" strike="noStrike" cap="none">
                <a:solidFill>
                  <a:schemeClr val="dk1"/>
                </a:solidFill>
                <a:latin typeface="Arial"/>
                <a:ea typeface="Arial"/>
                <a:cs typeface="Arial"/>
                <a:sym typeface="Arial"/>
              </a:rPr>
              <a:t>Using the terms on Slides 8 and 9, ask students to identify the scenarios that include threats, vulnerabilities, threat agents, and threat actions. As an example:</a:t>
            </a:r>
          </a:p>
          <a:p>
            <a:pPr marL="0" marR="0" lvl="0" indent="0" algn="l" rtl="0">
              <a:spcBef>
                <a:spcPts val="0"/>
              </a:spcBef>
              <a:spcAft>
                <a:spcPts val="0"/>
              </a:spcAft>
              <a:buSzPct val="25000"/>
              <a:buNone/>
            </a:pPr>
            <a:endParaRPr sz="1100" b="0" i="0" u="none" strike="noStrike" cap="none">
              <a:solidFill>
                <a:schemeClr val="dk1"/>
              </a:solidFill>
              <a:latin typeface="Arial"/>
              <a:ea typeface="Arial"/>
              <a:cs typeface="Arial"/>
              <a:sym typeface="Arial"/>
            </a:endParaRPr>
          </a:p>
          <a:p>
            <a:pPr marL="0" marR="0" lvl="0" indent="0" algn="l" rtl="0">
              <a:spcBef>
                <a:spcPts val="0"/>
              </a:spcBef>
              <a:buSzPct val="25000"/>
              <a:buNone/>
            </a:pPr>
            <a:r>
              <a:rPr lang="en-US" sz="1100" b="0" i="0" u="none" strike="noStrike" cap="none">
                <a:solidFill>
                  <a:schemeClr val="dk1"/>
                </a:solidFill>
                <a:latin typeface="Arial"/>
                <a:ea typeface="Arial"/>
                <a:cs typeface="Arial"/>
                <a:sym typeface="Arial"/>
              </a:rPr>
              <a:t>A company has an online web application that allows customers to order products online. This connects to a database containing customer account information.  The </a:t>
            </a:r>
            <a:r>
              <a:rPr lang="en-US" sz="1100" b="1" i="0" u="none" strike="noStrike" cap="none">
                <a:solidFill>
                  <a:schemeClr val="dk1"/>
                </a:solidFill>
                <a:latin typeface="Arial"/>
                <a:ea typeface="Arial"/>
                <a:cs typeface="Arial"/>
                <a:sym typeface="Arial"/>
              </a:rPr>
              <a:t>threat</a:t>
            </a:r>
            <a:r>
              <a:rPr lang="en-US" sz="1100" b="0" i="0" u="none" strike="noStrike" cap="none">
                <a:solidFill>
                  <a:schemeClr val="dk1"/>
                </a:solidFill>
                <a:latin typeface="Arial"/>
                <a:ea typeface="Arial"/>
                <a:cs typeface="Arial"/>
                <a:sym typeface="Arial"/>
              </a:rPr>
              <a:t>, in this case, would be to the loss of that customer data.  The </a:t>
            </a:r>
            <a:r>
              <a:rPr lang="en-US" sz="1100" b="1" i="0" u="none" strike="noStrike" cap="none">
                <a:solidFill>
                  <a:schemeClr val="dk1"/>
                </a:solidFill>
                <a:latin typeface="Arial"/>
                <a:ea typeface="Arial"/>
                <a:cs typeface="Arial"/>
                <a:sym typeface="Arial"/>
              </a:rPr>
              <a:t>vulnerability </a:t>
            </a:r>
            <a:r>
              <a:rPr lang="en-US" sz="1100" b="0" i="0" u="none" strike="noStrike" cap="none">
                <a:solidFill>
                  <a:schemeClr val="dk1"/>
                </a:solidFill>
                <a:latin typeface="Arial"/>
                <a:ea typeface="Arial"/>
                <a:cs typeface="Arial"/>
                <a:sym typeface="Arial"/>
              </a:rPr>
              <a:t>would be a poorly designed web form that enables an attacker (the </a:t>
            </a:r>
            <a:r>
              <a:rPr lang="en-US" sz="1100" b="1" i="0" u="none" strike="noStrike" cap="none">
                <a:solidFill>
                  <a:schemeClr val="dk1"/>
                </a:solidFill>
                <a:latin typeface="Arial"/>
                <a:ea typeface="Arial"/>
                <a:cs typeface="Arial"/>
                <a:sym typeface="Arial"/>
              </a:rPr>
              <a:t>threat agent</a:t>
            </a:r>
            <a:r>
              <a:rPr lang="en-US" sz="1100" b="0" i="0" u="none" strike="noStrike" cap="none">
                <a:solidFill>
                  <a:schemeClr val="dk1"/>
                </a:solidFill>
                <a:latin typeface="Arial"/>
                <a:ea typeface="Arial"/>
                <a:cs typeface="Arial"/>
                <a:sym typeface="Arial"/>
              </a:rPr>
              <a:t>, in this example) to perform a SQL Injection attack and successfully gain access to customer data (</a:t>
            </a:r>
            <a:r>
              <a:rPr lang="en-US" sz="1100" b="1" i="0" u="none" strike="noStrike" cap="none">
                <a:solidFill>
                  <a:schemeClr val="dk1"/>
                </a:solidFill>
                <a:latin typeface="Arial"/>
                <a:ea typeface="Arial"/>
                <a:cs typeface="Arial"/>
                <a:sym typeface="Arial"/>
              </a:rPr>
              <a:t>threat action</a:t>
            </a:r>
            <a:r>
              <a:rPr lang="en-US" sz="1100" b="0" i="0" u="none" strike="noStrike" cap="none">
                <a:solidFill>
                  <a:schemeClr val="dk1"/>
                </a:solidFill>
                <a:latin typeface="Arial"/>
                <a:ea typeface="Arial"/>
                <a:cs typeface="Arial"/>
                <a:sym typeface="Arial"/>
              </a:rPr>
              <a:t>).   Results will differ depending on the student’s prior experience or knowledge. Encourage students to think of natural events, as well. For instance, an organization has a server that must be up 24/7.  A </a:t>
            </a:r>
            <a:r>
              <a:rPr lang="en-US" sz="1100" b="1" i="0" u="none" strike="noStrike" cap="none">
                <a:solidFill>
                  <a:schemeClr val="dk1"/>
                </a:solidFill>
                <a:latin typeface="Arial"/>
                <a:ea typeface="Arial"/>
                <a:cs typeface="Arial"/>
                <a:sym typeface="Arial"/>
              </a:rPr>
              <a:t>threat</a:t>
            </a:r>
            <a:r>
              <a:rPr lang="en-US" sz="1100" b="0" i="0" u="none" strike="noStrike" cap="none">
                <a:solidFill>
                  <a:schemeClr val="dk1"/>
                </a:solidFill>
                <a:latin typeface="Arial"/>
                <a:ea typeface="Arial"/>
                <a:cs typeface="Arial"/>
                <a:sym typeface="Arial"/>
              </a:rPr>
              <a:t> would be an event that would prevent the system from being up 24/7.  The </a:t>
            </a:r>
            <a:r>
              <a:rPr lang="en-US" sz="1100" b="1" i="0" u="none" strike="noStrike" cap="none">
                <a:solidFill>
                  <a:schemeClr val="dk1"/>
                </a:solidFill>
                <a:latin typeface="Arial"/>
                <a:ea typeface="Arial"/>
                <a:cs typeface="Arial"/>
                <a:sym typeface="Arial"/>
              </a:rPr>
              <a:t>vulnerability</a:t>
            </a:r>
            <a:r>
              <a:rPr lang="en-US" sz="1100" b="0" i="0" u="none" strike="noStrike" cap="none">
                <a:solidFill>
                  <a:schemeClr val="dk1"/>
                </a:solidFill>
                <a:latin typeface="Arial"/>
                <a:ea typeface="Arial"/>
                <a:cs typeface="Arial"/>
                <a:sym typeface="Arial"/>
              </a:rPr>
              <a:t> might be that the company is located in an area prone to ice storms. The </a:t>
            </a:r>
            <a:r>
              <a:rPr lang="en-US" sz="1100" b="1" i="0" u="none" strike="noStrike" cap="none">
                <a:solidFill>
                  <a:schemeClr val="dk1"/>
                </a:solidFill>
                <a:latin typeface="Arial"/>
                <a:ea typeface="Arial"/>
                <a:cs typeface="Arial"/>
                <a:sym typeface="Arial"/>
              </a:rPr>
              <a:t>threat agent </a:t>
            </a:r>
            <a:r>
              <a:rPr lang="en-US" sz="1100" b="0" i="0" u="none" strike="noStrike" cap="none">
                <a:solidFill>
                  <a:schemeClr val="dk1"/>
                </a:solidFill>
                <a:latin typeface="Arial"/>
                <a:ea typeface="Arial"/>
                <a:cs typeface="Arial"/>
                <a:sym typeface="Arial"/>
              </a:rPr>
              <a:t>and </a:t>
            </a:r>
            <a:r>
              <a:rPr lang="en-US" sz="1100" b="1" i="0" u="none" strike="noStrike" cap="none">
                <a:solidFill>
                  <a:schemeClr val="dk1"/>
                </a:solidFill>
                <a:latin typeface="Arial"/>
                <a:ea typeface="Arial"/>
                <a:cs typeface="Arial"/>
                <a:sym typeface="Arial"/>
              </a:rPr>
              <a:t>threat action </a:t>
            </a:r>
            <a:r>
              <a:rPr lang="en-US" sz="1100" b="0" i="0" u="none" strike="noStrike" cap="none">
                <a:solidFill>
                  <a:schemeClr val="dk1"/>
                </a:solidFill>
                <a:latin typeface="Arial"/>
                <a:ea typeface="Arial"/>
                <a:cs typeface="Arial"/>
                <a:sym typeface="Arial"/>
              </a:rPr>
              <a:t>would be an ice storm. Doesn’t work as neatly as the first example, but it will give them an idea of how threats relate to vulnerabilities.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pic>
        <p:nvPicPr>
          <p:cNvPr id="2" name="Picture 1"/>
          <p:cNvPicPr>
            <a:picLocks noChangeAspect="1"/>
          </p:cNvPicPr>
          <p:nvPr/>
        </p:nvPicPr>
        <p:blipFill>
          <a:blip r:embed="rId2"/>
          <a:stretch>
            <a:fillRect/>
          </a:stretch>
        </p:blipFill>
        <p:spPr>
          <a:xfrm>
            <a:off x="417271" y="283768"/>
            <a:ext cx="1883002" cy="1870957"/>
          </a:xfrm>
          <a:prstGeom prst="rect">
            <a:avLst/>
          </a:prstGeom>
        </p:spPr>
      </p:pic>
      <p:pic>
        <p:nvPicPr>
          <p:cNvPr id="3" name="Picture 2"/>
          <p:cNvPicPr>
            <a:picLocks noChangeAspect="1"/>
          </p:cNvPicPr>
          <p:nvPr/>
        </p:nvPicPr>
        <p:blipFill>
          <a:blip r:embed="rId3"/>
          <a:stretch>
            <a:fillRect/>
          </a:stretch>
        </p:blipFill>
        <p:spPr>
          <a:xfrm>
            <a:off x="7414634" y="283768"/>
            <a:ext cx="1210054" cy="1210054"/>
          </a:xfrm>
          <a:prstGeom prst="rect">
            <a:avLst/>
          </a:prstGeom>
        </p:spPr>
      </p:pic>
    </p:spTree>
    <p:extLst>
      <p:ext uri="{BB962C8B-B14F-4D97-AF65-F5344CB8AC3E}">
        <p14:creationId xmlns:p14="http://schemas.microsoft.com/office/powerpoint/2010/main" val="361360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38173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128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2405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7854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5898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15644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9169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43315704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5college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12" name="Picture 11" title="Creative Commons Logo"/>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8650" y="6463019"/>
            <a:ext cx="720197" cy="295275"/>
          </a:xfrm>
          <a:prstGeom prst="rect">
            <a:avLst/>
          </a:prstGeom>
        </p:spPr>
      </p:pic>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15" name="Rectangle 3"/>
          <p:cNvSpPr>
            <a:spLocks noChangeArrowheads="1"/>
          </p:cNvSpPr>
          <p:nvPr/>
        </p:nvSpPr>
        <p:spPr bwMode="auto">
          <a:xfrm rot="10800000" flipV="1">
            <a:off x="1397918" y="6512460"/>
            <a:ext cx="414745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tab pos="2228850" algn="ctr"/>
                <a:tab pos="4457700" algn="r"/>
              </a:tabLst>
            </a:pP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This document is licensed with a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Creative Commons Attribution 4.0 International License</a:t>
            </a:r>
            <a:r>
              <a:rPr kumimoji="0" lang="en-US" altLang="en-US" sz="525" b="0"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525"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©2017  </a:t>
            </a: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www.C5colleges.org</a:t>
            </a:r>
            <a:endParaRPr kumimoji="0" lang="en-US" altLang="en-US" sz="135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14899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Libre Baskerville"/>
              <a:buNone/>
            </a:pPr>
            <a:r>
              <a:rPr lang="en-US" b="1">
                <a:solidFill>
                  <a:srgbClr val="2851A9"/>
                </a:solidFill>
              </a:rPr>
              <a:t>Cybersecurity Threats and Countermeasures</a:t>
            </a:r>
          </a:p>
        </p:txBody>
      </p:sp>
      <p:sp>
        <p:nvSpPr>
          <p:cNvPr id="55" name="Shape 55"/>
          <p:cNvSpPr txBox="1">
            <a:spLocks noGrp="1"/>
          </p:cNvSpPr>
          <p:nvPr>
            <p:ph type="body" sz="quarter" idx="13"/>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Noto Sans Symbols"/>
              <a:buNone/>
            </a:pPr>
            <a:r>
              <a:rPr lang="en-US" sz="2000" b="1" i="0" u="none" strike="noStrike" cap="none">
                <a:solidFill>
                  <a:srgbClr val="2851A9"/>
                </a:solidFill>
                <a:latin typeface="Calibri"/>
                <a:ea typeface="Calibri"/>
                <a:cs typeface="Calibri"/>
                <a:sym typeface="Calibri"/>
              </a:rPr>
              <a:t>Unit 1: Basic security concepts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Attack Vectors</a:t>
            </a:r>
          </a:p>
        </p:txBody>
      </p:sp>
      <p:sp>
        <p:nvSpPr>
          <p:cNvPr id="109" name="Shape 109"/>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Attack vectors </a:t>
            </a:r>
            <a:r>
              <a:rPr lang="en-US" sz="2800" b="0" i="0" u="none" strike="noStrike" cap="none">
                <a:solidFill>
                  <a:srgbClr val="2955A6"/>
                </a:solidFill>
                <a:latin typeface="Calibri"/>
                <a:ea typeface="Calibri"/>
                <a:cs typeface="Calibri"/>
                <a:sym typeface="Calibri"/>
              </a:rPr>
              <a:t>are the methods, or path, that the attacker (threat actor) will use to attack.  It is the path that they will take to take advantage of a vulnerability. </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As an example, attackers will often use social engineering techniques, such as phishing, to attack a network.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Risk</a:t>
            </a:r>
          </a:p>
        </p:txBody>
      </p:sp>
      <p:sp>
        <p:nvSpPr>
          <p:cNvPr id="115" name="Shape 115"/>
          <p:cNvSpPr txBox="1">
            <a:spLocks noGrp="1"/>
          </p:cNvSpPr>
          <p:nvPr>
            <p:ph idx="1"/>
          </p:nvPr>
        </p:nvSpPr>
        <p:spPr>
          <a:xfrm>
            <a:off x="457200" y="2057400"/>
            <a:ext cx="8229600" cy="39623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Risk</a:t>
            </a:r>
            <a:r>
              <a:rPr lang="en-US" sz="2800" b="0" i="0" u="none" strike="noStrike" cap="none">
                <a:solidFill>
                  <a:srgbClr val="2955A6"/>
                </a:solidFill>
                <a:latin typeface="Calibri"/>
                <a:ea typeface="Calibri"/>
                <a:cs typeface="Calibri"/>
                <a:sym typeface="Calibri"/>
              </a:rPr>
              <a:t> is the degree to which an organization is exposed to the threat, and takes into consideration the </a:t>
            </a:r>
            <a:r>
              <a:rPr lang="en-US" sz="2800" b="1" i="0" u="none" strike="noStrike" cap="none">
                <a:solidFill>
                  <a:srgbClr val="2955A6"/>
                </a:solidFill>
                <a:latin typeface="Calibri"/>
                <a:ea typeface="Calibri"/>
                <a:cs typeface="Calibri"/>
                <a:sym typeface="Calibri"/>
              </a:rPr>
              <a:t>likelihood</a:t>
            </a:r>
            <a:r>
              <a:rPr lang="en-US" sz="2800" b="0" i="0" u="none" strike="noStrike" cap="none">
                <a:solidFill>
                  <a:srgbClr val="2955A6"/>
                </a:solidFill>
                <a:latin typeface="Calibri"/>
                <a:ea typeface="Calibri"/>
                <a:cs typeface="Calibri"/>
                <a:sym typeface="Calibri"/>
              </a:rPr>
              <a:t> and </a:t>
            </a:r>
            <a:r>
              <a:rPr lang="en-US" sz="2800" b="1" i="0" u="none" strike="noStrike" cap="none">
                <a:solidFill>
                  <a:srgbClr val="2955A6"/>
                </a:solidFill>
                <a:latin typeface="Calibri"/>
                <a:ea typeface="Calibri"/>
                <a:cs typeface="Calibri"/>
                <a:sym typeface="Calibri"/>
              </a:rPr>
              <a:t>impact</a:t>
            </a:r>
            <a:r>
              <a:rPr lang="en-US" sz="2800" b="0" i="0" u="none" strike="noStrike" cap="none">
                <a:solidFill>
                  <a:srgbClr val="2955A6"/>
                </a:solidFill>
                <a:latin typeface="Calibri"/>
                <a:ea typeface="Calibri"/>
                <a:cs typeface="Calibri"/>
                <a:sym typeface="Calibri"/>
              </a:rPr>
              <a:t> of the threat being realized.</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 Risk assessments are processes used by an organization to calculate the amount of risk that a threat presents to an organization, often with the goal of serving to better evaluate proposed security controls for cost effectiveness.</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Risk Handling Techniques</a:t>
            </a:r>
          </a:p>
        </p:txBody>
      </p:sp>
      <p:sp>
        <p:nvSpPr>
          <p:cNvPr id="121" name="Shape 121"/>
          <p:cNvSpPr txBox="1">
            <a:spLocks noGrp="1"/>
          </p:cNvSpPr>
          <p:nvPr>
            <p:ph idx="1"/>
          </p:nvPr>
        </p:nvSpPr>
        <p:spPr>
          <a:xfrm>
            <a:off x="457200" y="1944688"/>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Risk handling is the process of managing risk so that either the likelihood of the threat occurring is reduced, or the impact is reduced.  </a:t>
            </a:r>
          </a:p>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Risk handling techniques include:</a:t>
            </a:r>
          </a:p>
          <a:p>
            <a:pPr marL="742950" marR="0" lvl="1" indent="-285750" algn="l" rtl="0">
              <a:spcBef>
                <a:spcPts val="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Risk Avoidance</a:t>
            </a:r>
            <a:r>
              <a:rPr lang="en-US" sz="2400" b="0" i="0" u="none" strike="noStrike" cap="none">
                <a:solidFill>
                  <a:srgbClr val="2955A6"/>
                </a:solidFill>
                <a:latin typeface="Calibri"/>
                <a:ea typeface="Calibri"/>
                <a:cs typeface="Calibri"/>
                <a:sym typeface="Calibri"/>
              </a:rPr>
              <a:t>   </a:t>
            </a:r>
          </a:p>
          <a:p>
            <a:pPr marL="742950" marR="0" lvl="1" indent="-285750" algn="l" rtl="0">
              <a:spcBef>
                <a:spcPts val="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Risk Mitigation</a:t>
            </a:r>
          </a:p>
          <a:p>
            <a:pPr marL="742950" marR="0" lvl="1" indent="-285750" algn="l" rtl="0">
              <a:spcBef>
                <a:spcPts val="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Risk Transference</a:t>
            </a:r>
          </a:p>
          <a:p>
            <a:pPr marL="742950" marR="0" lvl="1" indent="-285750" algn="l" rtl="0">
              <a:spcBef>
                <a:spcPts val="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Risk Acceptance</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 degree to which an organization “accepts” risk (chooses to do nothing) is based on their risk tolerance. A “risk averse” organization will be more likely to implement security controls, even if they are more costly than the event.</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Threat Actors</a:t>
            </a:r>
          </a:p>
        </p:txBody>
      </p:sp>
      <p:sp>
        <p:nvSpPr>
          <p:cNvPr id="127" name="Shape 12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Understanding who the threat actors, or attackers, are and the methods that they will use to attack a target is critical to effective cyber defense. This is categorized, using a military term,  as </a:t>
            </a:r>
            <a:r>
              <a:rPr lang="en-US" sz="2400" b="1" i="0" u="none" strike="noStrike" cap="none">
                <a:solidFill>
                  <a:srgbClr val="2955A6"/>
                </a:solidFill>
                <a:latin typeface="Calibri"/>
                <a:ea typeface="Calibri"/>
                <a:cs typeface="Calibri"/>
                <a:sym typeface="Calibri"/>
              </a:rPr>
              <a:t>Tactics, Techniques, and Procedures, or TTPs</a:t>
            </a:r>
            <a:r>
              <a:rPr lang="en-US" sz="2400" b="0" i="0" u="none" strike="noStrike" cap="none">
                <a:solidFill>
                  <a:srgbClr val="2955A6"/>
                </a:solidFill>
                <a:latin typeface="Calibri"/>
                <a:ea typeface="Calibri"/>
                <a:cs typeface="Calibri"/>
                <a:sym typeface="Calibri"/>
              </a:rPr>
              <a:t>. </a:t>
            </a:r>
          </a:p>
          <a:p>
            <a:pPr marL="342900" marR="0" lvl="0" indent="-34290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Tactics refer to the art or skill in achieving the goal. Techniques are the methods that are employed that are often unique to the attacker (for example, specific “signatures” that might identify the writer of malware), and the procedures are the actions that are taken during an attack (port scans, for instance).</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1126050" y="563025"/>
            <a:ext cx="7637100" cy="699900"/>
          </a:xfrm>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Threat Actor Types</a:t>
            </a:r>
          </a:p>
        </p:txBody>
      </p:sp>
      <p:sp>
        <p:nvSpPr>
          <p:cNvPr id="133" name="Shape 133"/>
          <p:cNvSpPr txBox="1">
            <a:spLocks noGrp="1"/>
          </p:cNvSpPr>
          <p:nvPr>
            <p:ph idx="1"/>
          </p:nvPr>
        </p:nvSpPr>
        <p:spPr>
          <a:xfrm>
            <a:off x="457200" y="1951038"/>
            <a:ext cx="8229600" cy="3771900"/>
          </a:xfrm>
          <a:prstGeom prst="rect">
            <a:avLst/>
          </a:prstGeom>
          <a:noFill/>
          <a:ln>
            <a:noFill/>
          </a:ln>
        </p:spPr>
        <p:txBody>
          <a:bodyPr lIns="91425" tIns="45700" rIns="91425" bIns="45700" anchor="t" anchorCtr="0">
            <a:noAutofit/>
          </a:bodyPr>
          <a:lstStyle/>
          <a:p>
            <a:pPr marL="0" marR="0" lvl="0" indent="0" algn="l" rtl="0">
              <a:spcBef>
                <a:spcPts val="0"/>
              </a:spcBef>
              <a:buClr>
                <a:srgbClr val="2955A6"/>
              </a:buClr>
              <a:buSzPct val="25000"/>
              <a:buFont typeface="Arial"/>
              <a:buNone/>
            </a:pPr>
            <a:endParaRPr sz="2000" b="0" i="0" u="none" strike="noStrike" cap="none">
              <a:solidFill>
                <a:srgbClr val="2955A6"/>
              </a:solidFill>
              <a:latin typeface="Calibri"/>
              <a:ea typeface="Calibri"/>
              <a:cs typeface="Calibri"/>
              <a:sym typeface="Calibri"/>
            </a:endParaRPr>
          </a:p>
        </p:txBody>
      </p:sp>
      <p:graphicFrame>
        <p:nvGraphicFramePr>
          <p:cNvPr id="134" name="Shape 134" descr="Table describing Threat Actor Types. Please see instructor for accessible version. " title="Slide 14"/>
          <p:cNvGraphicFramePr/>
          <p:nvPr/>
        </p:nvGraphicFramePr>
        <p:xfrm>
          <a:off x="381000" y="1378488"/>
          <a:ext cx="8382000" cy="4997925"/>
        </p:xfrm>
        <a:graphic>
          <a:graphicData uri="http://schemas.openxmlformats.org/drawingml/2006/table">
            <a:tbl>
              <a:tblPr>
                <a:noFill/>
                <a:tableStyleId>{59FFAD38-E29B-4122-8411-2554AD0C6446}</a:tableStyleId>
              </a:tblPr>
              <a:tblGrid>
                <a:gridCol w="914400">
                  <a:extLst>
                    <a:ext uri="{9D8B030D-6E8A-4147-A177-3AD203B41FA5}">
                      <a16:colId xmlns:a16="http://schemas.microsoft.com/office/drawing/2014/main" val="20000"/>
                    </a:ext>
                  </a:extLst>
                </a:gridCol>
                <a:gridCol w="1532025">
                  <a:extLst>
                    <a:ext uri="{9D8B030D-6E8A-4147-A177-3AD203B41FA5}">
                      <a16:colId xmlns:a16="http://schemas.microsoft.com/office/drawing/2014/main" val="20001"/>
                    </a:ext>
                  </a:extLst>
                </a:gridCol>
                <a:gridCol w="1211175">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2096725">
                  <a:extLst>
                    <a:ext uri="{9D8B030D-6E8A-4147-A177-3AD203B41FA5}">
                      <a16:colId xmlns:a16="http://schemas.microsoft.com/office/drawing/2014/main" val="20004"/>
                    </a:ext>
                  </a:extLst>
                </a:gridCol>
                <a:gridCol w="951275">
                  <a:extLst>
                    <a:ext uri="{9D8B030D-6E8A-4147-A177-3AD203B41FA5}">
                      <a16:colId xmlns:a16="http://schemas.microsoft.com/office/drawing/2014/main" val="20005"/>
                    </a:ext>
                  </a:extLst>
                </a:gridCol>
              </a:tblGrid>
              <a:tr h="532875">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Threat Actor</a:t>
                      </a:r>
                    </a:p>
                  </a:txBody>
                  <a:tcPr marL="91450" marR="91450" marT="45725" marB="45725">
                    <a:solidFill>
                      <a:srgbClr val="538CD5"/>
                    </a:solidFill>
                  </a:tcPr>
                </a:tc>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Description</a:t>
                      </a:r>
                    </a:p>
                  </a:txBody>
                  <a:tcPr marL="91450" marR="91450" marT="45725" marB="45725">
                    <a:solidFill>
                      <a:srgbClr val="538CD5"/>
                    </a:solidFill>
                  </a:tcPr>
                </a:tc>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Target</a:t>
                      </a:r>
                    </a:p>
                  </a:txBody>
                  <a:tcPr marL="91450" marR="91450" marT="45725" marB="45725">
                    <a:solidFill>
                      <a:srgbClr val="538CD5"/>
                    </a:solidFill>
                  </a:tcPr>
                </a:tc>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Motivation</a:t>
                      </a:r>
                    </a:p>
                  </a:txBody>
                  <a:tcPr marL="91450" marR="91450" marT="45725" marB="45725">
                    <a:solidFill>
                      <a:srgbClr val="538CD5"/>
                    </a:solidFill>
                  </a:tcPr>
                </a:tc>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Techniques</a:t>
                      </a:r>
                    </a:p>
                  </a:txBody>
                  <a:tcPr marL="91450" marR="91450" marT="45725" marB="45725">
                    <a:solidFill>
                      <a:srgbClr val="538CD5"/>
                    </a:solidFill>
                  </a:tcPr>
                </a:tc>
                <a:tc>
                  <a:txBody>
                    <a:bodyPr/>
                    <a:lstStyle/>
                    <a:p>
                      <a:pPr marL="0" marR="0" lvl="0" indent="0" algn="l" rtl="0">
                        <a:spcBef>
                          <a:spcPts val="0"/>
                        </a:spcBef>
                        <a:buClr>
                          <a:schemeClr val="lt1"/>
                        </a:buClr>
                        <a:buSzPct val="25000"/>
                        <a:buFont typeface="Arial"/>
                        <a:buNone/>
                      </a:pPr>
                      <a:r>
                        <a:rPr lang="en-US" sz="1100" b="1" u="none" strike="noStrike" cap="none">
                          <a:solidFill>
                            <a:schemeClr val="lt1"/>
                          </a:solidFill>
                        </a:rPr>
                        <a:t>Risk </a:t>
                      </a:r>
                      <a:r>
                        <a:rPr lang="en-US" sz="1100" b="1">
                          <a:solidFill>
                            <a:schemeClr val="lt1"/>
                          </a:solidFill>
                        </a:rPr>
                        <a:t>A</a:t>
                      </a:r>
                      <a:r>
                        <a:rPr lang="en-US" sz="1100" b="1" u="none" strike="noStrike" cap="none">
                          <a:solidFill>
                            <a:schemeClr val="lt1"/>
                          </a:solidFill>
                        </a:rPr>
                        <a:t>version</a:t>
                      </a:r>
                    </a:p>
                  </a:txBody>
                  <a:tcPr marL="91450" marR="91450" marT="45725" marB="45725">
                    <a:solidFill>
                      <a:srgbClr val="538CD5"/>
                    </a:solidFill>
                  </a:tcPr>
                </a:tc>
                <a:extLst>
                  <a:ext uri="{0D108BD9-81ED-4DB2-BD59-A6C34878D82A}">
                    <a16:rowId xmlns:a16="http://schemas.microsoft.com/office/drawing/2014/main" val="10000"/>
                  </a:ext>
                </a:extLst>
              </a:tr>
              <a:tr h="453475">
                <a:tc>
                  <a:txBody>
                    <a:bodyPr/>
                    <a:lstStyle/>
                    <a:p>
                      <a:pPr marL="0" marR="0" lvl="0" indent="0" algn="l" rtl="0">
                        <a:spcBef>
                          <a:spcPts val="0"/>
                        </a:spcBef>
                        <a:buClr>
                          <a:schemeClr val="dk1"/>
                        </a:buClr>
                        <a:buSzPct val="25000"/>
                        <a:buFont typeface="Arial"/>
                        <a:buNone/>
                      </a:pPr>
                      <a:r>
                        <a:rPr lang="en-US" sz="1000" b="1" u="none" strike="noStrike" cap="none"/>
                        <a:t>Script Kiddies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Less-skilled attacker, usually younger</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Opportunistic </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Thrill of the hunt, bragging rights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Uses canned scripts found on the Internet</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Low</a:t>
                      </a:r>
                    </a:p>
                  </a:txBody>
                  <a:tcPr marL="91450" marR="91450" marT="45725" marB="45725"/>
                </a:tc>
                <a:extLst>
                  <a:ext uri="{0D108BD9-81ED-4DB2-BD59-A6C34878D82A}">
                    <a16:rowId xmlns:a16="http://schemas.microsoft.com/office/drawing/2014/main" val="10001"/>
                  </a:ext>
                </a:extLst>
              </a:tr>
              <a:tr h="976725">
                <a:tc>
                  <a:txBody>
                    <a:bodyPr/>
                    <a:lstStyle/>
                    <a:p>
                      <a:pPr marL="0" marR="0" lvl="0" indent="0" algn="l" rtl="0">
                        <a:spcBef>
                          <a:spcPts val="0"/>
                        </a:spcBef>
                        <a:buClr>
                          <a:schemeClr val="dk1"/>
                        </a:buClr>
                        <a:buSzPct val="25000"/>
                        <a:buFont typeface="Arial"/>
                        <a:buNone/>
                      </a:pPr>
                      <a:r>
                        <a:rPr lang="en-US" sz="1000" b="1" u="none" strike="noStrike" cap="none"/>
                        <a:t>Corporate Spies </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Highly-skilled hackers seeking to access company proprietary data</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Companies, often engaged in R&amp;D</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Economic espionage – money</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Phishing and other social engineering techniques, the use of Remote Access Trojans (RATs) to gain access to the competitor’s systems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High</a:t>
                      </a:r>
                    </a:p>
                  </a:txBody>
                  <a:tcPr marL="91450" marR="91450" marT="45725" marB="45725"/>
                </a:tc>
                <a:extLst>
                  <a:ext uri="{0D108BD9-81ED-4DB2-BD59-A6C34878D82A}">
                    <a16:rowId xmlns:a16="http://schemas.microsoft.com/office/drawing/2014/main" val="10002"/>
                  </a:ext>
                </a:extLst>
              </a:tr>
              <a:tr h="627900">
                <a:tc>
                  <a:txBody>
                    <a:bodyPr/>
                    <a:lstStyle/>
                    <a:p>
                      <a:pPr marL="0" marR="0" lvl="0" indent="0" algn="l" rtl="0">
                        <a:spcBef>
                          <a:spcPts val="0"/>
                        </a:spcBef>
                        <a:buClr>
                          <a:schemeClr val="dk1"/>
                        </a:buClr>
                        <a:buSzPct val="25000"/>
                        <a:buFont typeface="Arial"/>
                        <a:buNone/>
                      </a:pPr>
                      <a:r>
                        <a:rPr lang="en-US" sz="1000" b="1" u="none" strike="noStrike" cap="none"/>
                        <a:t>Cyber Criminals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Often well-organized groups, but can be individuals acting alone</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Banks, companies that store </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Money</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Ransomware, Phishing and other social engineering techniques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Low</a:t>
                      </a:r>
                    </a:p>
                  </a:txBody>
                  <a:tcPr marL="91450" marR="91450" marT="45725" marB="45725"/>
                </a:tc>
                <a:extLst>
                  <a:ext uri="{0D108BD9-81ED-4DB2-BD59-A6C34878D82A}">
                    <a16:rowId xmlns:a16="http://schemas.microsoft.com/office/drawing/2014/main" val="10003"/>
                  </a:ext>
                </a:extLst>
              </a:tr>
              <a:tr h="802325">
                <a:tc>
                  <a:txBody>
                    <a:bodyPr/>
                    <a:lstStyle/>
                    <a:p>
                      <a:pPr marL="0" marR="0" lvl="0" indent="0" algn="l" rtl="0">
                        <a:spcBef>
                          <a:spcPts val="0"/>
                        </a:spcBef>
                        <a:buClr>
                          <a:schemeClr val="dk1"/>
                        </a:buClr>
                        <a:buSzPct val="25000"/>
                        <a:buFont typeface="Arial"/>
                        <a:buNone/>
                      </a:pPr>
                      <a:r>
                        <a:rPr lang="en-US" sz="1000" b="1" u="none" strike="noStrike" cap="none"/>
                        <a:t>Hacktivist </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Seek to disrupt or vandalize</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Organizations that violate the individual or group’s beliefs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Political or other causes in which the hacker believes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Website Graffiti, Denial-of-Service. Will sometimes place personnel inside the organization</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Low</a:t>
                      </a:r>
                    </a:p>
                  </a:txBody>
                  <a:tcPr marL="91450" marR="91450" marT="45725" marB="45725"/>
                </a:tc>
                <a:extLst>
                  <a:ext uri="{0D108BD9-81ED-4DB2-BD59-A6C34878D82A}">
                    <a16:rowId xmlns:a16="http://schemas.microsoft.com/office/drawing/2014/main" val="10004"/>
                  </a:ext>
                </a:extLst>
              </a:tr>
              <a:tr h="976725">
                <a:tc>
                  <a:txBody>
                    <a:bodyPr/>
                    <a:lstStyle/>
                    <a:p>
                      <a:pPr marL="0" marR="0" lvl="0" indent="0" algn="l" rtl="0">
                        <a:spcBef>
                          <a:spcPts val="0"/>
                        </a:spcBef>
                        <a:buClr>
                          <a:schemeClr val="dk1"/>
                        </a:buClr>
                        <a:buSzPct val="25000"/>
                        <a:buFont typeface="Arial"/>
                        <a:buNone/>
                      </a:pPr>
                      <a:r>
                        <a:rPr lang="en-US" sz="1000" b="1" u="none" strike="noStrike" cap="none"/>
                        <a:t>Nation State Spies and Terrorists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Highly-skilled</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Government and critical infrastructure organizations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Disruption of critical services to generate panic, data theft for their businesses or to cripple the other nation</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000" u="none" strike="noStrike" cap="none"/>
                        <a:t>Difficult to identify, due to their skills. Use of Advanced Persistent Threat (APTs) to gain, and maintain, access. Some use supply chain attacks.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High</a:t>
                      </a:r>
                    </a:p>
                  </a:txBody>
                  <a:tcPr marL="91450" marR="91450" marT="45725" marB="45725"/>
                </a:tc>
                <a:extLst>
                  <a:ext uri="{0D108BD9-81ED-4DB2-BD59-A6C34878D82A}">
                    <a16:rowId xmlns:a16="http://schemas.microsoft.com/office/drawing/2014/main" val="10005"/>
                  </a:ext>
                </a:extLst>
              </a:tr>
              <a:tr h="627900">
                <a:tc>
                  <a:txBody>
                    <a:bodyPr/>
                    <a:lstStyle/>
                    <a:p>
                      <a:pPr marL="0" marR="0" lvl="0" indent="0" algn="l" rtl="0">
                        <a:spcBef>
                          <a:spcPts val="0"/>
                        </a:spcBef>
                        <a:buClr>
                          <a:schemeClr val="dk1"/>
                        </a:buClr>
                        <a:buSzPct val="25000"/>
                        <a:buFont typeface="Arial"/>
                        <a:buNone/>
                      </a:pPr>
                      <a:r>
                        <a:rPr lang="en-US" sz="1000" b="1" u="none" strike="noStrike" cap="none"/>
                        <a:t>Insiders</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Often employees, usually less skilled</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Company data</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Theft of proprietary data or, sometimes, a desire to snoop</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 Privilege escalation, often through gaining access to other accounts via social engineering</a:t>
                      </a:r>
                    </a:p>
                  </a:txBody>
                  <a:tcPr marL="91450" marR="91450" marT="45725" marB="45725"/>
                </a:tc>
                <a:tc>
                  <a:txBody>
                    <a:bodyPr/>
                    <a:lstStyle/>
                    <a:p>
                      <a:pPr marL="0" marR="0" lvl="0" indent="0" algn="l" rtl="0">
                        <a:spcBef>
                          <a:spcPts val="0"/>
                        </a:spcBef>
                        <a:buClr>
                          <a:schemeClr val="dk1"/>
                        </a:buClr>
                        <a:buSzPct val="25000"/>
                        <a:buFont typeface="Arial"/>
                        <a:buNone/>
                      </a:pPr>
                      <a:r>
                        <a:rPr lang="en-US" sz="1000" u="none" strike="noStrike" cap="none"/>
                        <a:t>High</a:t>
                      </a:r>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Learning Objectives</a:t>
            </a:r>
          </a:p>
        </p:txBody>
      </p:sp>
      <p:sp>
        <p:nvSpPr>
          <p:cNvPr id="61" name="Shape 61"/>
          <p:cNvSpPr txBox="1">
            <a:spLocks noGrp="1"/>
          </p:cNvSpPr>
          <p:nvPr>
            <p:ph idx="1"/>
          </p:nvPr>
        </p:nvSpPr>
        <p:spPr>
          <a:xfrm>
            <a:off x="457200" y="1983694"/>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Upon the conclusion of this module, the student will be able to:</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Identify the effect that cyber warfare and cybercrime can have on society and an organization.   </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Explain the trade-off between key security properties and usability.  </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Identify the basic concepts of threats, vulnerabilities, attack vectors, and risk.  </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Identify threat actors, their capabilities/techniques, motivations, risk aversion, and potential attack targets  </a:t>
            </a:r>
          </a:p>
          <a:p>
            <a:pPr marL="342900" marR="0" lvl="0" indent="-342900" algn="l" rtl="0">
              <a:spcBef>
                <a:spcPts val="560"/>
              </a:spcBef>
              <a:buClr>
                <a:srgbClr val="2955A6"/>
              </a:buClr>
              <a:buSzPct val="100000"/>
              <a:buFont typeface="Arial"/>
              <a:buNone/>
            </a:pPr>
            <a:endParaRPr sz="2800" b="0" i="0" u="none" strike="noStrike" cap="none">
              <a:solidFill>
                <a:srgbClr val="2955A6"/>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Cyber Warfare</a:t>
            </a:r>
          </a:p>
        </p:txBody>
      </p:sp>
      <p:sp>
        <p:nvSpPr>
          <p:cNvPr id="67" name="Shape 6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t>
            </a:r>
            <a:r>
              <a:rPr lang="en-US" sz="2800" b="1" i="0" u="none" strike="noStrike" cap="none">
                <a:solidFill>
                  <a:srgbClr val="2955A6"/>
                </a:solidFill>
                <a:latin typeface="Calibri"/>
                <a:ea typeface="Calibri"/>
                <a:cs typeface="Calibri"/>
                <a:sym typeface="Calibri"/>
              </a:rPr>
              <a:t>Cyber warfare </a:t>
            </a:r>
            <a:r>
              <a:rPr lang="en-US" sz="2800" b="0" i="0" u="none" strike="noStrike" cap="none">
                <a:solidFill>
                  <a:srgbClr val="2955A6"/>
                </a:solidFill>
                <a:latin typeface="Calibri"/>
                <a:ea typeface="Calibri"/>
                <a:cs typeface="Calibri"/>
                <a:sym typeface="Calibri"/>
              </a:rPr>
              <a:t>involves the actions by a nation-state or international organization to attack and attempt to damage another nation’s computers or information networks through, for example, computer viruses or denial-of-service attacks” (Source: Rand Corporation. Retrieved from http://www.rand.org/topics/cyber-warfare.htm)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Cyber Warfare Targets</a:t>
            </a:r>
          </a:p>
        </p:txBody>
      </p:sp>
      <p:sp>
        <p:nvSpPr>
          <p:cNvPr id="73" name="Shape 7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Cyber war targets systems that are critical to maintaining a nation’s way of life, what the Department of Homeland Security identifies as “critical infrastructure” and cause widespread panic and uncertainty.</a:t>
            </a:r>
          </a:p>
          <a:p>
            <a:pPr marL="342900" marR="0" lvl="0" indent="-34290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These systems include financial systems, healthcare, energy (electrical grids and power plants), water (including water treatment facilities and dams), communications systems, food and agriculture, and transportation systems, all of which are now connected to the Internet.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Cybercrime</a:t>
            </a:r>
          </a:p>
        </p:txBody>
      </p:sp>
      <p:sp>
        <p:nvSpPr>
          <p:cNvPr id="79" name="Shape 79"/>
          <p:cNvSpPr txBox="1">
            <a:spLocks noGrp="1"/>
          </p:cNvSpPr>
          <p:nvPr>
            <p:ph idx="1"/>
          </p:nvPr>
        </p:nvSpPr>
        <p:spPr>
          <a:xfrm>
            <a:off x="471487" y="1984375"/>
            <a:ext cx="8229600" cy="37719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Unlike cyber warfare activities, </a:t>
            </a:r>
            <a:r>
              <a:rPr lang="en-US" sz="2800" b="1" i="0" u="none" strike="noStrike" cap="none">
                <a:solidFill>
                  <a:srgbClr val="2955A6"/>
                </a:solidFill>
                <a:latin typeface="Calibri"/>
                <a:ea typeface="Calibri"/>
                <a:cs typeface="Calibri"/>
                <a:sym typeface="Calibri"/>
              </a:rPr>
              <a:t>cybercrimes</a:t>
            </a:r>
            <a:r>
              <a:rPr lang="en-US" sz="2800" b="0" i="0" u="none" strike="noStrike" cap="none">
                <a:solidFill>
                  <a:srgbClr val="2955A6"/>
                </a:solidFill>
                <a:latin typeface="Calibri"/>
                <a:ea typeface="Calibri"/>
                <a:cs typeface="Calibri"/>
                <a:sym typeface="Calibri"/>
              </a:rPr>
              <a:t> are malicious activities that are often financial in nature. They involve credit card theft (most often large-scale), cyber extortion (ransomware attacks), theft of intellectual property (often with the intent to take stolen products to market before the developing company can do so).  </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These crimes are often perpetrated by individuals in economically-disadvantaged countries, or hostile nation states.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Challenges</a:t>
            </a:r>
          </a:p>
        </p:txBody>
      </p:sp>
      <p:sp>
        <p:nvSpPr>
          <p:cNvPr id="85" name="Shape 85"/>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Defending against these threats can be challenging, given many factors: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a:t>
            </a:r>
            <a:r>
              <a:rPr lang="en-US" sz="2400" b="1" i="0" u="none" strike="noStrike" cap="none">
                <a:solidFill>
                  <a:srgbClr val="2955A6"/>
                </a:solidFill>
                <a:latin typeface="Calibri"/>
                <a:ea typeface="Calibri"/>
                <a:cs typeface="Calibri"/>
                <a:sym typeface="Calibri"/>
              </a:rPr>
              <a:t>Zero day</a:t>
            </a:r>
            <a:r>
              <a:rPr lang="en-US" sz="2400" b="0" i="0" u="none" strike="noStrike" cap="none">
                <a:solidFill>
                  <a:srgbClr val="2955A6"/>
                </a:solidFill>
                <a:latin typeface="Calibri"/>
                <a:ea typeface="Calibri"/>
                <a:cs typeface="Calibri"/>
                <a:sym typeface="Calibri"/>
              </a:rPr>
              <a:t>” vulnerabilities</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Sophistication of attack tools, requiring little knowledge or skill on the part of the attacker</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System complexity</a:t>
            </a:r>
          </a:p>
          <a:p>
            <a:pPr marL="742950" marR="0" lvl="1" indent="-285750" algn="l" rtl="0">
              <a:spcBef>
                <a:spcPts val="480"/>
              </a:spcBef>
              <a:spcAft>
                <a:spcPts val="0"/>
              </a:spcAft>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Smaller devices associated with growth of “Internet of Things” </a:t>
            </a:r>
          </a:p>
          <a:p>
            <a:pPr marL="742950" marR="0" lvl="1" indent="-285750" algn="l" rtl="0">
              <a:spcBef>
                <a:spcPts val="480"/>
              </a:spcBef>
              <a:buClr>
                <a:srgbClr val="2955A6"/>
              </a:buClr>
              <a:buSzPct val="100000"/>
              <a:buFont typeface="Arial"/>
              <a:buChar char="–"/>
            </a:pPr>
            <a:r>
              <a:rPr lang="en-US" sz="2400" b="0" i="0" u="none" strike="noStrike" cap="none">
                <a:solidFill>
                  <a:srgbClr val="2955A6"/>
                </a:solidFill>
                <a:latin typeface="Calibri"/>
                <a:ea typeface="Calibri"/>
                <a:cs typeface="Calibri"/>
                <a:sym typeface="Calibri"/>
              </a:rPr>
              <a:t>Lack of vulnerability/patch management processes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Security Trade-Off</a:t>
            </a:r>
          </a:p>
        </p:txBody>
      </p:sp>
      <p:sp>
        <p:nvSpPr>
          <p:cNvPr id="91" name="Shape 9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In addition to the security challenges previously addressed, </a:t>
            </a:r>
            <a:r>
              <a:rPr lang="en-US" sz="2800" b="1" i="0" u="none" strike="noStrike" cap="none">
                <a:solidFill>
                  <a:srgbClr val="2955A6"/>
                </a:solidFill>
                <a:latin typeface="Calibri"/>
                <a:ea typeface="Calibri"/>
                <a:cs typeface="Calibri"/>
                <a:sym typeface="Calibri"/>
              </a:rPr>
              <a:t>there is always a trade-off between security and usability</a:t>
            </a:r>
            <a:r>
              <a:rPr lang="en-US" sz="2800" b="0" i="0" u="none" strike="noStrike" cap="none">
                <a:solidFill>
                  <a:srgbClr val="2955A6"/>
                </a:solidFill>
                <a:latin typeface="Calibri"/>
                <a:ea typeface="Calibri"/>
                <a:cs typeface="Calibri"/>
                <a:sym typeface="Calibri"/>
              </a:rPr>
              <a:t>.  As security services, such as those providing for confidentiality, integrity, and availability, are implemented, system performance and accessibility suffer.</a:t>
            </a:r>
          </a:p>
          <a:p>
            <a:pPr marL="0" marR="0" lvl="0" indent="0" algn="l" rtl="0">
              <a:spcBef>
                <a:spcPts val="560"/>
              </a:spcBef>
              <a:spcAft>
                <a:spcPts val="0"/>
              </a:spcAft>
              <a:buClr>
                <a:srgbClr val="2955A6"/>
              </a:buClr>
              <a:buSzPct val="25000"/>
              <a:buFont typeface="Arial"/>
              <a:buNone/>
            </a:pPr>
            <a:endParaRPr sz="2800" b="0" i="0" u="none" strike="noStrike" cap="none">
              <a:solidFill>
                <a:srgbClr val="2955A6"/>
              </a:solidFill>
              <a:latin typeface="Calibri"/>
              <a:ea typeface="Calibri"/>
              <a:cs typeface="Calibri"/>
              <a:sym typeface="Calibri"/>
            </a:endParaRPr>
          </a:p>
          <a:p>
            <a:pPr marL="457200" marR="0" lvl="1" indent="0" algn="l" rtl="0">
              <a:spcBef>
                <a:spcPts val="480"/>
              </a:spcBef>
              <a:buClr>
                <a:srgbClr val="2955A6"/>
              </a:buClr>
              <a:buSzPct val="25000"/>
              <a:buFont typeface="Arial"/>
              <a:buNone/>
            </a:pPr>
            <a:endParaRPr sz="2400" b="0" i="0" u="none" strike="noStrike" cap="none">
              <a:solidFill>
                <a:srgbClr val="2955A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Security Threats</a:t>
            </a:r>
          </a:p>
        </p:txBody>
      </p:sp>
      <p:sp>
        <p:nvSpPr>
          <p:cNvPr id="97" name="Shape 97"/>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 security threat is the </a:t>
            </a:r>
            <a:r>
              <a:rPr lang="en-US" sz="2800" b="1" i="0" u="none" strike="noStrike" cap="none">
                <a:solidFill>
                  <a:srgbClr val="2955A6"/>
                </a:solidFill>
                <a:latin typeface="Calibri"/>
                <a:ea typeface="Calibri"/>
                <a:cs typeface="Calibri"/>
                <a:sym typeface="Calibri"/>
              </a:rPr>
              <a:t>potential </a:t>
            </a:r>
            <a:r>
              <a:rPr lang="en-US" sz="2800" b="0" i="0" u="none" strike="noStrike" cap="none">
                <a:solidFill>
                  <a:srgbClr val="2955A6"/>
                </a:solidFill>
                <a:latin typeface="Calibri"/>
                <a:ea typeface="Calibri"/>
                <a:cs typeface="Calibri"/>
                <a:sym typeface="Calibri"/>
              </a:rPr>
              <a:t>for an event to occur that would negatively impact security. </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There are three types of threats:</a:t>
            </a:r>
          </a:p>
          <a:p>
            <a:pPr marL="742950" marR="0" lvl="1" indent="-285750" algn="l" rtl="0">
              <a:spcBef>
                <a:spcPts val="48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Natural events </a:t>
            </a:r>
            <a:r>
              <a:rPr lang="en-US" sz="2400" b="0" i="0" u="none" strike="noStrike" cap="none">
                <a:solidFill>
                  <a:srgbClr val="2955A6"/>
                </a:solidFill>
                <a:latin typeface="Calibri"/>
                <a:ea typeface="Calibri"/>
                <a:cs typeface="Calibri"/>
                <a:sym typeface="Calibri"/>
              </a:rPr>
              <a:t>(also called “Acts of God”)</a:t>
            </a:r>
          </a:p>
          <a:p>
            <a:pPr marL="742950" marR="0" lvl="1" indent="-285750" algn="l" rtl="0">
              <a:spcBef>
                <a:spcPts val="48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Human error </a:t>
            </a:r>
            <a:r>
              <a:rPr lang="en-US" sz="2400" b="0" i="0" u="none" strike="noStrike" cap="none">
                <a:solidFill>
                  <a:srgbClr val="2955A6"/>
                </a:solidFill>
                <a:latin typeface="Calibri"/>
                <a:ea typeface="Calibri"/>
                <a:cs typeface="Calibri"/>
                <a:sym typeface="Calibri"/>
              </a:rPr>
              <a:t>(accidents)</a:t>
            </a:r>
          </a:p>
          <a:p>
            <a:pPr marL="742950" marR="0" lvl="1" indent="-285750" algn="l" rtl="0">
              <a:spcBef>
                <a:spcPts val="480"/>
              </a:spcBef>
              <a:spcAft>
                <a:spcPts val="0"/>
              </a:spcAft>
              <a:buClr>
                <a:srgbClr val="2955A6"/>
              </a:buClr>
              <a:buSzPct val="100000"/>
              <a:buFont typeface="Arial"/>
              <a:buChar char="–"/>
            </a:pPr>
            <a:r>
              <a:rPr lang="en-US" sz="2400" b="1" i="0" u="none" strike="noStrike" cap="none">
                <a:solidFill>
                  <a:srgbClr val="2955A6"/>
                </a:solidFill>
                <a:latin typeface="Calibri"/>
                <a:ea typeface="Calibri"/>
                <a:cs typeface="Calibri"/>
                <a:sym typeface="Calibri"/>
              </a:rPr>
              <a:t>Attacks – </a:t>
            </a:r>
            <a:r>
              <a:rPr lang="en-US" sz="2400" b="0" i="0" u="none" strike="noStrike" cap="none">
                <a:solidFill>
                  <a:srgbClr val="2955A6"/>
                </a:solidFill>
                <a:latin typeface="Calibri"/>
                <a:ea typeface="Calibri"/>
                <a:cs typeface="Calibri"/>
                <a:sym typeface="Calibri"/>
              </a:rPr>
              <a:t>attacks require malicious intent, so must be caused by people who would circumvent or violate security.</a:t>
            </a:r>
          </a:p>
          <a:p>
            <a:pPr marL="742950" marR="0" lvl="1" indent="-285750" algn="l" rtl="0">
              <a:spcBef>
                <a:spcPts val="480"/>
              </a:spcBef>
              <a:buClr>
                <a:srgbClr val="2955A6"/>
              </a:buClr>
              <a:buSzPct val="100000"/>
              <a:buFont typeface="Arial"/>
              <a:buNone/>
            </a:pPr>
            <a:endParaRPr sz="2400" b="0" i="0" u="none" strike="noStrike" cap="none">
              <a:solidFill>
                <a:srgbClr val="2955A6"/>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spcBef>
                <a:spcPts val="0"/>
              </a:spcBef>
              <a:buClr>
                <a:srgbClr val="2955A6"/>
              </a:buClr>
              <a:buSzPct val="25000"/>
              <a:buFont typeface="Calibri"/>
              <a:buNone/>
            </a:pPr>
            <a:r>
              <a:rPr lang="en-US" sz="4000" b="0" i="0" u="none" strike="noStrike" cap="none">
                <a:solidFill>
                  <a:srgbClr val="2955A6"/>
                </a:solidFill>
                <a:latin typeface="Calibri"/>
                <a:ea typeface="Calibri"/>
                <a:cs typeface="Calibri"/>
                <a:sym typeface="Calibri"/>
              </a:rPr>
              <a:t>Vulnerabilities</a:t>
            </a:r>
          </a:p>
        </p:txBody>
      </p:sp>
      <p:sp>
        <p:nvSpPr>
          <p:cNvPr id="103" name="Shape 10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2955A6"/>
              </a:buClr>
              <a:buSzPct val="100000"/>
              <a:buFont typeface="Arial"/>
              <a:buChar char="•"/>
            </a:pPr>
            <a:r>
              <a:rPr lang="en-US" sz="2800" b="1" i="0" u="none" strike="noStrike" cap="none">
                <a:solidFill>
                  <a:srgbClr val="2955A6"/>
                </a:solidFill>
                <a:latin typeface="Calibri"/>
                <a:ea typeface="Calibri"/>
                <a:cs typeface="Calibri"/>
                <a:sym typeface="Calibri"/>
              </a:rPr>
              <a:t>Vulnerabilities</a:t>
            </a:r>
            <a:r>
              <a:rPr lang="en-US" sz="2800" b="0" i="0" u="none" strike="noStrike" cap="none">
                <a:solidFill>
                  <a:srgbClr val="2955A6"/>
                </a:solidFill>
                <a:latin typeface="Calibri"/>
                <a:ea typeface="Calibri"/>
                <a:cs typeface="Calibri"/>
                <a:sym typeface="Calibri"/>
              </a:rPr>
              <a:t> are weaknesses, such as with insecure (buggy) software code, or misconfigurations (e.g. default or weak passwords).</a:t>
            </a:r>
          </a:p>
          <a:p>
            <a:pPr marL="342900" marR="0" lvl="0" indent="-342900" algn="l" rtl="0">
              <a:spcBef>
                <a:spcPts val="560"/>
              </a:spcBef>
              <a:spcAft>
                <a:spcPts val="0"/>
              </a:spcAft>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Vulnerabilities provide the opportunity by which </a:t>
            </a:r>
            <a:r>
              <a:rPr lang="en-US" sz="2800" b="1" i="0" u="none" strike="noStrike" cap="none">
                <a:solidFill>
                  <a:srgbClr val="2955A6"/>
                </a:solidFill>
                <a:latin typeface="Calibri"/>
                <a:ea typeface="Calibri"/>
                <a:cs typeface="Calibri"/>
                <a:sym typeface="Calibri"/>
              </a:rPr>
              <a:t>threat agents/actors </a:t>
            </a:r>
            <a:r>
              <a:rPr lang="en-US" sz="2800" b="0" i="0" u="none" strike="noStrike" cap="none">
                <a:solidFill>
                  <a:srgbClr val="2955A6"/>
                </a:solidFill>
                <a:latin typeface="Calibri"/>
                <a:ea typeface="Calibri"/>
                <a:cs typeface="Calibri"/>
                <a:sym typeface="Calibri"/>
              </a:rPr>
              <a:t>(the entity that would act on the threat) can cause the threat to occur.</a:t>
            </a:r>
          </a:p>
          <a:p>
            <a:pPr marL="342900" marR="0" lvl="0" indent="-342900" algn="l" rtl="0">
              <a:spcBef>
                <a:spcPts val="560"/>
              </a:spcBef>
              <a:buClr>
                <a:srgbClr val="2955A6"/>
              </a:buClr>
              <a:buSzPct val="100000"/>
              <a:buFont typeface="Arial"/>
              <a:buChar char="•"/>
            </a:pPr>
            <a:r>
              <a:rPr lang="en-US" sz="2800" b="0" i="0" u="none" strike="noStrike" cap="none">
                <a:solidFill>
                  <a:srgbClr val="2955A6"/>
                </a:solidFill>
                <a:latin typeface="Calibri"/>
                <a:ea typeface="Calibri"/>
                <a:cs typeface="Calibri"/>
                <a:sym typeface="Calibri"/>
              </a:rPr>
              <a:t>A </a:t>
            </a:r>
            <a:r>
              <a:rPr lang="en-US" sz="2800" b="1" i="0" u="none" strike="noStrike" cap="none">
                <a:solidFill>
                  <a:srgbClr val="2955A6"/>
                </a:solidFill>
                <a:latin typeface="Calibri"/>
                <a:ea typeface="Calibri"/>
                <a:cs typeface="Calibri"/>
                <a:sym typeface="Calibri"/>
              </a:rPr>
              <a:t>threat action </a:t>
            </a:r>
            <a:r>
              <a:rPr lang="en-US" sz="2800" b="0" i="0" u="none" strike="noStrike" cap="none">
                <a:solidFill>
                  <a:srgbClr val="2955A6"/>
                </a:solidFill>
                <a:latin typeface="Calibri"/>
                <a:ea typeface="Calibri"/>
                <a:cs typeface="Calibri"/>
                <a:sym typeface="Calibri"/>
              </a:rPr>
              <a:t>is the realization (actualization) of the threat.</a:t>
            </a:r>
          </a:p>
        </p:txBody>
      </p:sp>
    </p:spTree>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F34F36C-3DAE-4569-B5F7-837ED24F7713}" vid="{36867949-B10A-43A8-9E43-8DE4B3DD746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C5 ppt template accessible standard</Template>
  <TotalTime>1</TotalTime>
  <Words>3949</Words>
  <Application>Microsoft Office PowerPoint</Application>
  <PresentationFormat>On-screen Show (4:3)</PresentationFormat>
  <Paragraphs>186</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Courier New</vt:lpstr>
      <vt:lpstr>Libre Baskerville</vt:lpstr>
      <vt:lpstr>Noto Sans Symbols</vt:lpstr>
      <vt:lpstr>Times New Roman</vt:lpstr>
      <vt:lpstr>PP_C5Modules_CC_License_standard</vt:lpstr>
      <vt:lpstr>Cybersecurity Threats and Countermeasures</vt:lpstr>
      <vt:lpstr>Learning Objectives</vt:lpstr>
      <vt:lpstr>Cyber Warfare</vt:lpstr>
      <vt:lpstr>Cyber Warfare Targets</vt:lpstr>
      <vt:lpstr>Cybercrime</vt:lpstr>
      <vt:lpstr>Challenges</vt:lpstr>
      <vt:lpstr>Security Trade-Off</vt:lpstr>
      <vt:lpstr>Security Threats</vt:lpstr>
      <vt:lpstr>Vulnerabilities</vt:lpstr>
      <vt:lpstr>Attack Vectors</vt:lpstr>
      <vt:lpstr>Risk</vt:lpstr>
      <vt:lpstr>Risk Handling Techniques</vt:lpstr>
      <vt:lpstr>Threat Actors</vt:lpstr>
      <vt:lpstr>Threat Actor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Threats and Countermeasures</dc:title>
  <dc:creator>Christine Hosler</dc:creator>
  <cp:lastModifiedBy>Sarah Diesburg</cp:lastModifiedBy>
  <cp:revision>2</cp:revision>
  <dcterms:modified xsi:type="dcterms:W3CDTF">2018-01-01T19:36:58Z</dcterms:modified>
</cp:coreProperties>
</file>