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3"/>
  </p:notesMasterIdLst>
  <p:sldIdLst>
    <p:sldId id="287"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138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9" name="Shape 30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The OWASP Top 10 Attacks was last updated in 2013 and is in the process of being updated this year.  A list of the full top 10 attacks can be downloaded at https://www.owasp.org/index.php/Top_10_2013-Top_10.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1" i="1" u="none" strike="noStrike" cap="none">
                <a:solidFill>
                  <a:schemeClr val="dk1"/>
                </a:solidFill>
                <a:latin typeface="Arial"/>
                <a:ea typeface="Arial"/>
                <a:cs typeface="Arial"/>
                <a:sym typeface="Arial"/>
              </a:rPr>
              <a:t>Labs have been provided in this module to demonstrate how these attacks are implemented.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5" name="Shape 31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9" name="Shape 3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45" name="Shape 3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51" name="Shape 3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9" name="Shape 24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57" name="Shape 3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63" name="Shape 3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1" name="Shape 26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100" b="1" i="0" u="none" strike="noStrike" cap="none">
                <a:solidFill>
                  <a:schemeClr val="dk1"/>
                </a:solidFill>
                <a:latin typeface="Arial"/>
                <a:ea typeface="Arial"/>
                <a:cs typeface="Arial"/>
                <a:sym typeface="Arial"/>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7" name="Shape 26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100" b="1" i="0" u="none" strike="noStrike" cap="none">
                <a:solidFill>
                  <a:schemeClr val="dk1"/>
                </a:solidFill>
                <a:latin typeface="Arial"/>
                <a:ea typeface="Arial"/>
                <a:cs typeface="Arial"/>
                <a:sym typeface="Arial"/>
              </a:rPr>
              <a:t>Michelangelo</a:t>
            </a:r>
            <a:r>
              <a:rPr lang="en-US" sz="1100" b="0" i="0" u="none" strike="noStrike" cap="none">
                <a:solidFill>
                  <a:schemeClr val="dk1"/>
                </a:solidFill>
                <a:latin typeface="Arial"/>
                <a:ea typeface="Arial"/>
                <a:cs typeface="Arial"/>
                <a:sym typeface="Arial"/>
              </a:rPr>
              <a:t> – first seen in 1991, on the artist’s birthdate (March 6</a:t>
            </a:r>
            <a:r>
              <a:rPr lang="en-US" sz="1100" b="0" i="0" u="none" strike="noStrike" cap="none" baseline="30000">
                <a:solidFill>
                  <a:schemeClr val="dk1"/>
                </a:solidFill>
                <a:latin typeface="Arial"/>
                <a:ea typeface="Arial"/>
                <a:cs typeface="Arial"/>
                <a:sym typeface="Arial"/>
              </a:rPr>
              <a:t>th</a:t>
            </a:r>
            <a:r>
              <a:rPr lang="en-US" sz="1100" b="0" i="0" u="none" strike="noStrike" cap="none">
                <a:solidFill>
                  <a:schemeClr val="dk1"/>
                </a:solidFill>
                <a:latin typeface="Arial"/>
                <a:ea typeface="Arial"/>
                <a:cs typeface="Arial"/>
                <a:sym typeface="Arial"/>
              </a:rPr>
              <a:t>), PCs infected with the Michelangelo virus would overwrite the hard disk or modify the master boot record.  As systems weren’t connected to the Internet, this worm replicated by infecting the master boot record on a hard drive. When a floppy disk was formatted, the virus would copy to the boot sector on the floppy. If that floppy disk was inadvertently left in a PC when it attempted to boot, it would then infect the master boot record of that PC.</a:t>
            </a:r>
          </a:p>
          <a:p>
            <a:pPr marL="0" marR="0" lvl="0" indent="0" algn="l" rtl="0">
              <a:spcBef>
                <a:spcPts val="0"/>
              </a:spcBef>
              <a:spcAft>
                <a:spcPts val="0"/>
              </a:spcAft>
              <a:buSzPct val="25000"/>
              <a:buNone/>
            </a:pPr>
            <a:endParaRPr sz="1100" b="1"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Morris Worm – </a:t>
            </a:r>
            <a:r>
              <a:rPr lang="en-US" sz="1100" b="0" i="0" u="none" strike="noStrike" cap="none">
                <a:solidFill>
                  <a:schemeClr val="dk1"/>
                </a:solidFill>
                <a:latin typeface="Arial"/>
                <a:ea typeface="Arial"/>
                <a:cs typeface="Arial"/>
                <a:sym typeface="Arial"/>
              </a:rPr>
              <a:t>Robert Morris, an MIT engineer, is credited with creating the first worm in 1998, largely to determine the feasibility of autonomous code, wending its way across the Internet. At the time, it was credited with infecting almost 10% of the hosts on the Internet (the total number of hosts at that time were about 66,000). Its success spurred the DoD into funding US-CERT at Carnegie-Mellon.</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Melissa</a:t>
            </a:r>
            <a:r>
              <a:rPr lang="en-US" sz="1100" b="0" i="0" u="none" strike="noStrike" cap="none">
                <a:solidFill>
                  <a:schemeClr val="dk1"/>
                </a:solidFill>
                <a:latin typeface="Arial"/>
                <a:ea typeface="Arial"/>
                <a:cs typeface="Arial"/>
                <a:sym typeface="Arial"/>
              </a:rPr>
              <a:t> – March 26, 1999, Melissa was a macro virus in Microsoft Office Word that shut down thousands of email servers, causing millions of dollars of damage.  Developed by David Smitch, it was named after an exotic dancer that Smitch had a crush on.  Because of the damage caused to businesses who repeatedly had their email systems brought down, it was the first malware attack in which the FBI became involved.</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Nimda </a:t>
            </a:r>
            <a:r>
              <a:rPr lang="en-US" sz="1100" b="0" i="0" u="none" strike="noStrike" cap="none">
                <a:solidFill>
                  <a:schemeClr val="dk1"/>
                </a:solidFill>
                <a:latin typeface="Arial"/>
                <a:ea typeface="Arial"/>
                <a:cs typeface="Arial"/>
                <a:sym typeface="Arial"/>
              </a:rPr>
              <a:t>– Nimda (admin spelled in reverse) was released September 18, 2001 and rapidly spread across the Internet, infecting vulnerable web servers and other Windows systems, leveraging a vulnerability in these largely unpatched systems. It was unique in that it used multiple methods , including email, to infect systems.</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 </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Sobig </a:t>
            </a:r>
            <a:r>
              <a:rPr lang="en-US" sz="1100" b="0" i="0" u="none" strike="noStrike" cap="none">
                <a:solidFill>
                  <a:schemeClr val="dk1"/>
                </a:solidFill>
                <a:latin typeface="Arial"/>
                <a:ea typeface="Arial"/>
                <a:cs typeface="Arial"/>
                <a:sym typeface="Arial"/>
              </a:rPr>
              <a:t>– launched in 2003, millions of computers were infected.  It took on many characteristics (different “variants”), however most would appear as email. When infected, the malware generates its own SMTP engine and sends itself out to others using email contacts found on the victim’s system.</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9" name="Shape 27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Keyloggers represent one of the largest threats to network security, especially hardware-based keyloggers that can be attached between the keyboard and keyboard port on the motherboard and will capture every keystroke at the device without detection.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5" name="Shape 2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pic>
        <p:nvPicPr>
          <p:cNvPr id="2" name="Picture 1"/>
          <p:cNvPicPr>
            <a:picLocks noChangeAspect="1"/>
          </p:cNvPicPr>
          <p:nvPr/>
        </p:nvPicPr>
        <p:blipFill>
          <a:blip r:embed="rId2"/>
          <a:stretch>
            <a:fillRect/>
          </a:stretch>
        </p:blipFill>
        <p:spPr>
          <a:xfrm>
            <a:off x="417271" y="283768"/>
            <a:ext cx="1883002" cy="1870957"/>
          </a:xfrm>
          <a:prstGeom prst="rect">
            <a:avLst/>
          </a:prstGeom>
        </p:spPr>
      </p:pic>
      <p:pic>
        <p:nvPicPr>
          <p:cNvPr id="3" name="Picture 2"/>
          <p:cNvPicPr>
            <a:picLocks noChangeAspect="1"/>
          </p:cNvPicPr>
          <p:nvPr/>
        </p:nvPicPr>
        <p:blipFill>
          <a:blip r:embed="rId3"/>
          <a:stretch>
            <a:fillRect/>
          </a:stretch>
        </p:blipFill>
        <p:spPr>
          <a:xfrm>
            <a:off x="7414634" y="283768"/>
            <a:ext cx="1210054" cy="1210054"/>
          </a:xfrm>
          <a:prstGeom prst="rect">
            <a:avLst/>
          </a:prstGeom>
        </p:spPr>
      </p:pic>
    </p:spTree>
    <p:extLst>
      <p:ext uri="{BB962C8B-B14F-4D97-AF65-F5344CB8AC3E}">
        <p14:creationId xmlns:p14="http://schemas.microsoft.com/office/powerpoint/2010/main" val="123770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4049261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4020635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77376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20308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464327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70797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8946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2587" y="187779"/>
            <a:ext cx="5550681" cy="6670221"/>
          </a:xfrm>
          <a:prstGeom prst="rect">
            <a:avLst/>
          </a:prstGeom>
        </p:spPr>
      </p:pic>
    </p:spTree>
    <p:extLst>
      <p:ext uri="{BB962C8B-B14F-4D97-AF65-F5344CB8AC3E}">
        <p14:creationId xmlns:p14="http://schemas.microsoft.com/office/powerpoint/2010/main" val="245493262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c5colleges.or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2" name="Picture 11" title="Creative Commons Logo"/>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8650" y="6463019"/>
            <a:ext cx="720197" cy="295275"/>
          </a:xfrm>
          <a:prstGeom prst="rect">
            <a:avLst/>
          </a:prstGeom>
        </p:spPr>
      </p:pic>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15" name="Rectangle 3"/>
          <p:cNvSpPr>
            <a:spLocks noChangeArrowheads="1"/>
          </p:cNvSpPr>
          <p:nvPr/>
        </p:nvSpPr>
        <p:spPr bwMode="auto">
          <a:xfrm rot="10800000" flipV="1">
            <a:off x="1397918" y="6512460"/>
            <a:ext cx="414745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685800" rtl="0" eaLnBrk="0" fontAlgn="base" latinLnBrk="0" hangingPunct="0">
              <a:lnSpc>
                <a:spcPct val="100000"/>
              </a:lnSpc>
              <a:spcBef>
                <a:spcPct val="0"/>
              </a:spcBef>
              <a:spcAft>
                <a:spcPct val="0"/>
              </a:spcAft>
              <a:buClrTx/>
              <a:buSzTx/>
              <a:buFontTx/>
              <a:buNone/>
              <a:tabLst>
                <a:tab pos="2228850" algn="ctr"/>
                <a:tab pos="4457700" algn="r"/>
              </a:tabLst>
            </a:pP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This document is licensed with a </a:t>
            </a: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12"/>
              </a:rPr>
              <a:t>Creative Commons Attribution 4.0 International License</a:t>
            </a:r>
            <a:r>
              <a:rPr kumimoji="0" lang="en-US" altLang="en-US" sz="525" b="0"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©2017  </a:t>
            </a:r>
            <a:r>
              <a:rPr kumimoji="0" lang="en-US" altLang="en-US" sz="1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13"/>
              </a:rPr>
              <a:t>www.C5colleges.org</a:t>
            </a:r>
            <a:endParaRPr kumimoji="0" lang="en-US" altLang="en-US" sz="135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092813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owasp.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Viruses</a:t>
            </a:r>
          </a:p>
        </p:txBody>
      </p:sp>
      <p:sp>
        <p:nvSpPr>
          <p:cNvPr id="246" name="Shape 246"/>
          <p:cNvSpPr txBox="1">
            <a:spLocks noGrp="1"/>
          </p:cNvSpPr>
          <p:nvPr>
            <p:ph type="body" sz="quarter" idx="13"/>
          </p:nvPr>
        </p:nvSpPr>
        <p:spPr>
          <a:prstGeom prst="rect">
            <a:avLst/>
          </a:prstGeom>
          <a:noFill/>
          <a:ln>
            <a:noFill/>
          </a:ln>
        </p:spPr>
        <p:txBody>
          <a:bodyPr lIns="91425" tIns="45700" rIns="91425" bIns="45700" anchor="t" anchorCtr="0">
            <a:noAutofit/>
          </a:bodyPr>
          <a:lstStyle/>
          <a:p>
            <a:pPr marL="0" marR="0" lvl="0" indent="0" algn="ctr" rtl="0">
              <a:spcBef>
                <a:spcPts val="0"/>
              </a:spcBef>
              <a:buClr>
                <a:srgbClr val="2955A6"/>
              </a:buClr>
              <a:buSzPct val="25000"/>
              <a:buFont typeface="Arial"/>
              <a:buNone/>
            </a:pPr>
            <a:endParaRPr sz="3200" b="0" i="0" u="none" strike="noStrike" cap="none">
              <a:solidFill>
                <a:srgbClr val="2955A6"/>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Malware Remediation</a:t>
            </a:r>
          </a:p>
        </p:txBody>
      </p:sp>
      <p:sp>
        <p:nvSpPr>
          <p:cNvPr id="300" name="Shape 300"/>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Anti-virus software remains one of the most effective malware controls.  It is only as effective, however, as its last update, as almost 1 million pieces of malware are created each day. </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Disable pop-up blockers and ActiveX controls in the untrusted, Internet zone.</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Backup all personal data to either a cloud solution or local external drive.</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Encrypt all sensitive data on the drive.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3600" b="0" i="0" u="none" strike="noStrike" cap="none">
                <a:solidFill>
                  <a:srgbClr val="2955A6"/>
                </a:solidFill>
                <a:latin typeface="Calibri"/>
                <a:ea typeface="Calibri"/>
                <a:cs typeface="Calibri"/>
                <a:sym typeface="Calibri"/>
              </a:rPr>
              <a:t>Web-Based Application Attacks</a:t>
            </a:r>
          </a:p>
        </p:txBody>
      </p:sp>
      <p:sp>
        <p:nvSpPr>
          <p:cNvPr id="306" name="Shape 306"/>
          <p:cNvSpPr txBox="1">
            <a:spLocks noGrp="1"/>
          </p:cNvSpPr>
          <p:nvPr>
            <p:ph type="body" sz="quarter" idx="13"/>
          </p:nvPr>
        </p:nvSpPr>
        <p:spPr>
          <a:prstGeom prst="rect">
            <a:avLst/>
          </a:prstGeom>
          <a:noFill/>
          <a:ln>
            <a:noFill/>
          </a:ln>
        </p:spPr>
        <p:txBody>
          <a:bodyPr lIns="91425" tIns="45700" rIns="91425" bIns="45700" anchor="t" anchorCtr="0">
            <a:noAutofit/>
          </a:bodyPr>
          <a:lstStyle/>
          <a:p>
            <a:pPr marL="0" marR="0" lvl="0" indent="0" algn="ctr" rtl="0">
              <a:spcBef>
                <a:spcPts val="0"/>
              </a:spcBef>
              <a:buClr>
                <a:srgbClr val="2955A6"/>
              </a:buClr>
              <a:buSzPct val="25000"/>
              <a:buFont typeface="Arial"/>
              <a:buNone/>
            </a:pPr>
            <a:endParaRPr sz="3200" b="0" i="0" u="none" strike="noStrike" cap="none">
              <a:solidFill>
                <a:srgbClr val="2955A6"/>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OWASP Top 10 Attacks</a:t>
            </a:r>
          </a:p>
        </p:txBody>
      </p:sp>
      <p:sp>
        <p:nvSpPr>
          <p:cNvPr id="312" name="Shape 312"/>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The Open Web Application Security Project (OWASP) at </a:t>
            </a:r>
            <a:r>
              <a:rPr lang="en-US" sz="2800" b="0" i="0" u="sng" strike="noStrike" cap="none">
                <a:solidFill>
                  <a:schemeClr val="hlink"/>
                </a:solidFill>
                <a:latin typeface="Calibri"/>
                <a:ea typeface="Calibri"/>
                <a:cs typeface="Calibri"/>
                <a:sym typeface="Calibri"/>
                <a:hlinkClick r:id="rId3"/>
              </a:rPr>
              <a:t>www.owasp.org</a:t>
            </a:r>
            <a:r>
              <a:rPr lang="en-US" sz="2800" b="0" i="0" u="none" strike="noStrike" cap="none">
                <a:solidFill>
                  <a:srgbClr val="2955A6"/>
                </a:solidFill>
                <a:latin typeface="Calibri"/>
                <a:ea typeface="Calibri"/>
                <a:cs typeface="Calibri"/>
                <a:sym typeface="Calibri"/>
              </a:rPr>
              <a:t> provides periodic lists of the top 10 Most Critical Web Application Security Risks.</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Among these attacks, several make the list each time the list is updated, including the following that will be examined in this module:</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Injection attacks</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Broken Authentication and Session Management attacks</a:t>
            </a:r>
          </a:p>
          <a:p>
            <a:pPr marL="742950" marR="0" lvl="1" indent="-28575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Cross-Site Scripting attacks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Injection Attacks</a:t>
            </a:r>
          </a:p>
        </p:txBody>
      </p:sp>
      <p:sp>
        <p:nvSpPr>
          <p:cNvPr id="318" name="Shape 318"/>
          <p:cNvSpPr txBox="1">
            <a:spLocks noGrp="1"/>
          </p:cNvSpPr>
          <p:nvPr>
            <p:ph idx="1"/>
          </p:nvPr>
        </p:nvSpPr>
        <p:spPr>
          <a:xfrm>
            <a:off x="457200" y="2438400"/>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Injection attacks occur when applications provide for untrusted input from a user, through a web application interface to a database, for example, as with SQL and LDAP Injections, allowing the attacker to send commands that are executed at the database server, providing the attacker with access or the ability to delete/modify information.</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The most common of these attacks is SQL Injection.  In 2014, a Russian criminal group known as “CyberVor” attack U.S. businesses and collection over a billion usernames and passwords using SQL Injection.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SQL Injection</a:t>
            </a:r>
          </a:p>
        </p:txBody>
      </p:sp>
      <p:sp>
        <p:nvSpPr>
          <p:cNvPr id="324" name="Shape 324"/>
          <p:cNvSpPr txBox="1">
            <a:spLocks noGrp="1"/>
          </p:cNvSpPr>
          <p:nvPr>
            <p:ph idx="1"/>
          </p:nvPr>
        </p:nvSpPr>
        <p:spPr>
          <a:xfrm>
            <a:off x="457200" y="2133600"/>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 SQL commands can be injected at the login screens, using user input, inserted into cookies, through machine variables that are then processed at the server.</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The vulnerability that enables the attack occurs when developers do not properly validate user input, for instance, validating it “client side” in the browser, rather than at the server, before passing it to the database server from processing.</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3600" b="0" i="0" u="none" strike="noStrike" cap="none">
                <a:solidFill>
                  <a:srgbClr val="2955A6"/>
                </a:solidFill>
                <a:latin typeface="Calibri"/>
                <a:ea typeface="Calibri"/>
                <a:cs typeface="Calibri"/>
                <a:sym typeface="Calibri"/>
              </a:rPr>
              <a:t>Broken Authentication and Session Management Attacks</a:t>
            </a:r>
          </a:p>
        </p:txBody>
      </p:sp>
      <p:sp>
        <p:nvSpPr>
          <p:cNvPr id="330" name="Shape 330"/>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In a Broken Authentication and Session Management attack, attackers attack poorly developed (weak) or managed (improperly stored) authentication credentials or session management IDs. </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As an example, a poorly designed Web application might pass session IDs to the server in the URLs, where they are visible.  If the URL is distributed to an attacker, the attacker can use the session ID to assume that user’s session at the server.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Cross-Site Scripting Attacks</a:t>
            </a:r>
          </a:p>
        </p:txBody>
      </p:sp>
      <p:sp>
        <p:nvSpPr>
          <p:cNvPr id="336" name="Shape 336"/>
          <p:cNvSpPr txBox="1">
            <a:spLocks noGrp="1"/>
          </p:cNvSpPr>
          <p:nvPr>
            <p:ph idx="1"/>
          </p:nvPr>
        </p:nvSpPr>
        <p:spPr>
          <a:xfrm>
            <a:off x="381000" y="2095500"/>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Cross-Site Scripting (XSS) attacks are among some of the most prevalent attacks against Web applications and occur when malicious scripts are injected into a victim’s Web site. This, then, attacks users visiting the infected site.</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Two different types:</a:t>
            </a:r>
          </a:p>
          <a:p>
            <a:pPr marL="742950" marR="0" lvl="1" indent="-285750" algn="l" rtl="0">
              <a:spcBef>
                <a:spcPts val="40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Stored</a:t>
            </a:r>
            <a:r>
              <a:rPr lang="en-US" sz="2000" b="0" i="0" u="none" strike="noStrike" cap="none">
                <a:solidFill>
                  <a:srgbClr val="2955A6"/>
                </a:solidFill>
                <a:latin typeface="Calibri"/>
                <a:ea typeface="Calibri"/>
                <a:cs typeface="Calibri"/>
                <a:sym typeface="Calibri"/>
              </a:rPr>
              <a:t> (persistent) – Malicious scripts are permanently stored on the server, sometimes in forums, visitor logs, etc.</a:t>
            </a:r>
          </a:p>
          <a:p>
            <a:pPr marL="742950" marR="0" lvl="1" indent="-285750" algn="l" rtl="0">
              <a:spcBef>
                <a:spcPts val="400"/>
              </a:spcBef>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Reflected</a:t>
            </a:r>
            <a:r>
              <a:rPr lang="en-US" sz="2000" b="0" i="0" u="none" strike="noStrike" cap="none">
                <a:solidFill>
                  <a:srgbClr val="2955A6"/>
                </a:solidFill>
                <a:latin typeface="Calibri"/>
                <a:ea typeface="Calibri"/>
                <a:cs typeface="Calibri"/>
                <a:sym typeface="Calibri"/>
              </a:rPr>
              <a:t> (non-persistent) – Most frequent type, occurring when the attacker injects malicious script (e.g. JavaScript) into input sent to the server that is then reflected from the server back to the user in its HTTP response. Users might click on a malicious link sent to them in an email , as an example.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Remediating Web Application Risks</a:t>
            </a:r>
          </a:p>
        </p:txBody>
      </p:sp>
      <p:sp>
        <p:nvSpPr>
          <p:cNvPr id="342" name="Shape 342"/>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All input to a web server should be validated at the server. </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Use parametrized queries, or drop-down menus, wherever possible to minimize user input.</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Train users to not click on links in emails.</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Do not store passwords in plain text at the server. Ensure that passwords use hashing algorithms that “salt” the stored result (using a pseudo-random injection of characters into the hash).</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Shape 347"/>
          <p:cNvSpPr txBox="1">
            <a:spLocks noGrp="1"/>
          </p:cNvSpPr>
          <p:nvPr>
            <p:ph type="ctr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Phishing</a:t>
            </a:r>
          </a:p>
        </p:txBody>
      </p:sp>
      <p:sp>
        <p:nvSpPr>
          <p:cNvPr id="348" name="Shape 348"/>
          <p:cNvSpPr txBox="1">
            <a:spLocks noGrp="1"/>
          </p:cNvSpPr>
          <p:nvPr>
            <p:ph type="body" sz="quarter" idx="13"/>
          </p:nvPr>
        </p:nvSpPr>
        <p:spPr>
          <a:prstGeom prst="rect">
            <a:avLst/>
          </a:prstGeom>
          <a:noFill/>
          <a:ln>
            <a:noFill/>
          </a:ln>
        </p:spPr>
        <p:txBody>
          <a:bodyPr lIns="91425" tIns="45700" rIns="91425" bIns="45700" anchor="t" anchorCtr="0">
            <a:noAutofit/>
          </a:bodyPr>
          <a:lstStyle/>
          <a:p>
            <a:pPr marL="0" marR="0" lvl="0" indent="0" algn="ctr" rtl="0">
              <a:spcBef>
                <a:spcPts val="0"/>
              </a:spcBef>
              <a:buClr>
                <a:srgbClr val="2955A6"/>
              </a:buClr>
              <a:buSzPct val="25000"/>
              <a:buFont typeface="Arial"/>
              <a:buNone/>
            </a:pPr>
            <a:endParaRPr sz="3200" b="0" i="0" u="none" strike="noStrike" cap="none">
              <a:solidFill>
                <a:srgbClr val="2955A6"/>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Phishing</a:t>
            </a:r>
          </a:p>
        </p:txBody>
      </p:sp>
      <p:sp>
        <p:nvSpPr>
          <p:cNvPr id="354" name="Shape 354"/>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Phishing is a social engineering technique where unsuspecting users are tricked into clicking on a link in an email in an attempt to gain the individual’s user id and password, credit card information, or other sensitive information.</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Often these emails are sent from a seemingly trusted site that has been “spoofed”, such as a bank or common trusted service (e.g. Amazon).</a:t>
            </a:r>
          </a:p>
          <a:p>
            <a:pPr marL="342900" marR="0" lvl="0" indent="-342900" algn="l" rtl="0">
              <a:spcBef>
                <a:spcPts val="400"/>
              </a:spcBef>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Many use a sense of urgency, or create panic, by leading the user to believe their financial information has been compromised and they must immediately change their passwords.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Malware</a:t>
            </a:r>
          </a:p>
        </p:txBody>
      </p:sp>
      <p:sp>
        <p:nvSpPr>
          <p:cNvPr id="252" name="Shape 252"/>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Malware, or malicious software, takes on many forms, among them viruses, worms, spyware, Trojan horses, etc. </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Like a biological virus, computer viruses replicate between hosts, delivering their payload (malicious action).</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Symptoms of malware include file size increases, unusual disk or CPU activity, increase in disk space use, unusual slowness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Types of Phishing</a:t>
            </a:r>
          </a:p>
        </p:txBody>
      </p:sp>
      <p:sp>
        <p:nvSpPr>
          <p:cNvPr id="360" name="Shape 360"/>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Spearphishing – target phishing attacks. As an example, spoofing emails as coming from a college IT Help Desk to students and faculty.</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Whaling – phishing targeted to financially “high gain” targets, such as C-Suite (CIO, CISO, CEO) employees.  This requires more research, for instance, coming from a common club at which they golf or lunch.</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Vishing, or VoIP phishing – fraudulent phone calls, for instance from Microsoft tech support or the IRS, that trick the user into providing sensitive information, such as SSNs or credit card numbers.</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Phishing Remediation	</a:t>
            </a:r>
          </a:p>
        </p:txBody>
      </p:sp>
      <p:sp>
        <p:nvSpPr>
          <p:cNvPr id="366" name="Shape 366"/>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Enable the use of blacklisting or whitelisting filters at the email server.</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As most phishing emails are sent from spoofed sites, resolve email headers. This places a lot of overhead on a server and so is not done to any great extent.</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Enable spam filters.</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Phishing is a social engineering attack and, while there are some technical controls available, awareness training is the most effective control against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Malware Characteristics</a:t>
            </a:r>
          </a:p>
        </p:txBody>
      </p:sp>
      <p:sp>
        <p:nvSpPr>
          <p:cNvPr id="258" name="Shape 258"/>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Malware can be defined by certain behaviors, among them:</a:t>
            </a:r>
          </a:p>
          <a:p>
            <a:pPr marL="1143000" marR="0" lvl="2" indent="-228600" algn="l" rtl="0">
              <a:spcBef>
                <a:spcPts val="40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Insertion</a:t>
            </a:r>
            <a:r>
              <a:rPr lang="en-US" sz="2000" b="0" i="0" u="none" strike="noStrike" cap="none">
                <a:solidFill>
                  <a:srgbClr val="2955A6"/>
                </a:solidFill>
                <a:latin typeface="Calibri"/>
                <a:ea typeface="Calibri"/>
                <a:cs typeface="Calibri"/>
                <a:sym typeface="Calibri"/>
              </a:rPr>
              <a:t> – how the code installs itself on the victim’s system</a:t>
            </a:r>
          </a:p>
          <a:p>
            <a:pPr marL="1143000" marR="0" lvl="2" indent="-228600" algn="l" rtl="0">
              <a:spcBef>
                <a:spcPts val="40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Avoidance </a:t>
            </a:r>
            <a:r>
              <a:rPr lang="en-US" sz="2000" b="0" i="0" u="none" strike="noStrike" cap="none">
                <a:solidFill>
                  <a:srgbClr val="2955A6"/>
                </a:solidFill>
                <a:latin typeface="Calibri"/>
                <a:ea typeface="Calibri"/>
                <a:cs typeface="Calibri"/>
                <a:sym typeface="Calibri"/>
              </a:rPr>
              <a:t>– acts the malware takes to avoid detection from anti-virus software (stealthiness). Polymorphic viruses change their code routinely</a:t>
            </a:r>
          </a:p>
          <a:p>
            <a:pPr marL="1143000" marR="0" lvl="2" indent="-228600" algn="l" rtl="0">
              <a:spcBef>
                <a:spcPts val="40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Eradication</a:t>
            </a:r>
            <a:r>
              <a:rPr lang="en-US" sz="2000" b="0" i="0" u="none" strike="noStrike" cap="none">
                <a:solidFill>
                  <a:srgbClr val="2955A6"/>
                </a:solidFill>
                <a:latin typeface="Calibri"/>
                <a:ea typeface="Calibri"/>
                <a:cs typeface="Calibri"/>
                <a:sym typeface="Calibri"/>
              </a:rPr>
              <a:t> – steps the virus takes to eliminate traces after delivering the payload</a:t>
            </a:r>
          </a:p>
          <a:p>
            <a:pPr marL="1143000" marR="0" lvl="2" indent="-228600" algn="l" rtl="0">
              <a:spcBef>
                <a:spcPts val="40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Replication</a:t>
            </a:r>
            <a:r>
              <a:rPr lang="en-US" sz="2000" b="0" i="0" u="none" strike="noStrike" cap="none">
                <a:solidFill>
                  <a:srgbClr val="2955A6"/>
                </a:solidFill>
                <a:latin typeface="Calibri"/>
                <a:ea typeface="Calibri"/>
                <a:cs typeface="Calibri"/>
                <a:sym typeface="Calibri"/>
              </a:rPr>
              <a:t> – how the code copies itself to other systems</a:t>
            </a:r>
          </a:p>
          <a:p>
            <a:pPr marL="1143000" marR="0" lvl="2" indent="-228600" algn="l" rtl="0">
              <a:spcBef>
                <a:spcPts val="40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Trigger </a:t>
            </a:r>
            <a:r>
              <a:rPr lang="en-US" sz="2000" b="0" i="0" u="none" strike="noStrike" cap="none">
                <a:solidFill>
                  <a:srgbClr val="2955A6"/>
                </a:solidFill>
                <a:latin typeface="Calibri"/>
                <a:ea typeface="Calibri"/>
                <a:cs typeface="Calibri"/>
                <a:sym typeface="Calibri"/>
              </a:rPr>
              <a:t>– what actions result in the virus delivering its payload</a:t>
            </a:r>
          </a:p>
          <a:p>
            <a:pPr marL="1143000" marR="0" lvl="2" indent="-228600" algn="l" rtl="0">
              <a:spcBef>
                <a:spcPts val="400"/>
              </a:spcBef>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Payload</a:t>
            </a:r>
            <a:r>
              <a:rPr lang="en-US" sz="2000" b="0" i="0" u="none" strike="noStrike" cap="none">
                <a:solidFill>
                  <a:srgbClr val="2955A6"/>
                </a:solidFill>
                <a:latin typeface="Calibri"/>
                <a:ea typeface="Calibri"/>
                <a:cs typeface="Calibri"/>
                <a:sym typeface="Calibri"/>
              </a:rPr>
              <a:t>- the end action (deleting files, sending email, installing a backdoor)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Worms and Viruses	</a:t>
            </a:r>
          </a:p>
        </p:txBody>
      </p:sp>
      <p:sp>
        <p:nvSpPr>
          <p:cNvPr id="264" name="Shape 264"/>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Viruses are malware that replicate after some user action, such as opening a file.</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Unlike viruses, worms do not need user action to replicate.  Worms spread autonomously, seeking and exploiting specific vulnerabilities to load onto systems and replicate to other systems.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Worms and Viruses	</a:t>
            </a:r>
          </a:p>
        </p:txBody>
      </p:sp>
      <p:sp>
        <p:nvSpPr>
          <p:cNvPr id="270" name="Shape 270"/>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Viruses are strings of malware dependent on human action to execute</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Unlike viruses, worms do not need user action to replicate.  Worms spread autonomously, seeking and exploiting specific vulnerabilities to load onto systems and replicate to other systems. </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Examples of worms are:</a:t>
            </a:r>
          </a:p>
          <a:p>
            <a:pPr marL="742950" marR="0" lvl="1" indent="-28575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Morris Worm, Melissa, Nimda, Sobig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Logic Bombs</a:t>
            </a:r>
          </a:p>
        </p:txBody>
      </p:sp>
      <p:sp>
        <p:nvSpPr>
          <p:cNvPr id="276" name="Shape 276"/>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Logic bombs execute a program, or string of code, when certain conditions are met. For instance, a payroll checking program that checks for the presence of an employees name on the payroll each pay. If that employee is not there – it executes and does damage </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Time bombs, on the other hand, is malware that executes at a specific time.</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Trojan Horses</a:t>
            </a:r>
          </a:p>
        </p:txBody>
      </p:sp>
      <p:sp>
        <p:nvSpPr>
          <p:cNvPr id="282" name="Shape 282"/>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Trojan horses offer a little “something extra” with what looks to be a useful utility, such as an online mortgage calculator or video/music file.</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When the program is run, the Trojan executes and runs in the background </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More than 40% of files on peer-to-peer sites were found to be infected with Trojan Horses – most with malicious spyware and keyloggers.</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A Word on Antivirus Software</a:t>
            </a:r>
          </a:p>
        </p:txBody>
      </p:sp>
      <p:sp>
        <p:nvSpPr>
          <p:cNvPr id="288" name="Shape 288"/>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Antivirus software attempts to detect and prevent malware infections by matching behavior to known malware </a:t>
            </a:r>
          </a:p>
          <a:p>
            <a:pPr marL="342900" marR="0" lvl="0" indent="-342900" algn="l" rtl="0">
              <a:spcBef>
                <a:spcPts val="400"/>
              </a:spcBef>
              <a:spcAft>
                <a:spcPts val="0"/>
              </a:spcAft>
              <a:buClr>
                <a:srgbClr val="2955A6"/>
              </a:buClr>
              <a:buSzPct val="100000"/>
              <a:buFont typeface="Arial"/>
              <a:buChar char="•"/>
            </a:pPr>
            <a:r>
              <a:rPr lang="en-US" sz="2000" b="0" i="0" u="none" strike="noStrike" cap="none">
                <a:solidFill>
                  <a:srgbClr val="2955A6"/>
                </a:solidFill>
                <a:latin typeface="Calibri"/>
                <a:ea typeface="Calibri"/>
                <a:cs typeface="Calibri"/>
                <a:sym typeface="Calibri"/>
              </a:rPr>
              <a:t>Types: </a:t>
            </a:r>
          </a:p>
          <a:p>
            <a:pPr marL="742950" marR="0" lvl="1" indent="-285750" algn="l" rtl="0">
              <a:spcBef>
                <a:spcPts val="40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Signature-based </a:t>
            </a:r>
            <a:r>
              <a:rPr lang="en-US" sz="2000" b="0" i="0" u="none" strike="noStrike" cap="none">
                <a:solidFill>
                  <a:srgbClr val="2955A6"/>
                </a:solidFill>
                <a:latin typeface="Calibri"/>
                <a:ea typeface="Calibri"/>
                <a:cs typeface="Calibri"/>
                <a:sym typeface="Calibri"/>
              </a:rPr>
              <a:t>– only as good as the latest signatures. Inspects file system, registry, service behavior for known characteristics. Doesn’t work as well with polymorphic or zero-day viruses </a:t>
            </a:r>
          </a:p>
          <a:p>
            <a:pPr marL="742950" marR="0" lvl="1" indent="-285750" algn="l" rtl="0">
              <a:spcBef>
                <a:spcPts val="40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Heuristic </a:t>
            </a:r>
            <a:r>
              <a:rPr lang="en-US" sz="2000" b="0" i="0" u="none" strike="noStrike" cap="none">
                <a:solidFill>
                  <a:srgbClr val="2955A6"/>
                </a:solidFill>
                <a:latin typeface="Calibri"/>
                <a:ea typeface="Calibri"/>
                <a:cs typeface="Calibri"/>
                <a:sym typeface="Calibri"/>
              </a:rPr>
              <a:t>– analyzes overall structure of the code in context of the actual code </a:t>
            </a:r>
          </a:p>
          <a:p>
            <a:pPr marL="742950" marR="0" lvl="1" indent="-285750" algn="l" rtl="0">
              <a:spcBef>
                <a:spcPts val="400"/>
              </a:spcBef>
              <a:spcAft>
                <a:spcPts val="0"/>
              </a:spcAft>
              <a:buClr>
                <a:srgbClr val="2955A6"/>
              </a:buClr>
              <a:buSzPct val="100000"/>
              <a:buFont typeface="Arial"/>
              <a:buChar char="–"/>
            </a:pPr>
            <a:r>
              <a:rPr lang="en-US" sz="2000" b="1" i="0" u="none" strike="noStrike" cap="none">
                <a:solidFill>
                  <a:srgbClr val="2955A6"/>
                </a:solidFill>
                <a:latin typeface="Calibri"/>
                <a:ea typeface="Calibri"/>
                <a:cs typeface="Calibri"/>
                <a:sym typeface="Calibri"/>
              </a:rPr>
              <a:t>Virtual machine </a:t>
            </a:r>
            <a:r>
              <a:rPr lang="en-US" sz="2000" b="0" i="0" u="none" strike="noStrike" cap="none">
                <a:solidFill>
                  <a:srgbClr val="2955A6"/>
                </a:solidFill>
                <a:latin typeface="Calibri"/>
                <a:ea typeface="Calibri"/>
                <a:cs typeface="Calibri"/>
                <a:sym typeface="Calibri"/>
              </a:rPr>
              <a:t>– isolates code in a sandbox, of sorts, to test its behavior before allowing it to access the system. Uses dynamic analysis, whereas others use static analysis to analyze code </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Ransomware</a:t>
            </a:r>
          </a:p>
        </p:txBody>
      </p:sp>
      <p:sp>
        <p:nvSpPr>
          <p:cNvPr id="294" name="Shape 294"/>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Ransomware is malicious software that disables the user’s access to the data until an extortion (ransom) is paid to the attacker  - usually in bitcoin.</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While there are different types of ransomware, some that just post bogus notices from the FBI on the computer, the more malicious strongly encrypt all files on the drive such that the user must purchase the key to decrypt the files.</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 new form of ransomware, doxware, is being circulated that also threatens to post the contents of the drive to the Internet if the victim doesn’t pay the extortion fee.</a:t>
            </a:r>
          </a:p>
        </p:txBody>
      </p:sp>
    </p:spTree>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F34F36C-3DAE-4569-B5F7-837ED24F7713}" vid="{36867949-B10A-43A8-9E43-8DE4B3DD7460}"/>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C5 ppt template accessible standard</Template>
  <TotalTime>1</TotalTime>
  <Words>2008</Words>
  <Application>Microsoft Office PowerPoint</Application>
  <PresentationFormat>On-screen Show (4:3)</PresentationFormat>
  <Paragraphs>100</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PP_C5Modules_CC_License_standard</vt:lpstr>
      <vt:lpstr>Viruses</vt:lpstr>
      <vt:lpstr>Malware</vt:lpstr>
      <vt:lpstr>Malware Characteristics</vt:lpstr>
      <vt:lpstr>Worms and Viruses </vt:lpstr>
      <vt:lpstr>Worms and Viruses </vt:lpstr>
      <vt:lpstr>Logic Bombs</vt:lpstr>
      <vt:lpstr>Trojan Horses</vt:lpstr>
      <vt:lpstr>A Word on Antivirus Software</vt:lpstr>
      <vt:lpstr>Ransomware</vt:lpstr>
      <vt:lpstr>Malware Remediation</vt:lpstr>
      <vt:lpstr>Web-Based Application Attacks</vt:lpstr>
      <vt:lpstr>OWASP Top 10 Attacks</vt:lpstr>
      <vt:lpstr>Injection Attacks</vt:lpstr>
      <vt:lpstr>SQL Injection</vt:lpstr>
      <vt:lpstr>Broken Authentication and Session Management Attacks</vt:lpstr>
      <vt:lpstr>Cross-Site Scripting Attacks</vt:lpstr>
      <vt:lpstr>Remediating Web Application Risks</vt:lpstr>
      <vt:lpstr>Phishing</vt:lpstr>
      <vt:lpstr>Phishing</vt:lpstr>
      <vt:lpstr>Types of Phishing</vt:lpstr>
      <vt:lpstr>Phishing Remediation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Cybersecurity Threats and Countermeasures</dc:title>
  <dc:creator>Christine Hosler</dc:creator>
  <cp:lastModifiedBy>Sarah Diesburg</cp:lastModifiedBy>
  <cp:revision>4</cp:revision>
  <dcterms:modified xsi:type="dcterms:W3CDTF">2018-01-01T19:34:20Z</dcterms:modified>
</cp:coreProperties>
</file>