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326" r:id="rId3"/>
    <p:sldId id="259" r:id="rId4"/>
    <p:sldId id="328" r:id="rId5"/>
    <p:sldId id="260" r:id="rId6"/>
    <p:sldId id="261" r:id="rId7"/>
    <p:sldId id="262" r:id="rId8"/>
    <p:sldId id="263" r:id="rId9"/>
    <p:sldId id="321" r:id="rId10"/>
    <p:sldId id="322" r:id="rId11"/>
    <p:sldId id="323" r:id="rId12"/>
    <p:sldId id="264" r:id="rId13"/>
    <p:sldId id="265" r:id="rId14"/>
    <p:sldId id="287" r:id="rId15"/>
    <p:sldId id="316" r:id="rId16"/>
    <p:sldId id="266" r:id="rId17"/>
    <p:sldId id="275" r:id="rId18"/>
    <p:sldId id="276" r:id="rId19"/>
    <p:sldId id="308" r:id="rId20"/>
    <p:sldId id="277" r:id="rId21"/>
    <p:sldId id="309" r:id="rId22"/>
    <p:sldId id="289" r:id="rId23"/>
    <p:sldId id="324" r:id="rId24"/>
    <p:sldId id="306" r:id="rId25"/>
    <p:sldId id="273" r:id="rId26"/>
    <p:sldId id="310" r:id="rId27"/>
    <p:sldId id="274" r:id="rId28"/>
    <p:sldId id="311" r:id="rId29"/>
    <p:sldId id="278" r:id="rId30"/>
    <p:sldId id="279" r:id="rId31"/>
    <p:sldId id="282" r:id="rId32"/>
    <p:sldId id="283" r:id="rId33"/>
    <p:sldId id="325" r:id="rId34"/>
    <p:sldId id="286"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5" autoAdjust="0"/>
    <p:restoredTop sz="71271" autoAdjust="0"/>
  </p:normalViewPr>
  <p:slideViewPr>
    <p:cSldViewPr snapToGrid="0">
      <p:cViewPr varScale="1">
        <p:scale>
          <a:sx n="82" d="100"/>
          <a:sy n="82" d="100"/>
        </p:scale>
        <p:origin x="20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D7EE5-98FA-4F16-B40A-C5F05EE2B9BC}"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90FF1-AFC8-4A2F-9334-8398230016E0}" type="slidenum">
              <a:rPr lang="en-US" smtClean="0"/>
              <a:t>‹#›</a:t>
            </a:fld>
            <a:endParaRPr lang="en-US"/>
          </a:p>
        </p:txBody>
      </p:sp>
    </p:spTree>
    <p:extLst>
      <p:ext uri="{BB962C8B-B14F-4D97-AF65-F5344CB8AC3E}">
        <p14:creationId xmlns:p14="http://schemas.microsoft.com/office/powerpoint/2010/main" val="279973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a:t>
            </a:fld>
            <a:endParaRPr lang="en-US"/>
          </a:p>
        </p:txBody>
      </p:sp>
    </p:spTree>
    <p:extLst>
      <p:ext uri="{BB962C8B-B14F-4D97-AF65-F5344CB8AC3E}">
        <p14:creationId xmlns:p14="http://schemas.microsoft.com/office/powerpoint/2010/main" val="201105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says:</a:t>
            </a:r>
          </a:p>
          <a:p>
            <a:endParaRPr lang="en-US" dirty="0"/>
          </a:p>
          <a:p>
            <a:pPr marL="171450" indent="-171450">
              <a:buFont typeface="Arial"/>
              <a:buChar char="•"/>
            </a:pPr>
            <a:r>
              <a:rPr lang="en-US" dirty="0"/>
              <a:t>Jane can draw on the paper, draw and paint on the wall, and write on the ground and on the whiteboard</a:t>
            </a:r>
          </a:p>
          <a:p>
            <a:pPr marL="171450" indent="-171450">
              <a:buFont typeface="Arial"/>
              <a:buChar char="•"/>
            </a:pPr>
            <a:r>
              <a:rPr lang="en-US" dirty="0" err="1"/>
              <a:t>Kimi</a:t>
            </a:r>
            <a:r>
              <a:rPr lang="en-US" dirty="0"/>
              <a:t> can paint on the paper, put wallpaper on the wall, and clean the whiteboard;</a:t>
            </a:r>
            <a:r>
              <a:rPr lang="en-US" baseline="0" dirty="0"/>
              <a:t> she can’t do anything on the ground</a:t>
            </a:r>
          </a:p>
          <a:p>
            <a:pPr marL="171450" indent="-171450">
              <a:buFont typeface="Arial"/>
              <a:buChar char="•"/>
            </a:pPr>
            <a:r>
              <a:rPr lang="en-US" baseline="0" dirty="0"/>
              <a:t>Louise can write on the paper and draw on the ground and whiteboard; she can do nothing to the wall</a:t>
            </a:r>
          </a:p>
          <a:p>
            <a:pPr marL="0" indent="0">
              <a:buFont typeface="Arial"/>
              <a:buNone/>
            </a:pPr>
            <a:endParaRPr lang="en-US" baseline="0" dirty="0"/>
          </a:p>
          <a:p>
            <a:pPr marL="0" indent="0">
              <a:buFont typeface="Arial"/>
              <a:buNone/>
            </a:pPr>
            <a:r>
              <a:rPr lang="en-US" baseline="0" dirty="0"/>
              <a:t>If a matrix entry is empty, that means “no rights”</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10</a:t>
            </a:fld>
            <a:endParaRPr lang="en-US"/>
          </a:p>
        </p:txBody>
      </p:sp>
    </p:spTree>
    <p:extLst>
      <p:ext uri="{BB962C8B-B14F-4D97-AF65-F5344CB8AC3E}">
        <p14:creationId xmlns:p14="http://schemas.microsoft.com/office/powerpoint/2010/main" val="216788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says:</a:t>
            </a:r>
          </a:p>
          <a:p>
            <a:endParaRPr lang="en-US" dirty="0"/>
          </a:p>
          <a:p>
            <a:pPr marL="171450" indent="-171450">
              <a:buFont typeface="Arial"/>
              <a:buChar char="•"/>
            </a:pPr>
            <a:r>
              <a:rPr lang="en-US" dirty="0"/>
              <a:t>Theodora</a:t>
            </a:r>
            <a:r>
              <a:rPr lang="en-US" baseline="0" dirty="0"/>
              <a:t> owns the file “</a:t>
            </a:r>
            <a:r>
              <a:rPr lang="en-US" baseline="0" dirty="0" err="1"/>
              <a:t>paper.pdf</a:t>
            </a:r>
            <a:r>
              <a:rPr lang="en-US" baseline="0" dirty="0"/>
              <a:t>” and can read, write, and delete it; and she can read the other two files and write “</a:t>
            </a:r>
            <a:r>
              <a:rPr lang="en-US" baseline="0" dirty="0" err="1"/>
              <a:t>report.docx</a:t>
            </a:r>
            <a:r>
              <a:rPr lang="en-US" baseline="0" dirty="0"/>
              <a:t>”</a:t>
            </a:r>
          </a:p>
          <a:p>
            <a:pPr marL="171450" indent="-171450">
              <a:buFont typeface="Arial"/>
              <a:buChar char="•"/>
            </a:pPr>
            <a:r>
              <a:rPr lang="en-US" baseline="0" dirty="0"/>
              <a:t>Ursula owns the file “</a:t>
            </a:r>
            <a:r>
              <a:rPr lang="en-US" baseline="0" dirty="0" err="1"/>
              <a:t>moon.avi</a:t>
            </a:r>
            <a:r>
              <a:rPr lang="en-US" baseline="0" dirty="0"/>
              <a:t>” and can read, write, and delete it; and she can read the file “</a:t>
            </a:r>
            <a:r>
              <a:rPr lang="en-US" baseline="0" dirty="0" err="1"/>
              <a:t>paper.pdf</a:t>
            </a:r>
            <a:r>
              <a:rPr lang="en-US" baseline="0" dirty="0"/>
              <a:t>”</a:t>
            </a:r>
          </a:p>
          <a:p>
            <a:pPr marL="171450" indent="-171450">
              <a:buFont typeface="Arial"/>
              <a:buChar char="•"/>
            </a:pPr>
            <a:r>
              <a:rPr lang="en-US" baseline="0" dirty="0"/>
              <a:t>Wendy can read, write, and delete the file “</a:t>
            </a:r>
            <a:r>
              <a:rPr lang="en-US" baseline="0" dirty="0" err="1"/>
              <a:t>paper.pdf</a:t>
            </a:r>
            <a:r>
              <a:rPr lang="en-US" baseline="0" dirty="0"/>
              <a:t>” and can read “</a:t>
            </a:r>
            <a:r>
              <a:rPr lang="en-US" baseline="0" dirty="0" err="1"/>
              <a:t>report.docx</a:t>
            </a:r>
            <a:r>
              <a:rPr lang="en-US" baseline="0" dirty="0"/>
              <a:t>”</a:t>
            </a:r>
          </a:p>
          <a:p>
            <a:pPr marL="171450" indent="-171450">
              <a:buFont typeface="Arial"/>
              <a:buChar char="•"/>
            </a:pPr>
            <a:r>
              <a:rPr lang="en-US" baseline="0" dirty="0" err="1"/>
              <a:t>Xanthippe</a:t>
            </a:r>
            <a:r>
              <a:rPr lang="en-US" baseline="0" dirty="0"/>
              <a:t> can read “</a:t>
            </a:r>
            <a:r>
              <a:rPr lang="en-US" baseline="0" dirty="0" err="1"/>
              <a:t>paper.pdf</a:t>
            </a:r>
            <a:r>
              <a:rPr lang="en-US" baseline="0" dirty="0"/>
              <a:t>”, delete “</a:t>
            </a:r>
            <a:r>
              <a:rPr lang="en-US" baseline="0" dirty="0" err="1"/>
              <a:t>moon.av</a:t>
            </a:r>
            <a:r>
              <a:rPr lang="en-US" baseline="0" dirty="0"/>
              <a:t>”, and owns the file “</a:t>
            </a:r>
            <a:r>
              <a:rPr lang="en-US" baseline="0" dirty="0" err="1"/>
              <a:t>report.docx</a:t>
            </a:r>
            <a:r>
              <a:rPr lang="en-US" baseline="0" dirty="0"/>
              <a:t>” and can read, write, and delete it</a:t>
            </a:r>
          </a:p>
          <a:p>
            <a:pPr marL="0" indent="0">
              <a:buFont typeface="Arial"/>
              <a:buNone/>
            </a:pPr>
            <a:endParaRPr lang="en-US"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11</a:t>
            </a:fld>
            <a:endParaRPr lang="en-US"/>
          </a:p>
        </p:txBody>
      </p:sp>
    </p:spTree>
    <p:extLst>
      <p:ext uri="{BB962C8B-B14F-4D97-AF65-F5344CB8AC3E}">
        <p14:creationId xmlns:p14="http://schemas.microsoft.com/office/powerpoint/2010/main" val="178784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access </a:t>
            </a:r>
            <a:r>
              <a:rPr lang="en-US" baseline="0" dirty="0"/>
              <a:t>control matrix is typically too big to store (because most of the entries are empty), so we store it in other ways.</a:t>
            </a:r>
          </a:p>
          <a:p>
            <a:endParaRPr lang="en-US" baseline="0" dirty="0"/>
          </a:p>
          <a:p>
            <a:r>
              <a:rPr lang="en-US" baseline="0" dirty="0"/>
              <a:t>The most common one is the access control list, which is obtained by going down the columns. </a:t>
            </a:r>
          </a:p>
          <a:p>
            <a:r>
              <a:rPr lang="en-US" baseline="0" dirty="0"/>
              <a:t>Each element of the list is an (actor, rights of the actor over the passive entity) </a:t>
            </a:r>
            <a:r>
              <a:rPr lang="en-US" baseline="0" dirty="0" smtClean="0"/>
              <a:t>pair.</a:t>
            </a:r>
            <a:endParaRPr lang="en-US" baseline="0" dirty="0"/>
          </a:p>
        </p:txBody>
      </p:sp>
      <p:sp>
        <p:nvSpPr>
          <p:cNvPr id="4" name="Slide Number Placeholder 3"/>
          <p:cNvSpPr>
            <a:spLocks noGrp="1"/>
          </p:cNvSpPr>
          <p:nvPr>
            <p:ph type="sldNum" sz="quarter" idx="10"/>
          </p:nvPr>
        </p:nvSpPr>
        <p:spPr/>
        <p:txBody>
          <a:bodyPr/>
          <a:lstStyle/>
          <a:p>
            <a:fld id="{603BF452-1F3E-4736-9542-AE9A6EDD9844}" type="slidenum">
              <a:rPr lang="en-US" smtClean="0"/>
              <a:t>12</a:t>
            </a:fld>
            <a:endParaRPr lang="en-US"/>
          </a:p>
        </p:txBody>
      </p:sp>
    </p:spTree>
    <p:extLst>
      <p:ext uri="{BB962C8B-B14F-4D97-AF65-F5344CB8AC3E}">
        <p14:creationId xmlns:p14="http://schemas.microsoft.com/office/powerpoint/2010/main" val="299714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is sometimes called “owner”. He</a:t>
            </a:r>
            <a:r>
              <a:rPr lang="en-US" baseline="0" dirty="0"/>
              <a:t> or she can change any of the access permissions. </a:t>
            </a:r>
          </a:p>
          <a:p>
            <a:endParaRPr lang="en-US" baseline="0" dirty="0"/>
          </a:p>
          <a:p>
            <a:r>
              <a:rPr lang="en-US" baseline="0" dirty="0"/>
              <a:t>Each of these 3 sets have “read”, “write”, and “execute” permissions associated with them. They can be set or cleared independently.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13</a:t>
            </a:fld>
            <a:endParaRPr lang="en-US"/>
          </a:p>
        </p:txBody>
      </p:sp>
    </p:spTree>
    <p:extLst>
      <p:ext uri="{BB962C8B-B14F-4D97-AF65-F5344CB8AC3E}">
        <p14:creationId xmlns:p14="http://schemas.microsoft.com/office/powerpoint/2010/main" val="44355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represents rights as “r” for “read”, “w” for “write”, and “x” for “execute”; “-” means no rights</a:t>
            </a:r>
          </a:p>
          <a:p>
            <a:endParaRPr lang="en-US" dirty="0"/>
          </a:p>
          <a:p>
            <a:r>
              <a:rPr lang="en-US" dirty="0"/>
              <a:t>The first triple is the rights for the user, and</a:t>
            </a:r>
            <a:r>
              <a:rPr lang="en-US" baseline="0" dirty="0"/>
              <a:t> says the user can read, write, and execute the file</a:t>
            </a:r>
          </a:p>
          <a:p>
            <a:r>
              <a:rPr lang="en-US" dirty="0"/>
              <a:t>The second triple is the rights for the group, and says the user can read and execute the file</a:t>
            </a:r>
          </a:p>
          <a:p>
            <a:r>
              <a:rPr lang="en-US" dirty="0"/>
              <a:t>The third triple</a:t>
            </a:r>
            <a:r>
              <a:rPr lang="en-US" baseline="0" dirty="0"/>
              <a:t> is the rights for everyone else, and says the user can execute the file</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14</a:t>
            </a:fld>
            <a:endParaRPr lang="en-US"/>
          </a:p>
        </p:txBody>
      </p:sp>
    </p:spTree>
    <p:extLst>
      <p:ext uri="{BB962C8B-B14F-4D97-AF65-F5344CB8AC3E}">
        <p14:creationId xmlns:p14="http://schemas.microsoft.com/office/powerpoint/2010/main" val="363719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xxx</a:t>
            </a:r>
            <a:r>
              <a:rPr lang="en-US" baseline="0" dirty="0" smtClean="0"/>
              <a:t> on the command line is the name of the file</a:t>
            </a:r>
            <a:endParaRPr lang="en-US" dirty="0" smtClean="0"/>
          </a:p>
          <a:p>
            <a:endParaRPr lang="en-US" dirty="0" smtClean="0"/>
          </a:p>
          <a:p>
            <a:r>
              <a:rPr lang="en-US" dirty="0" smtClean="0"/>
              <a:t>For </a:t>
            </a:r>
            <a:r>
              <a:rPr lang="en-US" dirty="0"/>
              <a:t>the </a:t>
            </a:r>
            <a:r>
              <a:rPr lang="en-US" i="1" dirty="0"/>
              <a:t>ls</a:t>
            </a:r>
            <a:r>
              <a:rPr lang="en-US" dirty="0"/>
              <a:t>, the fields are:</a:t>
            </a:r>
          </a:p>
          <a:p>
            <a:pPr marL="171450" indent="-171450">
              <a:buFontTx/>
              <a:buChar char="•"/>
            </a:pPr>
            <a:r>
              <a:rPr lang="en-US" dirty="0"/>
              <a:t>protection mode (as in previous slide)</a:t>
            </a:r>
          </a:p>
          <a:p>
            <a:pPr marL="171450" indent="-171450">
              <a:buFontTx/>
              <a:buChar char="•"/>
            </a:pPr>
            <a:r>
              <a:rPr lang="en-US" dirty="0"/>
              <a:t>number of links to the file (</a:t>
            </a:r>
            <a:r>
              <a:rPr lang="en-US" dirty="0" err="1"/>
              <a:t>ie</a:t>
            </a:r>
            <a:r>
              <a:rPr lang="en-US" dirty="0"/>
              <a:t>, how many aliases it has)</a:t>
            </a:r>
          </a:p>
          <a:p>
            <a:pPr marL="171450" indent="-171450">
              <a:buFontTx/>
              <a:buChar char="•"/>
            </a:pPr>
            <a:r>
              <a:rPr lang="en-US" dirty="0"/>
              <a:t>user</a:t>
            </a:r>
            <a:r>
              <a:rPr lang="en-US" baseline="0" dirty="0"/>
              <a:t> (owner) name</a:t>
            </a:r>
          </a:p>
          <a:p>
            <a:pPr marL="171450" indent="-171450">
              <a:buFontTx/>
              <a:buChar char="•"/>
            </a:pPr>
            <a:r>
              <a:rPr lang="en-US" baseline="0" dirty="0"/>
              <a:t>group name</a:t>
            </a:r>
          </a:p>
          <a:p>
            <a:pPr marL="171450" indent="-171450">
              <a:buFontTx/>
              <a:buChar char="•"/>
            </a:pPr>
            <a:r>
              <a:rPr lang="en-US" baseline="0" dirty="0"/>
              <a:t>size of file in bytes</a:t>
            </a:r>
          </a:p>
          <a:p>
            <a:pPr marL="171450" indent="-171450">
              <a:buFontTx/>
              <a:buChar char="•"/>
            </a:pPr>
            <a:r>
              <a:rPr lang="en-US" baseline="0" dirty="0"/>
              <a:t>date and time of last file modification</a:t>
            </a:r>
          </a:p>
          <a:p>
            <a:pPr marL="171450" indent="-171450">
              <a:buFontTx/>
              <a:buChar char="•"/>
            </a:pPr>
            <a:r>
              <a:rPr lang="en-US" baseline="0" dirty="0"/>
              <a:t>file name</a:t>
            </a:r>
          </a:p>
          <a:p>
            <a:pPr marL="171450" indent="-171450">
              <a:buFontTx/>
              <a:buChar char="•"/>
            </a:pPr>
            <a:endParaRPr lang="en-US" baseline="0" dirty="0"/>
          </a:p>
          <a:p>
            <a:pPr marL="0" indent="0">
              <a:buFontTx/>
              <a:buNone/>
            </a:pPr>
            <a:r>
              <a:rPr lang="en-US" baseline="0" dirty="0"/>
              <a:t>The </a:t>
            </a:r>
            <a:r>
              <a:rPr lang="en-US" i="1" baseline="0" dirty="0" err="1"/>
              <a:t>chmod</a:t>
            </a:r>
            <a:r>
              <a:rPr lang="en-US" baseline="0" dirty="0"/>
              <a:t> command first argument says:</a:t>
            </a:r>
          </a:p>
          <a:p>
            <a:pPr marL="0" indent="0">
              <a:buFontTx/>
              <a:buNone/>
            </a:pPr>
            <a:r>
              <a:rPr lang="en-US" baseline="0" dirty="0"/>
              <a:t>add write rights (w) to the user (u),take away write rights (w) from the group (g), set other (o) rights to read and write (</a:t>
            </a:r>
            <a:r>
              <a:rPr lang="en-US" baseline="0" dirty="0" err="1"/>
              <a:t>rw</a:t>
            </a:r>
            <a:r>
              <a:rPr lang="en-US" baseline="0" dirty="0" smtClean="0"/>
              <a:t>)</a:t>
            </a:r>
          </a:p>
          <a:p>
            <a:pPr marL="0" indent="0">
              <a:buFontTx/>
              <a:buNone/>
            </a:pPr>
            <a:endParaRPr lang="en-US" baseline="0" dirty="0" smtClean="0"/>
          </a:p>
          <a:p>
            <a:pPr marL="0" indent="0">
              <a:buFontTx/>
              <a:buNone/>
            </a:pPr>
            <a:r>
              <a:rPr lang="en-US" baseline="0" dirty="0" smtClean="0"/>
              <a:t>Try this on some of your files/directories!!!</a:t>
            </a:r>
            <a:endParaRPr lang="en-US" baseline="0" dirty="0"/>
          </a:p>
          <a:p>
            <a:pPr marL="0" indent="0">
              <a:buFontTx/>
              <a:buNone/>
            </a:pPr>
            <a:endParaRPr lang="en-US" baseline="0"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603BF452-1F3E-4736-9542-AE9A6EDD9844}" type="slidenum">
              <a:rPr lang="en-US" smtClean="0"/>
              <a:t>15</a:t>
            </a:fld>
            <a:endParaRPr lang="en-US"/>
          </a:p>
        </p:txBody>
      </p:sp>
    </p:spTree>
    <p:extLst>
      <p:ext uri="{BB962C8B-B14F-4D97-AF65-F5344CB8AC3E}">
        <p14:creationId xmlns:p14="http://schemas.microsoft.com/office/powerpoint/2010/main" val="321064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16</a:t>
            </a:fld>
            <a:endParaRPr lang="en-US"/>
          </a:p>
        </p:txBody>
      </p:sp>
    </p:spTree>
    <p:extLst>
      <p:ext uri="{BB962C8B-B14F-4D97-AF65-F5344CB8AC3E}">
        <p14:creationId xmlns:p14="http://schemas.microsoft.com/office/powerpoint/2010/main" val="400791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data now can be stored, and if the attacker copies it, he or she will have to spend a lot of time to find the corresponding plaintext</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17</a:t>
            </a:fld>
            <a:endParaRPr lang="en-US"/>
          </a:p>
        </p:txBody>
      </p:sp>
    </p:spTree>
    <p:extLst>
      <p:ext uri="{BB962C8B-B14F-4D97-AF65-F5344CB8AC3E}">
        <p14:creationId xmlns:p14="http://schemas.microsoft.com/office/powerpoint/2010/main" val="3864628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lock is an analogy to how this works.</a:t>
            </a:r>
            <a:endParaRPr lang="en-US" dirty="0"/>
          </a:p>
          <a:p>
            <a:endParaRPr lang="en-US" dirty="0"/>
          </a:p>
          <a:p>
            <a:r>
              <a:rPr lang="en-US" dirty="0"/>
              <a:t>I put the lock on something. Then I tell my friend the combination to open it. The combination I used to lock it is the same as the combination she uses to open</a:t>
            </a:r>
            <a:r>
              <a:rPr lang="en-US" baseline="0" dirty="0"/>
              <a:t> it.</a:t>
            </a:r>
          </a:p>
          <a:p>
            <a:endParaRPr lang="en-US" baseline="0" dirty="0"/>
          </a:p>
          <a:p>
            <a:r>
              <a:rPr lang="en-US" baseline="0" dirty="0"/>
              <a:t>Of the common symmetric key algorithms, the AES ones are the most common. </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18</a:t>
            </a:fld>
            <a:endParaRPr lang="en-US"/>
          </a:p>
        </p:txBody>
      </p:sp>
    </p:spTree>
    <p:extLst>
      <p:ext uri="{BB962C8B-B14F-4D97-AF65-F5344CB8AC3E}">
        <p14:creationId xmlns:p14="http://schemas.microsoft.com/office/powerpoint/2010/main" val="381246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Applied Cryptography, 02.AC_Unit1_SymmetricKeyCryptography_Presentation.pptx slide #7</a:t>
            </a:r>
          </a:p>
          <a:p>
            <a:endParaRPr lang="en-US" dirty="0"/>
          </a:p>
          <a:p>
            <a:r>
              <a:rPr lang="en-US" dirty="0" smtClean="0"/>
              <a:t>The </a:t>
            </a:r>
            <a:r>
              <a:rPr lang="en-US" dirty="0"/>
              <a:t>key has to be agreed upon </a:t>
            </a:r>
            <a:r>
              <a:rPr lang="en-US" i="1" dirty="0"/>
              <a:t>before</a:t>
            </a:r>
            <a:r>
              <a:rPr lang="en-US" i="0" dirty="0"/>
              <a:t> any messages</a:t>
            </a:r>
            <a:r>
              <a:rPr lang="en-US" i="0" baseline="0" dirty="0"/>
              <a:t> can be sent and read. This is the “key distribution problem</a:t>
            </a:r>
            <a:r>
              <a:rPr lang="en-US" i="0" baseline="0" dirty="0" smtClean="0"/>
              <a:t>”.</a:t>
            </a:r>
          </a:p>
          <a:p>
            <a:endParaRPr lang="en-US" i="0" baseline="0" dirty="0" smtClean="0"/>
          </a:p>
          <a:p>
            <a:r>
              <a:rPr lang="en-US" i="0" baseline="0" dirty="0" smtClean="0"/>
              <a:t>Alice and Bob are the two classic names of people used when explaining cryptography problems.  Alice and Bob work with each other, and they wish to have an affair.  Juicy, right?  They do not wish for anyone to “eavesdrop” on their juicy conversations, so they use encryption.  This problem also often introduces a bad actor called Eve, and she likes to “eavesdrop”.  Get it?</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19</a:t>
            </a:fld>
            <a:endParaRPr lang="en-US"/>
          </a:p>
        </p:txBody>
      </p:sp>
    </p:spTree>
    <p:extLst>
      <p:ext uri="{BB962C8B-B14F-4D97-AF65-F5344CB8AC3E}">
        <p14:creationId xmlns:p14="http://schemas.microsoft.com/office/powerpoint/2010/main" val="16271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3BF452-1F3E-4736-9542-AE9A6EDD9844}" type="slidenum">
              <a:rPr lang="en-US" smtClean="0"/>
              <a:t>2</a:t>
            </a:fld>
            <a:endParaRPr lang="en-US"/>
          </a:p>
        </p:txBody>
      </p:sp>
    </p:spTree>
    <p:extLst>
      <p:ext uri="{BB962C8B-B14F-4D97-AF65-F5344CB8AC3E}">
        <p14:creationId xmlns:p14="http://schemas.microsoft.com/office/powerpoint/2010/main" val="334485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criteria are:</a:t>
            </a:r>
          </a:p>
          <a:p>
            <a:pPr marL="171450" indent="-171450">
              <a:buFont typeface="Arial"/>
              <a:buChar char="•"/>
            </a:pPr>
            <a:r>
              <a:rPr lang="en-US" dirty="0"/>
              <a:t>With</a:t>
            </a:r>
            <a:r>
              <a:rPr lang="en-US" baseline="0" dirty="0"/>
              <a:t> the public key, encryption should be computationally easy</a:t>
            </a:r>
          </a:p>
          <a:p>
            <a:pPr marL="171450" indent="-171450">
              <a:buFont typeface="Arial"/>
              <a:buChar char="•"/>
            </a:pPr>
            <a:r>
              <a:rPr lang="en-US" baseline="0" dirty="0"/>
              <a:t>Deriving the private key from the public key should be computationally infeasible</a:t>
            </a:r>
          </a:p>
          <a:p>
            <a:pPr marL="171450" indent="-171450">
              <a:buFont typeface="Arial"/>
              <a:buChar char="•"/>
            </a:pPr>
            <a:r>
              <a:rPr lang="en-US" baseline="0" dirty="0"/>
              <a:t>The cipher is immune to a chosen plaintext attack</a:t>
            </a:r>
          </a:p>
          <a:p>
            <a:pPr marL="0" indent="0">
              <a:buFont typeface="Arial"/>
              <a:buNone/>
            </a:pPr>
            <a:endParaRPr lang="en-US" baseline="0" dirty="0"/>
          </a:p>
          <a:p>
            <a:pPr marL="0" indent="0">
              <a:buFont typeface="Arial"/>
              <a:buNone/>
            </a:pPr>
            <a:r>
              <a:rPr lang="en-US" baseline="0" dirty="0"/>
              <a:t>The lock is used to protect the information; as everyone can see it, it’s the public key</a:t>
            </a:r>
          </a:p>
          <a:p>
            <a:pPr marL="0" indent="0">
              <a:buFont typeface="Arial"/>
              <a:buNone/>
            </a:pPr>
            <a:r>
              <a:rPr lang="en-US" baseline="0" dirty="0"/>
              <a:t>The key is used to reveal the information; as only the possessor can use it to open the lock, it’s the private key</a:t>
            </a:r>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603BF452-1F3E-4736-9542-AE9A6EDD9844}" type="slidenum">
              <a:rPr lang="en-US" smtClean="0"/>
              <a:t>20</a:t>
            </a:fld>
            <a:endParaRPr lang="en-US"/>
          </a:p>
        </p:txBody>
      </p:sp>
    </p:spTree>
    <p:extLst>
      <p:ext uri="{BB962C8B-B14F-4D97-AF65-F5344CB8AC3E}">
        <p14:creationId xmlns:p14="http://schemas.microsoft.com/office/powerpoint/2010/main" val="997217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Applied Cryptography, 04.AC_Unit2_ PublicKeyCryptography_Presentation.pptx slide #10 </a:t>
            </a:r>
            <a:br>
              <a:rPr lang="en-US" dirty="0"/>
            </a:br>
            <a:endParaRPr lang="en-US" dirty="0"/>
          </a:p>
          <a:p>
            <a:r>
              <a:rPr lang="en-US" dirty="0"/>
              <a:t>Point out that this solves</a:t>
            </a:r>
            <a:r>
              <a:rPr lang="en-US" i="0" baseline="0" dirty="0"/>
              <a:t> the “key distribution problem”.</a:t>
            </a:r>
            <a:endParaRPr lang="en-US" dirty="0"/>
          </a:p>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21</a:t>
            </a:fld>
            <a:endParaRPr lang="en-US"/>
          </a:p>
        </p:txBody>
      </p:sp>
    </p:spTree>
    <p:extLst>
      <p:ext uri="{BB962C8B-B14F-4D97-AF65-F5344CB8AC3E}">
        <p14:creationId xmlns:p14="http://schemas.microsoft.com/office/powerpoint/2010/main" val="224661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 size is usually expressed in bits. Here are the key lengths and block sizes for some ciphers:</a:t>
            </a:r>
          </a:p>
          <a:p>
            <a:endParaRPr lang="en-US" dirty="0"/>
          </a:p>
          <a:p>
            <a:r>
              <a:rPr lang="en-US" dirty="0"/>
              <a:t>AES: block size 128 bits, key lengths of 128, 192, or 256 bits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Twofish</a:t>
            </a:r>
            <a:r>
              <a:rPr lang="en-US" dirty="0"/>
              <a:t>: block size 128 bits, key lengths of 128, 192, or 256 bits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Serpent: block size 128 bits, key lengths of 128, 192, or 256 bits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DES: block size 64 bits, key length</a:t>
            </a:r>
            <a:r>
              <a:rPr lang="en-US" baseline="0" dirty="0"/>
              <a:t> 56 bits (usually given as 64 bits, but 8 bits are ignored)</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22</a:t>
            </a:fld>
            <a:endParaRPr lang="en-US"/>
          </a:p>
        </p:txBody>
      </p:sp>
    </p:spTree>
    <p:extLst>
      <p:ext uri="{BB962C8B-B14F-4D97-AF65-F5344CB8AC3E}">
        <p14:creationId xmlns:p14="http://schemas.microsoft.com/office/powerpoint/2010/main" val="3392872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common kinds of compression are Lempel-Ziv compression and Huffman compression. Both are considerably more complex than what is on</a:t>
            </a:r>
            <a:r>
              <a:rPr lang="en-US" baseline="0" dirty="0"/>
              <a:t> this slide!</a:t>
            </a:r>
          </a:p>
          <a:p>
            <a:endParaRPr lang="en-US" baseline="0" dirty="0"/>
          </a:p>
          <a:p>
            <a:r>
              <a:rPr lang="en-US" baseline="0" dirty="0"/>
              <a:t>This technique is also used for audio and video. The standards there are H.264/MPEG-4 AVC (a vendor and standards group standard used for Blu-Ray, some DVDs, and other streaming video) and MPEGH-3 and MPEG-4 for audio</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23</a:t>
            </a:fld>
            <a:endParaRPr lang="en-US"/>
          </a:p>
        </p:txBody>
      </p:sp>
    </p:spTree>
    <p:extLst>
      <p:ext uri="{BB962C8B-B14F-4D97-AF65-F5344CB8AC3E}">
        <p14:creationId xmlns:p14="http://schemas.microsoft.com/office/powerpoint/2010/main" val="374302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expensive to do this because</a:t>
            </a:r>
            <a:r>
              <a:rPr lang="en-US" baseline="0" dirty="0"/>
              <a:t> you have to send the copy to anyone who wants to check that the file hasn’t changed </a:t>
            </a:r>
            <a:r>
              <a:rPr lang="mr-IN" baseline="0" dirty="0"/>
              <a:t>…</a:t>
            </a:r>
            <a:r>
              <a:rPr lang="en-US" baseline="0" dirty="0"/>
              <a:t> so why send the file at all? Just send the media.</a:t>
            </a:r>
          </a:p>
          <a:p>
            <a:endParaRPr lang="en-US" baseline="0" dirty="0"/>
          </a:p>
          <a:p>
            <a:r>
              <a:rPr lang="en-US" baseline="0" dirty="0"/>
              <a:t>But if an attack occurs and you need to recover the files from the media, you can be sure the contents of the media have not been </a:t>
            </a:r>
            <a:r>
              <a:rPr lang="en-US" baseline="0" dirty="0" smtClean="0"/>
              <a:t>altered.</a:t>
            </a:r>
            <a:endParaRPr lang="en-US" baseline="0" dirty="0"/>
          </a:p>
          <a:p>
            <a:endParaRPr lang="en-US" baseline="0" dirty="0"/>
          </a:p>
          <a:p>
            <a:r>
              <a:rPr lang="en-US" baseline="0" dirty="0"/>
              <a:t>Also, to validate that the file has not changed, you need to read both the stored file and the actual one, and do a byte-by-byte comparison; for large files, this can take quite a bit of time.</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24</a:t>
            </a:fld>
            <a:endParaRPr lang="en-US"/>
          </a:p>
        </p:txBody>
      </p:sp>
    </p:spTree>
    <p:extLst>
      <p:ext uri="{BB962C8B-B14F-4D97-AF65-F5344CB8AC3E}">
        <p14:creationId xmlns:p14="http://schemas.microsoft.com/office/powerpoint/2010/main" val="120074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Applied Cryptography, 06.AC_Unit3_HashFunctions_Presentation.pptx Slide #7</a:t>
            </a:r>
          </a:p>
          <a:p>
            <a:endParaRPr lang="en-US" dirty="0"/>
          </a:p>
          <a:p>
            <a:r>
              <a:rPr lang="en-US" dirty="0"/>
              <a:t>The actual requirements for a hash function </a:t>
            </a:r>
            <a:r>
              <a:rPr lang="en-US" i="1" dirty="0"/>
              <a:t>h</a:t>
            </a:r>
            <a:r>
              <a:rPr lang="en-US" i="0" dirty="0"/>
              <a:t>(</a:t>
            </a:r>
            <a:r>
              <a:rPr lang="en-US" i="1" dirty="0"/>
              <a:t>x</a:t>
            </a:r>
            <a:r>
              <a:rPr lang="en-US" i="0" dirty="0"/>
              <a:t>)</a:t>
            </a:r>
            <a:r>
              <a:rPr lang="en-US" i="0" baseline="0" dirty="0"/>
              <a:t> are:</a:t>
            </a:r>
          </a:p>
          <a:p>
            <a:pPr marL="228600" indent="-228600">
              <a:buFont typeface="+mj-lt"/>
              <a:buAutoNum type="arabicPeriod"/>
            </a:pPr>
            <a:r>
              <a:rPr lang="en-US" i="0" baseline="0" dirty="0"/>
              <a:t>Given </a:t>
            </a:r>
            <a:r>
              <a:rPr lang="en-US" i="1" baseline="0" dirty="0"/>
              <a:t>x</a:t>
            </a:r>
            <a:r>
              <a:rPr lang="en-US" i="0" baseline="0" dirty="0"/>
              <a:t>, easy to compute </a:t>
            </a:r>
            <a:r>
              <a:rPr lang="en-US" i="1" baseline="0" dirty="0"/>
              <a:t>h</a:t>
            </a:r>
            <a:r>
              <a:rPr lang="en-US" i="0" baseline="0" dirty="0"/>
              <a:t>(</a:t>
            </a:r>
            <a:r>
              <a:rPr lang="en-US" i="1" baseline="0" dirty="0"/>
              <a:t>x</a:t>
            </a:r>
            <a:r>
              <a:rPr lang="en-US" i="0" baseline="0" dirty="0"/>
              <a:t>)</a:t>
            </a:r>
          </a:p>
          <a:p>
            <a:pPr marL="228600" indent="-228600">
              <a:buFont typeface="+mj-lt"/>
              <a:buAutoNum type="arabicPeriod"/>
            </a:pPr>
            <a:r>
              <a:rPr lang="en-US" i="0" baseline="0" dirty="0"/>
              <a:t>Given </a:t>
            </a:r>
            <a:r>
              <a:rPr lang="en-US" i="1" baseline="0" dirty="0"/>
              <a:t>y</a:t>
            </a:r>
            <a:r>
              <a:rPr lang="en-US" i="0" baseline="0" dirty="0"/>
              <a:t>, computationally infeasible to find </a:t>
            </a:r>
            <a:r>
              <a:rPr lang="en-US" i="1" baseline="0" dirty="0"/>
              <a:t>x </a:t>
            </a:r>
            <a:r>
              <a:rPr lang="en-US" i="0" baseline="0" dirty="0"/>
              <a:t>such that </a:t>
            </a:r>
            <a:r>
              <a:rPr lang="en-US" i="1" baseline="0" dirty="0"/>
              <a:t>h</a:t>
            </a:r>
            <a:r>
              <a:rPr lang="en-US" i="0" baseline="0" dirty="0"/>
              <a:t>(</a:t>
            </a:r>
            <a:r>
              <a:rPr lang="en-US" i="1" baseline="0" dirty="0"/>
              <a:t>x</a:t>
            </a:r>
            <a:r>
              <a:rPr lang="en-US" i="0" baseline="0" dirty="0"/>
              <a:t>) = </a:t>
            </a:r>
            <a:r>
              <a:rPr lang="en-US" i="1" baseline="0" dirty="0"/>
              <a:t>y</a:t>
            </a:r>
          </a:p>
          <a:p>
            <a:pPr marL="228600" indent="-228600" algn="just">
              <a:buFont typeface="+mj-lt"/>
              <a:buAutoNum type="arabicPeriod"/>
            </a:pPr>
            <a:r>
              <a:rPr lang="en-US" i="0" baseline="0" dirty="0"/>
              <a:t>Given </a:t>
            </a:r>
            <a:r>
              <a:rPr lang="en-US" i="1" baseline="0" dirty="0"/>
              <a:t>h</a:t>
            </a:r>
            <a:r>
              <a:rPr lang="en-US" i="0" baseline="0" dirty="0"/>
              <a:t>(</a:t>
            </a:r>
            <a:r>
              <a:rPr lang="en-US" i="1" baseline="0" dirty="0"/>
              <a:t>x</a:t>
            </a:r>
            <a:r>
              <a:rPr lang="en-US" i="0" baseline="0" dirty="0"/>
              <a:t>), it is computationally infeasible to find a </a:t>
            </a:r>
            <a:r>
              <a:rPr lang="en-US" i="1" baseline="0" dirty="0"/>
              <a:t>y</a:t>
            </a:r>
            <a:r>
              <a:rPr lang="en-US" i="0" baseline="0" dirty="0"/>
              <a:t> such that </a:t>
            </a:r>
            <a:r>
              <a:rPr lang="en-US" i="1" baseline="0" dirty="0"/>
              <a:t>h</a:t>
            </a:r>
            <a:r>
              <a:rPr lang="en-US" i="0" baseline="0" dirty="0"/>
              <a:t>(</a:t>
            </a:r>
            <a:r>
              <a:rPr lang="en-US" i="1" baseline="0" dirty="0"/>
              <a:t>x</a:t>
            </a:r>
            <a:r>
              <a:rPr lang="en-US" i="0" baseline="0" dirty="0"/>
              <a:t>) = </a:t>
            </a:r>
            <a:r>
              <a:rPr lang="en-US" i="1" baseline="0" dirty="0"/>
              <a:t>h</a:t>
            </a:r>
            <a:r>
              <a:rPr lang="en-US" i="0" baseline="0" dirty="0"/>
              <a:t>(</a:t>
            </a:r>
            <a:r>
              <a:rPr lang="en-US" i="1" baseline="0" dirty="0"/>
              <a:t>y</a:t>
            </a:r>
            <a:r>
              <a:rPr lang="en-US" i="0" baseline="0" dirty="0"/>
              <a:t>)</a:t>
            </a:r>
          </a:p>
          <a:p>
            <a:pPr marL="228600" indent="-228600" algn="just">
              <a:buFont typeface="+mj-lt"/>
              <a:buAutoNum type="arabicPeriod"/>
            </a:pPr>
            <a:endParaRPr lang="en-US" i="0" baseline="0" dirty="0"/>
          </a:p>
          <a:p>
            <a:pPr marL="0" indent="0" algn="just">
              <a:buFont typeface="+mj-lt"/>
              <a:buNone/>
            </a:pPr>
            <a:r>
              <a:rPr lang="en-US" i="0" baseline="0" dirty="0"/>
              <a:t>Sometimes 3 is stated as:</a:t>
            </a:r>
          </a:p>
          <a:p>
            <a:pPr marL="228600" indent="-228600" algn="just">
              <a:buFont typeface="+mj-lt"/>
              <a:buAutoNum type="arabicPeriod" startAt="3"/>
            </a:pPr>
            <a:r>
              <a:rPr lang="en-US" i="0" baseline="0" dirty="0"/>
              <a:t>Given </a:t>
            </a:r>
            <a:r>
              <a:rPr lang="en-US" i="1" baseline="0" dirty="0"/>
              <a:t>x</a:t>
            </a:r>
            <a:r>
              <a:rPr lang="en-US" i="0" baseline="0" dirty="0"/>
              <a:t>, it is computationally infeasible to find a </a:t>
            </a:r>
            <a:r>
              <a:rPr lang="en-US" i="1" baseline="0" dirty="0"/>
              <a:t>y</a:t>
            </a:r>
            <a:r>
              <a:rPr lang="en-US" i="0" baseline="0" dirty="0"/>
              <a:t> such that </a:t>
            </a:r>
            <a:r>
              <a:rPr lang="en-US" i="1" baseline="0" dirty="0"/>
              <a:t>h</a:t>
            </a:r>
            <a:r>
              <a:rPr lang="en-US" i="0" baseline="0" dirty="0"/>
              <a:t>(</a:t>
            </a:r>
            <a:r>
              <a:rPr lang="en-US" i="1" baseline="0" dirty="0"/>
              <a:t>x</a:t>
            </a:r>
            <a:r>
              <a:rPr lang="en-US" i="0" baseline="0" dirty="0"/>
              <a:t>) = </a:t>
            </a:r>
            <a:r>
              <a:rPr lang="en-US" i="1" baseline="0" dirty="0"/>
              <a:t>h</a:t>
            </a:r>
            <a:r>
              <a:rPr lang="en-US" i="0" baseline="0" dirty="0"/>
              <a:t>(</a:t>
            </a:r>
            <a:r>
              <a:rPr lang="en-US" i="1" baseline="0" dirty="0"/>
              <a:t>y</a:t>
            </a:r>
            <a:r>
              <a:rPr lang="en-US" i="0" baseline="0" dirty="0"/>
              <a:t>)</a:t>
            </a:r>
            <a:endParaRPr lang="en-US" dirty="0"/>
          </a:p>
          <a:p>
            <a:endParaRPr lang="en-US" dirty="0"/>
          </a:p>
          <a:p>
            <a:r>
              <a:rPr lang="en-US" dirty="0"/>
              <a:t>The drawing is mine, and is released into the public domain.</a:t>
            </a:r>
          </a:p>
        </p:txBody>
      </p:sp>
      <p:sp>
        <p:nvSpPr>
          <p:cNvPr id="4" name="Slide Number Placeholder 3"/>
          <p:cNvSpPr>
            <a:spLocks noGrp="1"/>
          </p:cNvSpPr>
          <p:nvPr>
            <p:ph type="sldNum" sz="quarter" idx="10"/>
          </p:nvPr>
        </p:nvSpPr>
        <p:spPr/>
        <p:txBody>
          <a:bodyPr/>
          <a:lstStyle/>
          <a:p>
            <a:fld id="{603BF452-1F3E-4736-9542-AE9A6EDD9844}" type="slidenum">
              <a:rPr lang="en-US" smtClean="0"/>
              <a:t>25</a:t>
            </a:fld>
            <a:endParaRPr lang="en-US"/>
          </a:p>
        </p:txBody>
      </p:sp>
    </p:spTree>
    <p:extLst>
      <p:ext uri="{BB962C8B-B14F-4D97-AF65-F5344CB8AC3E}">
        <p14:creationId xmlns:p14="http://schemas.microsoft.com/office/powerpoint/2010/main" val="7069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here is that the cryptographic hashes are usually stored somewhere on the disk. So if the attacker has enough privileges to change the </a:t>
            </a:r>
            <a:r>
              <a:rPr lang="en-US" dirty="0" err="1"/>
              <a:t>fie’s</a:t>
            </a:r>
            <a:r>
              <a:rPr lang="en-US" dirty="0"/>
              <a:t> contents, she can</a:t>
            </a:r>
            <a:r>
              <a:rPr lang="en-US" baseline="0" dirty="0"/>
              <a:t> also change the cryptographic hash corresponding to the file’s contents. So we need to handle this.</a:t>
            </a:r>
          </a:p>
          <a:p>
            <a:endParaRPr lang="en-US" baseline="0" dirty="0"/>
          </a:p>
          <a:p>
            <a:r>
              <a:rPr lang="en-US" baseline="0" dirty="0"/>
              <a:t>First way: store the hash on write-once media </a:t>
            </a:r>
            <a:r>
              <a:rPr lang="mr-IN" baseline="0" dirty="0"/>
              <a:t>…</a:t>
            </a:r>
            <a:r>
              <a:rPr lang="en-US" baseline="0" dirty="0"/>
              <a:t> but this is hard to update if the file changes in an authorized manner by an authorized user.</a:t>
            </a:r>
          </a:p>
          <a:p>
            <a:endParaRPr lang="en-US" baseline="0" dirty="0"/>
          </a:p>
          <a:p>
            <a:r>
              <a:rPr lang="en-US" baseline="0" dirty="0"/>
              <a:t>Second way: make sure the attacker cannot change the cryptographic hash</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26</a:t>
            </a:fld>
            <a:endParaRPr lang="en-US"/>
          </a:p>
        </p:txBody>
      </p:sp>
    </p:spTree>
    <p:extLst>
      <p:ext uri="{BB962C8B-B14F-4D97-AF65-F5344CB8AC3E}">
        <p14:creationId xmlns:p14="http://schemas.microsoft.com/office/powerpoint/2010/main" val="92840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use of public key cryptography</a:t>
            </a:r>
          </a:p>
          <a:p>
            <a:endParaRPr lang="en-US" dirty="0"/>
          </a:p>
          <a:p>
            <a:r>
              <a:rPr lang="en-US" dirty="0"/>
              <a:t>Remind</a:t>
            </a:r>
            <a:r>
              <a:rPr lang="en-US" baseline="0" dirty="0"/>
              <a:t> the class that the public key is known, and is itself protected against changes (usually with a certificate)</a:t>
            </a:r>
          </a:p>
          <a:p>
            <a:endParaRPr lang="en-US" baseline="0" dirty="0"/>
          </a:p>
          <a:p>
            <a:r>
              <a:rPr lang="en-US" baseline="0" dirty="0"/>
              <a:t>But the private key is, by assumption, known or available only to the person digitally signing a hash</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27</a:t>
            </a:fld>
            <a:endParaRPr lang="en-US"/>
          </a:p>
        </p:txBody>
      </p:sp>
    </p:spTree>
    <p:extLst>
      <p:ext uri="{BB962C8B-B14F-4D97-AF65-F5344CB8AC3E}">
        <p14:creationId xmlns:p14="http://schemas.microsoft.com/office/powerpoint/2010/main" val="276377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often get confused, especially by non-technical people.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John</a:t>
            </a:r>
            <a:r>
              <a:rPr lang="en-US" baseline="0" dirty="0"/>
              <a:t> Hancock’s signature is from the  United States Declaration of Independence. It is digitized from a facsimile on velum, one of 201 produced in 1823 by William J. Stone from a copper plate engraving of the original 1776 manuscript. This signature is believed to be ineligible for copyright and therefore in the public domain because it falls below the required level of originality for copyright protection in the United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 https://commons.wikimedia.org/wiki/File:JohnHancocksSignature.svg</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28</a:t>
            </a:fld>
            <a:endParaRPr lang="en-US"/>
          </a:p>
        </p:txBody>
      </p:sp>
    </p:spTree>
    <p:extLst>
      <p:ext uri="{BB962C8B-B14F-4D97-AF65-F5344CB8AC3E}">
        <p14:creationId xmlns:p14="http://schemas.microsoft.com/office/powerpoint/2010/main" val="142533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redundant resources being in one place (like when you</a:t>
            </a:r>
            <a:r>
              <a:rPr lang="en-US" baseline="0" dirty="0"/>
              <a:t> make a copy of a file before you edit it), and replicated resources as being in several places.</a:t>
            </a:r>
          </a:p>
          <a:p>
            <a:endParaRPr lang="en-US" baseline="0" dirty="0"/>
          </a:p>
          <a:p>
            <a:r>
              <a:rPr lang="en-US" baseline="0" dirty="0"/>
              <a:t>For example, data is replicated if copies of it are stored on several devices. It is redundant if copies are all on the same device.</a:t>
            </a:r>
          </a:p>
          <a:p>
            <a:endParaRPr lang="en-US" baseline="0" dirty="0"/>
          </a:p>
          <a:p>
            <a:r>
              <a:rPr lang="en-US" baseline="0" dirty="0"/>
              <a:t>Computations can be replicated in space if several different computation engines carry out that computation.</a:t>
            </a:r>
          </a:p>
          <a:p>
            <a:r>
              <a:rPr lang="en-US" baseline="0" dirty="0"/>
              <a:t>Computations can be replicated in time if the computation is executed repeatedly on the same device.</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29</a:t>
            </a:fld>
            <a:endParaRPr lang="en-US"/>
          </a:p>
        </p:txBody>
      </p:sp>
    </p:spTree>
    <p:extLst>
      <p:ext uri="{BB962C8B-B14F-4D97-AF65-F5344CB8AC3E}">
        <p14:creationId xmlns:p14="http://schemas.microsoft.com/office/powerpoint/2010/main" val="194204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a:t>assumptions mean that the attacker can log into the system, but is not the user who controls the data.</a:t>
            </a:r>
          </a:p>
          <a:p>
            <a:endParaRPr lang="en-US" baseline="0" dirty="0"/>
          </a:p>
          <a:p>
            <a:r>
              <a:rPr lang="en-US" baseline="0" dirty="0"/>
              <a:t>This lets us focus on protecting the data, and not worrying about preventing break-ins (because in that case the focus would be on the system or storage holding the data and not the data)</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3</a:t>
            </a:fld>
            <a:endParaRPr lang="en-US"/>
          </a:p>
        </p:txBody>
      </p:sp>
    </p:spTree>
    <p:extLst>
      <p:ext uri="{BB962C8B-B14F-4D97-AF65-F5344CB8AC3E}">
        <p14:creationId xmlns:p14="http://schemas.microsoft.com/office/powerpoint/2010/main" val="1787820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gmail</a:t>
            </a:r>
            <a:r>
              <a:rPr lang="en-US" dirty="0"/>
              <a:t>, another reason this is done is to minimize Google’s power costs</a:t>
            </a:r>
            <a:r>
              <a:rPr lang="en-US" baseline="0" dirty="0"/>
              <a:t>. If servers run at night, the power to run the coolers (air conditioners) is less than during the day, so Google can switch you to servers where it’s night.</a:t>
            </a:r>
          </a:p>
          <a:p>
            <a:endParaRPr lang="en-US" baseline="0" dirty="0"/>
          </a:p>
          <a:p>
            <a:r>
              <a:rPr lang="en-US" baseline="0" dirty="0"/>
              <a:t>Contractual obligations may limit this; for example, if someone were using Google to handle personal medical information, they would need a contract that said the data would need to stay in the U.S., so while the data might be moved, it would always remain in the U.S.</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30</a:t>
            </a:fld>
            <a:endParaRPr lang="en-US"/>
          </a:p>
        </p:txBody>
      </p:sp>
    </p:spTree>
    <p:extLst>
      <p:ext uri="{BB962C8B-B14F-4D97-AF65-F5344CB8AC3E}">
        <p14:creationId xmlns:p14="http://schemas.microsoft.com/office/powerpoint/2010/main" val="1716845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a:t>
            </a:r>
            <a:r>
              <a:rPr lang="en-US" baseline="0" dirty="0"/>
              <a:t> of this is the cloud provider manages everything so you don’t have to worry about keeping track of the keys. Also, if you connect with the cloud over a secure link (like https; we’ll cover that in Unit 3), the the data is unencrypted only on  your system.</a:t>
            </a:r>
          </a:p>
          <a:p>
            <a:endParaRPr lang="en-US" baseline="0" dirty="0"/>
          </a:p>
          <a:p>
            <a:r>
              <a:rPr lang="en-US" baseline="0" dirty="0"/>
              <a:t>Some providers do the encryption on your system using their keys; others use TLS or another secure transmission protocol to encrypt the data in transit, and then re-encrypt  it when it arrives at the cloud.</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31</a:t>
            </a:fld>
            <a:endParaRPr lang="en-US"/>
          </a:p>
        </p:txBody>
      </p:sp>
    </p:spTree>
    <p:extLst>
      <p:ext uri="{BB962C8B-B14F-4D97-AF65-F5344CB8AC3E}">
        <p14:creationId xmlns:p14="http://schemas.microsoft.com/office/powerpoint/2010/main" val="2412665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have to keep track of the keys.</a:t>
            </a:r>
            <a:r>
              <a:rPr lang="en-US" baseline="0" dirty="0"/>
              <a:t> You may have a cloud client that does this for you, but the cloud provider will not know of the keys and not be able to recover them if you lose them.</a:t>
            </a:r>
          </a:p>
          <a:p>
            <a:endParaRPr lang="en-US" baseline="0" dirty="0"/>
          </a:p>
          <a:p>
            <a:r>
              <a:rPr lang="en-US" baseline="0" dirty="0"/>
              <a:t>But the data is encrypted from the time it leaves your system to the time it is retrieved. </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32</a:t>
            </a:fld>
            <a:endParaRPr lang="en-US"/>
          </a:p>
        </p:txBody>
      </p:sp>
    </p:spTree>
    <p:extLst>
      <p:ext uri="{BB962C8B-B14F-4D97-AF65-F5344CB8AC3E}">
        <p14:creationId xmlns:p14="http://schemas.microsoft.com/office/powerpoint/2010/main" val="1338181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types of data must be stored in the United States in order to ensure that U.S. laws and regulations about protecting that data can be enforced. So, for example, if that data is to be stored in Microsoft’s cloud, Microsoft</a:t>
            </a:r>
            <a:r>
              <a:rPr lang="en-US" baseline="0" dirty="0"/>
              <a:t> must ensure the data never leaves that part of its cloud that is in the United States. If the cloud provider cannot guarantee that, you have to find another provider who can, or not put the data into the cloud.</a:t>
            </a:r>
          </a:p>
          <a:p>
            <a:endParaRPr lang="en-US" baseline="0" dirty="0"/>
          </a:p>
          <a:p>
            <a:r>
              <a:rPr lang="en-US" dirty="0"/>
              <a:t>The question of legal jurisdiction has come up in United States courts. In 2013, U.S. authorities obtained</a:t>
            </a:r>
            <a:r>
              <a:rPr lang="en-US" baseline="0" dirty="0"/>
              <a:t> a warrant to access emails they believed were inked to a crime. The emails were stored in Microsoft’s cloud, and physically the emails resided on a server in Ireland. The U.S. District Court ruled that Microsoft had to comply with the warrant; on appeal, a 3 judge panel of the Second Circuit Court of Appeals overruled the judge, saying the U.S. warrant did not apply to data stored outside the United States. The government asked the full appeals court to reconsider, and the court split evenly, meaning the 3 judge panel’s ruling stood. The government is expected to appeal the decision to the U.S. Supreme Court.</a:t>
            </a:r>
          </a:p>
          <a:p>
            <a:endParaRPr lang="en-US" baseline="0" dirty="0"/>
          </a:p>
          <a:p>
            <a:r>
              <a:rPr lang="en-US" baseline="0" dirty="0"/>
              <a:t>Sources: </a:t>
            </a:r>
          </a:p>
          <a:p>
            <a:pPr marL="171450" indent="-171450">
              <a:buFontTx/>
              <a:buChar char="•"/>
            </a:pPr>
            <a:r>
              <a:rPr lang="en-US" baseline="0" dirty="0"/>
              <a:t>W. Ashford, “Microsoft’s Cloud Privacy Battle May Go to the US Supreme Court”, Computer Weekly (Jan. 26, 2017); url: http://www.computerweekly.com/news/450411690/Microsofts-cloud-privacy-battle-may-go-to-US-Supreme-Court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33</a:t>
            </a:fld>
            <a:endParaRPr lang="en-US"/>
          </a:p>
        </p:txBody>
      </p:sp>
    </p:spTree>
    <p:extLst>
      <p:ext uri="{BB962C8B-B14F-4D97-AF65-F5344CB8AC3E}">
        <p14:creationId xmlns:p14="http://schemas.microsoft.com/office/powerpoint/2010/main" val="2704643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BF452-1F3E-4736-9542-AE9A6EDD9844}" type="slidenum">
              <a:rPr lang="en-US" smtClean="0"/>
              <a:t>34</a:t>
            </a:fld>
            <a:endParaRPr lang="en-US"/>
          </a:p>
        </p:txBody>
      </p:sp>
    </p:spTree>
    <p:extLst>
      <p:ext uri="{BB962C8B-B14F-4D97-AF65-F5344CB8AC3E}">
        <p14:creationId xmlns:p14="http://schemas.microsoft.com/office/powerpoint/2010/main" val="2234765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BF452-1F3E-4736-9542-AE9A6EDD9844}" type="slidenum">
              <a:rPr lang="en-US" smtClean="0"/>
              <a:t>35</a:t>
            </a:fld>
            <a:endParaRPr lang="en-US"/>
          </a:p>
        </p:txBody>
      </p:sp>
    </p:spTree>
    <p:extLst>
      <p:ext uri="{BB962C8B-B14F-4D97-AF65-F5344CB8AC3E}">
        <p14:creationId xmlns:p14="http://schemas.microsoft.com/office/powerpoint/2010/main" val="185040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deals with the broader impacts of cybersecurity on the web</a:t>
            </a:r>
          </a:p>
          <a:p>
            <a:endParaRPr lang="en-US" dirty="0"/>
          </a:p>
          <a:p>
            <a:r>
              <a:rPr lang="en-US" dirty="0"/>
              <a:t>If storing data on a shared computer, the controls need to prevent different users from reading (or changing!) your data and programs, This protects you from accidents as well as maliciousness.</a:t>
            </a:r>
          </a:p>
          <a:p>
            <a:endParaRPr lang="en-US" dirty="0"/>
          </a:p>
          <a:p>
            <a:r>
              <a:rPr lang="en-US" dirty="0"/>
              <a:t>For portable devices, thieves can often simply remove the storage medium (disk, etc.) and read it directly, rather than try to guess your password.  This also goes for flash drives and portable disks like hard drives. Also, note the wording: a smartphone is a computing device.</a:t>
            </a:r>
          </a:p>
          <a:p>
            <a:endParaRPr lang="en-US" dirty="0"/>
          </a:p>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4</a:t>
            </a:fld>
            <a:endParaRPr lang="en-US"/>
          </a:p>
        </p:txBody>
      </p:sp>
    </p:spTree>
    <p:extLst>
      <p:ext uri="{BB962C8B-B14F-4D97-AF65-F5344CB8AC3E}">
        <p14:creationId xmlns:p14="http://schemas.microsoft.com/office/powerpoint/2010/main" val="75308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distinction between a “system” and “storage media” is crucial. Data on a storage medium is passive,</a:t>
            </a:r>
            <a:r>
              <a:rPr lang="en-US" baseline="0" dirty="0"/>
              <a:t> not taking any action or doing anything. A system is a computer, network, or infrastructure that uses the data stored on a storage medium in a computation or data transfer.</a:t>
            </a:r>
          </a:p>
          <a:p>
            <a:endParaRPr lang="en-US" baseline="0" dirty="0"/>
          </a:p>
          <a:p>
            <a:r>
              <a:rPr lang="en-US" baseline="0" dirty="0"/>
              <a:t>Here, we are dealing with data on storage media. We are not dealing with data when it is being used in a computation. </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5</a:t>
            </a:fld>
            <a:endParaRPr lang="en-US"/>
          </a:p>
        </p:txBody>
      </p:sp>
    </p:spTree>
    <p:extLst>
      <p:ext uri="{BB962C8B-B14F-4D97-AF65-F5344CB8AC3E}">
        <p14:creationId xmlns:p14="http://schemas.microsoft.com/office/powerpoint/2010/main" val="30419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physical isolation. </a:t>
            </a:r>
          </a:p>
          <a:p>
            <a:endParaRPr lang="en-US" dirty="0"/>
          </a:p>
          <a:p>
            <a:r>
              <a:rPr lang="en-US" dirty="0"/>
              <a:t>If someone can get access to the media, he can make a copy of it. That’s why someone stealing a laptop is so serious </a:t>
            </a:r>
            <a:r>
              <a:rPr lang="mr-IN" dirty="0"/>
              <a:t>–</a:t>
            </a:r>
            <a:r>
              <a:rPr lang="en-US" dirty="0"/>
              <a:t> even if she</a:t>
            </a:r>
            <a:r>
              <a:rPr lang="en-US" baseline="0" dirty="0"/>
              <a:t> can’t guess your password, she can remove the hard drive and copy the data on it. </a:t>
            </a:r>
            <a:r>
              <a:rPr lang="en-US" dirty="0"/>
              <a:t>That’s why encrypting</a:t>
            </a:r>
            <a:r>
              <a:rPr lang="en-US" baseline="0" dirty="0"/>
              <a:t> your laptop’s hard drive is so important. We’ll get to that in a bit.</a:t>
            </a:r>
            <a:endParaRPr lang="en-US" dirty="0"/>
          </a:p>
          <a:p>
            <a:endParaRPr lang="en-US" dirty="0"/>
          </a:p>
          <a:p>
            <a:r>
              <a:rPr lang="en-US" dirty="0"/>
              <a:t>Stealing backups is a time-honored approach to gathering information as they often are not encrypted.</a:t>
            </a:r>
          </a:p>
        </p:txBody>
      </p:sp>
      <p:sp>
        <p:nvSpPr>
          <p:cNvPr id="4" name="Slide Number Placeholder 3"/>
          <p:cNvSpPr>
            <a:spLocks noGrp="1"/>
          </p:cNvSpPr>
          <p:nvPr>
            <p:ph type="sldNum" sz="quarter" idx="10"/>
          </p:nvPr>
        </p:nvSpPr>
        <p:spPr/>
        <p:txBody>
          <a:bodyPr/>
          <a:lstStyle/>
          <a:p>
            <a:fld id="{603BF452-1F3E-4736-9542-AE9A6EDD9844}" type="slidenum">
              <a:rPr lang="en-US" smtClean="0"/>
              <a:t>6</a:t>
            </a:fld>
            <a:endParaRPr lang="en-US"/>
          </a:p>
        </p:txBody>
      </p:sp>
    </p:spTree>
    <p:extLst>
      <p:ext uri="{BB962C8B-B14F-4D97-AF65-F5344CB8AC3E}">
        <p14:creationId xmlns:p14="http://schemas.microsoft.com/office/powerpoint/2010/main" val="37608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t>
            </a:r>
            <a:r>
              <a:rPr lang="en-US" baseline="0" dirty="0"/>
              <a:t>the contents of the disk are encrypted, the attacker physically taking the disk is not enough; the attacker must be able to decrypt the disk</a:t>
            </a:r>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7</a:t>
            </a:fld>
            <a:endParaRPr lang="en-US"/>
          </a:p>
        </p:txBody>
      </p:sp>
    </p:spTree>
    <p:extLst>
      <p:ext uri="{BB962C8B-B14F-4D97-AF65-F5344CB8AC3E}">
        <p14:creationId xmlns:p14="http://schemas.microsoft.com/office/powerpoint/2010/main" val="370400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are in software. They can be done in hardware, but usually are not.</a:t>
            </a:r>
          </a:p>
          <a:p>
            <a:endParaRPr lang="en-US" dirty="0"/>
          </a:p>
          <a:p>
            <a:r>
              <a:rPr lang="en-US" dirty="0"/>
              <a:t>Access</a:t>
            </a:r>
            <a:r>
              <a:rPr lang="en-US" baseline="0" dirty="0"/>
              <a:t> control lists are discussed </a:t>
            </a:r>
            <a:r>
              <a:rPr lang="en-US" baseline="0" dirty="0" smtClean="0"/>
              <a:t>in other places. </a:t>
            </a:r>
            <a:r>
              <a:rPr lang="en-US" baseline="0" dirty="0"/>
              <a:t>They allow the owner of the file containing the data to control who can access the file and how; the basic modes are reading, writing, and executing, although what these mean depends upon the type of object. For example, writing a directory object means you can create or delete files in the directory. There may be other rights as well; for example, Windows 10 has the rights Read &amp; Execute and Read, so you have to have read permission in order to run an app.</a:t>
            </a:r>
          </a:p>
          <a:p>
            <a:endParaRPr lang="en-US" baseline="0" dirty="0"/>
          </a:p>
          <a:p>
            <a:r>
              <a:rPr lang="en-US" baseline="0" dirty="0"/>
              <a:t>Encryption and digital signatures are cryptographic. The first provides confidentiality; the second, integrity.</a:t>
            </a:r>
          </a:p>
          <a:p>
            <a:endParaRPr lang="en-US" baseline="0" dirty="0"/>
          </a:p>
          <a:p>
            <a:r>
              <a:rPr lang="en-US" baseline="0" dirty="0"/>
              <a:t>Replication speaks to availability. There are lots of replication algorithms, including some that will detect when one of the copies is incorrect (changed) and will use a voting procedure to compensate (usually by finding the correct value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03BF452-1F3E-4736-9542-AE9A6EDD9844}" type="slidenum">
              <a:rPr lang="en-US" smtClean="0"/>
              <a:t>8</a:t>
            </a:fld>
            <a:endParaRPr lang="en-US"/>
          </a:p>
        </p:txBody>
      </p:sp>
    </p:spTree>
    <p:extLst>
      <p:ext uri="{BB962C8B-B14F-4D97-AF65-F5344CB8AC3E}">
        <p14:creationId xmlns:p14="http://schemas.microsoft.com/office/powerpoint/2010/main" val="82426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formally,</a:t>
            </a:r>
            <a:r>
              <a:rPr lang="en-US" baseline="0" dirty="0"/>
              <a:t> an access control matrix (ACM) has:</a:t>
            </a:r>
          </a:p>
          <a:p>
            <a:pPr marL="171450" indent="-171450">
              <a:buFont typeface="Arial"/>
              <a:buChar char="•"/>
            </a:pPr>
            <a:r>
              <a:rPr lang="en-US" baseline="0" dirty="0"/>
              <a:t>A set </a:t>
            </a:r>
            <a:r>
              <a:rPr lang="en-US" i="1" baseline="0" dirty="0"/>
              <a:t>S</a:t>
            </a:r>
            <a:r>
              <a:rPr lang="en-US" i="0" baseline="0" dirty="0"/>
              <a:t> of subjects (corresponding to actors in the above)</a:t>
            </a:r>
          </a:p>
          <a:p>
            <a:pPr marL="171450" indent="-171450">
              <a:buFont typeface="Arial"/>
              <a:buChar char="•"/>
            </a:pPr>
            <a:r>
              <a:rPr lang="en-US" i="0" baseline="0" dirty="0"/>
              <a:t>A set </a:t>
            </a:r>
            <a:r>
              <a:rPr lang="en-US" i="1" baseline="0" dirty="0"/>
              <a:t>O</a:t>
            </a:r>
            <a:r>
              <a:rPr lang="en-US" i="0" baseline="0" dirty="0"/>
              <a:t> of objects (corresponding to passive entities in the above)</a:t>
            </a:r>
          </a:p>
          <a:p>
            <a:pPr marL="171450" indent="-171450">
              <a:buFont typeface="Arial"/>
              <a:buChar char="•"/>
            </a:pPr>
            <a:r>
              <a:rPr lang="en-US" i="0" baseline="0" dirty="0"/>
              <a:t>A set </a:t>
            </a:r>
            <a:r>
              <a:rPr lang="en-US" i="1" baseline="0" dirty="0"/>
              <a:t>R</a:t>
            </a:r>
            <a:r>
              <a:rPr lang="en-US" i="0" baseline="0" dirty="0"/>
              <a:t> of rights (same as above)</a:t>
            </a:r>
          </a:p>
          <a:p>
            <a:pPr marL="0" indent="0">
              <a:buFont typeface="Arial"/>
              <a:buNone/>
            </a:pPr>
            <a:endParaRPr lang="en-US" i="0" baseline="0" dirty="0"/>
          </a:p>
        </p:txBody>
      </p:sp>
      <p:sp>
        <p:nvSpPr>
          <p:cNvPr id="4" name="Slide Number Placeholder 3"/>
          <p:cNvSpPr>
            <a:spLocks noGrp="1"/>
          </p:cNvSpPr>
          <p:nvPr>
            <p:ph type="sldNum" sz="quarter" idx="10"/>
          </p:nvPr>
        </p:nvSpPr>
        <p:spPr/>
        <p:txBody>
          <a:bodyPr/>
          <a:lstStyle/>
          <a:p>
            <a:fld id="{603BF452-1F3E-4736-9542-AE9A6EDD9844}" type="slidenum">
              <a:rPr lang="en-US" smtClean="0"/>
              <a:t>9</a:t>
            </a:fld>
            <a:endParaRPr lang="en-US"/>
          </a:p>
        </p:txBody>
      </p:sp>
    </p:spTree>
    <p:extLst>
      <p:ext uri="{BB962C8B-B14F-4D97-AF65-F5344CB8AC3E}">
        <p14:creationId xmlns:p14="http://schemas.microsoft.com/office/powerpoint/2010/main" val="193448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999403" y="3401982"/>
            <a:ext cx="71628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3506368" y="3616586"/>
            <a:ext cx="6148873"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3506367" y="4998325"/>
            <a:ext cx="562723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pic>
        <p:nvPicPr>
          <p:cNvPr id="4" name="Picture 3" descr="Logo for Catalyzing Computing and Cybersecurity in Community Colleges (C5)" title="C5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028" y="283768"/>
            <a:ext cx="1796158" cy="1822434"/>
          </a:xfrm>
          <a:prstGeom prst="rect">
            <a:avLst/>
          </a:prstGeom>
        </p:spPr>
      </p:pic>
      <p:pic>
        <p:nvPicPr>
          <p:cNvPr id="5" name="Picture 4" descr="Logo for the National Science Foundation (NSF), which provides Catalyzing Computing and Cybersecurity in Community Colleges (C5) with grant funding." title="National Science Found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8436" y="283768"/>
            <a:ext cx="1104900" cy="1104900"/>
          </a:xfrm>
          <a:prstGeom prst="rect">
            <a:avLst/>
          </a:prstGeom>
        </p:spPr>
      </p:pic>
    </p:spTree>
    <p:extLst>
      <p:ext uri="{BB962C8B-B14F-4D97-AF65-F5344CB8AC3E}">
        <p14:creationId xmlns:p14="http://schemas.microsoft.com/office/powerpoint/2010/main" val="100454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33327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18826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281006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21918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40310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199624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778B521E-D78F-42DB-B239-87581B7191DC}" type="slidenum">
              <a:rPr lang="en-US" smtClean="0"/>
              <a:t>‹#›</a:t>
            </a:fld>
            <a:endParaRPr lang="en-US"/>
          </a:p>
        </p:txBody>
      </p:sp>
    </p:spTree>
    <p:extLst>
      <p:ext uri="{BB962C8B-B14F-4D97-AF65-F5344CB8AC3E}">
        <p14:creationId xmlns:p14="http://schemas.microsoft.com/office/powerpoint/2010/main" val="235091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p:cNvSpPr txBox="1"/>
          <p:nvPr userDrawn="1"/>
        </p:nvSpPr>
        <p:spPr>
          <a:xfrm>
            <a:off x="3029318" y="2774371"/>
            <a:ext cx="6260240" cy="369332"/>
          </a:xfrm>
          <a:prstGeom prst="rect">
            <a:avLst/>
          </a:prstGeom>
          <a:noFill/>
        </p:spPr>
        <p:txBody>
          <a:bodyPr wrap="none" rtlCol="0">
            <a:spAutoFit/>
          </a:bodyPr>
          <a:lstStyle/>
          <a:p>
            <a:pPr algn="ctr"/>
            <a:r>
              <a:rPr lang="en-US" sz="1800" b="1" kern="1200" dirty="0">
                <a:solidFill>
                  <a:schemeClr val="tx1"/>
                </a:solidFill>
                <a:effectLst/>
                <a:latin typeface="+mn-lt"/>
                <a:ea typeface="+mn-ea"/>
                <a:cs typeface="+mn-cs"/>
              </a:rPr>
              <a:t>Catalyzing Computing and Cybersecurity in Community Colleges</a:t>
            </a:r>
            <a:endParaRPr lang="en-US" sz="1800" dirty="0"/>
          </a:p>
        </p:txBody>
      </p:sp>
      <p:sp>
        <p:nvSpPr>
          <p:cNvPr id="6" name="TextBox 5"/>
          <p:cNvSpPr txBox="1"/>
          <p:nvPr userDrawn="1"/>
        </p:nvSpPr>
        <p:spPr>
          <a:xfrm>
            <a:off x="3029318" y="3339725"/>
            <a:ext cx="6108071" cy="1323439"/>
          </a:xfrm>
          <a:prstGeom prst="rect">
            <a:avLst/>
          </a:prstGeom>
          <a:noFill/>
        </p:spPr>
        <p:txBody>
          <a:bodyPr wrap="square" rtlCol="0">
            <a:spAutoFit/>
          </a:bodyPr>
          <a:lstStyle/>
          <a:p>
            <a:pPr algn="ctr"/>
            <a:r>
              <a:rPr lang="en-US" sz="1600" kern="1200" dirty="0">
                <a:solidFill>
                  <a:schemeClr val="tx1"/>
                </a:solidFill>
                <a:effectLst/>
                <a:latin typeface="+mn-lt"/>
                <a:ea typeface="+mn-ea"/>
                <a:cs typeface="+mn-cs"/>
              </a:rPr>
              <a:t>is funded by a National Science Foundation grant and is located at Whatcom Community College</a:t>
            </a:r>
          </a:p>
          <a:p>
            <a:pPr algn="ctr"/>
            <a:r>
              <a:rPr lang="en-US" sz="1600" kern="1200" dirty="0">
                <a:solidFill>
                  <a:schemeClr val="tx1"/>
                </a:solidFill>
                <a:effectLst/>
                <a:latin typeface="+mn-lt"/>
                <a:ea typeface="+mn-ea"/>
                <a:cs typeface="+mn-cs"/>
              </a:rPr>
              <a:t> </a:t>
            </a:r>
          </a:p>
          <a:p>
            <a:pPr algn="ctr"/>
            <a:r>
              <a:rPr lang="en-US" sz="1600" kern="1200" dirty="0">
                <a:solidFill>
                  <a:schemeClr val="tx1"/>
                </a:solidFill>
                <a:effectLst/>
                <a:latin typeface="+mn-lt"/>
                <a:ea typeface="+mn-ea"/>
                <a:cs typeface="+mn-cs"/>
              </a:rPr>
              <a:t>237 West Kellogg Road</a:t>
            </a:r>
          </a:p>
          <a:p>
            <a:pPr algn="ctr"/>
            <a:r>
              <a:rPr lang="en-US" sz="1600" kern="1200" dirty="0">
                <a:solidFill>
                  <a:schemeClr val="tx1"/>
                </a:solidFill>
                <a:effectLst/>
                <a:latin typeface="+mn-lt"/>
                <a:ea typeface="+mn-ea"/>
                <a:cs typeface="+mn-cs"/>
              </a:rPr>
              <a:t>Bellingham, WA 98226</a:t>
            </a:r>
          </a:p>
        </p:txBody>
      </p:sp>
      <p:sp>
        <p:nvSpPr>
          <p:cNvPr id="7" name="TextBox 6"/>
          <p:cNvSpPr txBox="1"/>
          <p:nvPr userDrawn="1"/>
        </p:nvSpPr>
        <p:spPr>
          <a:xfrm>
            <a:off x="5114105" y="4757293"/>
            <a:ext cx="1938493" cy="338554"/>
          </a:xfrm>
          <a:prstGeom prst="rect">
            <a:avLst/>
          </a:prstGeom>
          <a:noFill/>
        </p:spPr>
        <p:txBody>
          <a:bodyPr wrap="square" rtlCol="0">
            <a:spAutoFit/>
          </a:bodyPr>
          <a:lstStyle/>
          <a:p>
            <a:r>
              <a:rPr lang="en-US" sz="1600" b="1" kern="1200" dirty="0">
                <a:solidFill>
                  <a:schemeClr val="tx1"/>
                </a:solidFill>
                <a:effectLst/>
                <a:latin typeface="+mn-lt"/>
                <a:ea typeface="+mn-ea"/>
                <a:cs typeface="+mn-cs"/>
              </a:rPr>
              <a:t> www.C5colleges.org</a:t>
            </a:r>
            <a:endParaRPr lang="en-US" sz="1600" dirty="0"/>
          </a:p>
        </p:txBody>
      </p:sp>
      <p:pic>
        <p:nvPicPr>
          <p:cNvPr id="2" name="Picture 1" title="National Science Found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0902" y="5352621"/>
            <a:ext cx="1104900" cy="1104900"/>
          </a:xfrm>
          <a:prstGeom prst="rect">
            <a:avLst/>
          </a:prstGeom>
        </p:spPr>
      </p:pic>
      <p:pic>
        <p:nvPicPr>
          <p:cNvPr id="5" name="Picture 4" descr="Logo for Catalyzing Computing and Cybersecurity in Community Colleges (C5)" title="C5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1903" y="237615"/>
            <a:ext cx="2340998" cy="2375245"/>
          </a:xfrm>
          <a:prstGeom prst="rect">
            <a:avLst/>
          </a:prstGeom>
        </p:spPr>
      </p:pic>
    </p:spTree>
    <p:extLst>
      <p:ext uri="{BB962C8B-B14F-4D97-AF65-F5344CB8AC3E}">
        <p14:creationId xmlns:p14="http://schemas.microsoft.com/office/powerpoint/2010/main" val="3217057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5colleges.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10692882" y="6329899"/>
            <a:ext cx="6609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B521E-D78F-42DB-B239-87581B7191DC}" type="slidenum">
              <a:rPr lang="en-US" smtClean="0"/>
              <a:pPr/>
              <a:t>‹#›</a:t>
            </a:fld>
            <a:endParaRPr lang="en-US" dirty="0"/>
          </a:p>
        </p:txBody>
      </p:sp>
      <p:sp>
        <p:nvSpPr>
          <p:cNvPr id="7" name="Title Placeholder 6"/>
          <p:cNvSpPr>
            <a:spLocks noGrp="1"/>
          </p:cNvSpPr>
          <p:nvPr>
            <p:ph type="title"/>
          </p:nvPr>
        </p:nvSpPr>
        <p:spPr>
          <a:xfrm>
            <a:off x="838201" y="457200"/>
            <a:ext cx="7581327" cy="110113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2" name="Picture 11" descr="Except where otherwise noted, content in this document is licensed under a Creative Commons Attribution 4.0 International license." title="Creative Commons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1" y="6463020"/>
            <a:ext cx="960263" cy="295275"/>
          </a:xfrm>
          <a:prstGeom prst="rect">
            <a:avLst/>
          </a:prstGeom>
        </p:spPr>
      </p:pic>
      <p:sp>
        <p:nvSpPr>
          <p:cNvPr id="4" name="Text Placeholder 3"/>
          <p:cNvSpPr>
            <a:spLocks noGrp="1"/>
          </p:cNvSpPr>
          <p:nvPr>
            <p:ph type="body" idx="1"/>
          </p:nvPr>
        </p:nvSpPr>
        <p:spPr>
          <a:xfrm>
            <a:off x="838200" y="1825625"/>
            <a:ext cx="105156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 name="Rectangle 3"/>
          <p:cNvSpPr>
            <a:spLocks noChangeArrowheads="1"/>
          </p:cNvSpPr>
          <p:nvPr/>
        </p:nvSpPr>
        <p:spPr bwMode="auto">
          <a:xfrm rot="10800000" flipV="1">
            <a:off x="1863891" y="6420127"/>
            <a:ext cx="552994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228850" algn="ctr"/>
                <a:tab pos="4457700" algn="r"/>
              </a:tabLst>
            </a:pP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This document is licensed with a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Creative Commons Attribution 4.0 International License</a:t>
            </a:r>
            <a:r>
              <a:rPr kumimoji="0" lang="en-US" altLang="en-US" sz="1200"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©2017  </a:t>
            </a: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www.C5colleges.org</a:t>
            </a:r>
            <a:endParaRPr kumimoji="0" lang="en-US" altLang="en-US" sz="135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1961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166" y="3921821"/>
            <a:ext cx="6915191" cy="743016"/>
          </a:xfrm>
        </p:spPr>
        <p:txBody>
          <a:bodyPr>
            <a:normAutofit fontScale="90000"/>
          </a:bodyPr>
          <a:lstStyle/>
          <a:p>
            <a:r>
              <a:rPr lang="en-US" sz="4800" dirty="0"/>
              <a:t>Securing Data From Risk</a:t>
            </a:r>
          </a:p>
        </p:txBody>
      </p:sp>
      <p:sp>
        <p:nvSpPr>
          <p:cNvPr id="4" name="Text Placeholder 3"/>
          <p:cNvSpPr>
            <a:spLocks noGrp="1"/>
          </p:cNvSpPr>
          <p:nvPr>
            <p:ph type="body" sz="quarter" idx="13"/>
          </p:nvPr>
        </p:nvSpPr>
        <p:spPr>
          <a:xfrm>
            <a:off x="3245166" y="4843849"/>
            <a:ext cx="6915192" cy="609600"/>
          </a:xfrm>
        </p:spPr>
        <p:txBody>
          <a:bodyPr>
            <a:normAutofit/>
          </a:bodyPr>
          <a:lstStyle/>
          <a:p>
            <a:pPr marL="0" indent="0">
              <a:spcBef>
                <a:spcPct val="0"/>
              </a:spcBef>
              <a:buNone/>
            </a:pPr>
            <a:r>
              <a:rPr lang="en-US" sz="3600" b="1">
                <a:solidFill>
                  <a:srgbClr val="2955A6"/>
                </a:solidFill>
                <a:latin typeface="+mj-lt"/>
                <a:ea typeface="+mj-ea"/>
                <a:cs typeface="+mj-cs"/>
              </a:rPr>
              <a:t>Unit 2: </a:t>
            </a:r>
            <a:r>
              <a:rPr lang="en-US" sz="3600" b="1" dirty="0">
                <a:solidFill>
                  <a:srgbClr val="2955A6"/>
                </a:solidFill>
                <a:latin typeface="+mj-lt"/>
                <a:ea typeface="+mj-ea"/>
                <a:cs typeface="+mj-cs"/>
              </a:rPr>
              <a:t>Data at Rest</a:t>
            </a:r>
          </a:p>
        </p:txBody>
      </p:sp>
    </p:spTree>
    <p:extLst>
      <p:ext uri="{BB962C8B-B14F-4D97-AF65-F5344CB8AC3E}">
        <p14:creationId xmlns:p14="http://schemas.microsoft.com/office/powerpoint/2010/main" val="108050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graphicFrame>
        <p:nvGraphicFramePr>
          <p:cNvPr id="6" name="Content Placeholder 5"/>
          <p:cNvGraphicFramePr>
            <a:graphicFrameLocks noGrp="1"/>
          </p:cNvGraphicFramePr>
          <p:nvPr>
            <p:ph idx="1"/>
            <p:extLst/>
          </p:nvPr>
        </p:nvGraphicFramePr>
        <p:xfrm>
          <a:off x="838200" y="1825625"/>
          <a:ext cx="10515600" cy="1828800"/>
        </p:xfrm>
        <a:graphic>
          <a:graphicData uri="http://schemas.openxmlformats.org/drawingml/2006/table">
            <a:tbl>
              <a:tblPr firstRow="1" bandRow="1">
                <a:tableStyleId>{BC89EF96-8CEA-46FF-86C4-4CE0E7609802}</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endParaRPr lang="en-US" sz="2400" dirty="0"/>
                    </a:p>
                  </a:txBody>
                  <a:tcPr/>
                </a:tc>
                <a:tc>
                  <a:txBody>
                    <a:bodyPr/>
                    <a:lstStyle/>
                    <a:p>
                      <a:pPr algn="ctr"/>
                      <a:r>
                        <a:rPr lang="en-US" sz="2400" dirty="0"/>
                        <a:t>paper</a:t>
                      </a:r>
                    </a:p>
                  </a:txBody>
                  <a:tcPr/>
                </a:tc>
                <a:tc>
                  <a:txBody>
                    <a:bodyPr/>
                    <a:lstStyle/>
                    <a:p>
                      <a:pPr algn="ctr"/>
                      <a:r>
                        <a:rPr lang="en-US" sz="2400" dirty="0"/>
                        <a:t>wall</a:t>
                      </a:r>
                    </a:p>
                  </a:txBody>
                  <a:tcPr/>
                </a:tc>
                <a:tc>
                  <a:txBody>
                    <a:bodyPr/>
                    <a:lstStyle/>
                    <a:p>
                      <a:pPr algn="ctr"/>
                      <a:r>
                        <a:rPr lang="en-US" sz="2400" dirty="0"/>
                        <a:t>ground</a:t>
                      </a:r>
                    </a:p>
                  </a:txBody>
                  <a:tcPr/>
                </a:tc>
                <a:tc>
                  <a:txBody>
                    <a:bodyPr/>
                    <a:lstStyle/>
                    <a:p>
                      <a:pPr algn="ctr"/>
                      <a:r>
                        <a:rPr lang="en-US" sz="2400" dirty="0"/>
                        <a:t>whiteboard</a:t>
                      </a:r>
                    </a:p>
                  </a:txBody>
                  <a:tcPr/>
                </a:tc>
                <a:extLst>
                  <a:ext uri="{0D108BD9-81ED-4DB2-BD59-A6C34878D82A}">
                    <a16:rowId xmlns:a16="http://schemas.microsoft.com/office/drawing/2014/main" val="10000"/>
                  </a:ext>
                </a:extLst>
              </a:tr>
              <a:tr h="370840">
                <a:tc>
                  <a:txBody>
                    <a:bodyPr/>
                    <a:lstStyle/>
                    <a:p>
                      <a:r>
                        <a:rPr lang="en-US" sz="2400" dirty="0"/>
                        <a:t>Jane</a:t>
                      </a:r>
                    </a:p>
                  </a:txBody>
                  <a:tcPr/>
                </a:tc>
                <a:tc>
                  <a:txBody>
                    <a:bodyPr/>
                    <a:lstStyle/>
                    <a:p>
                      <a:pPr algn="ctr"/>
                      <a:r>
                        <a:rPr lang="en-US" sz="2400" dirty="0"/>
                        <a:t>draw</a:t>
                      </a:r>
                    </a:p>
                  </a:txBody>
                  <a:tcPr/>
                </a:tc>
                <a:tc>
                  <a:txBody>
                    <a:bodyPr/>
                    <a:lstStyle/>
                    <a:p>
                      <a:pPr algn="ctr"/>
                      <a:r>
                        <a:rPr lang="en-US" sz="2400" dirty="0"/>
                        <a:t>draw, paint</a:t>
                      </a:r>
                    </a:p>
                  </a:txBody>
                  <a:tcPr/>
                </a:tc>
                <a:tc>
                  <a:txBody>
                    <a:bodyPr/>
                    <a:lstStyle/>
                    <a:p>
                      <a:pPr algn="ctr"/>
                      <a:r>
                        <a:rPr lang="en-US" sz="2400" dirty="0"/>
                        <a:t>write</a:t>
                      </a:r>
                    </a:p>
                  </a:txBody>
                  <a:tcPr/>
                </a:tc>
                <a:tc>
                  <a:txBody>
                    <a:bodyPr/>
                    <a:lstStyle/>
                    <a:p>
                      <a:pPr algn="ctr"/>
                      <a:r>
                        <a:rPr lang="en-US" sz="2400" dirty="0"/>
                        <a:t>write</a:t>
                      </a:r>
                    </a:p>
                  </a:txBody>
                  <a:tcPr/>
                </a:tc>
                <a:extLst>
                  <a:ext uri="{0D108BD9-81ED-4DB2-BD59-A6C34878D82A}">
                    <a16:rowId xmlns:a16="http://schemas.microsoft.com/office/drawing/2014/main" val="10001"/>
                  </a:ext>
                </a:extLst>
              </a:tr>
              <a:tr h="370840">
                <a:tc>
                  <a:txBody>
                    <a:bodyPr/>
                    <a:lstStyle/>
                    <a:p>
                      <a:r>
                        <a:rPr lang="en-US" sz="2400" dirty="0" err="1"/>
                        <a:t>Kimi</a:t>
                      </a:r>
                      <a:endParaRPr lang="en-US" sz="2400" dirty="0"/>
                    </a:p>
                  </a:txBody>
                  <a:tcPr/>
                </a:tc>
                <a:tc>
                  <a:txBody>
                    <a:bodyPr/>
                    <a:lstStyle/>
                    <a:p>
                      <a:pPr algn="ctr"/>
                      <a:r>
                        <a:rPr lang="en-US" sz="2400" dirty="0"/>
                        <a:t>paint</a:t>
                      </a:r>
                    </a:p>
                  </a:txBody>
                  <a:tcPr/>
                </a:tc>
                <a:tc>
                  <a:txBody>
                    <a:bodyPr/>
                    <a:lstStyle/>
                    <a:p>
                      <a:pPr algn="ctr"/>
                      <a:r>
                        <a:rPr lang="en-US" sz="2400" dirty="0"/>
                        <a:t>wallpaper</a:t>
                      </a:r>
                    </a:p>
                  </a:txBody>
                  <a:tcPr/>
                </a:tc>
                <a:tc>
                  <a:txBody>
                    <a:bodyPr/>
                    <a:lstStyle/>
                    <a:p>
                      <a:pPr algn="ctr"/>
                      <a:endParaRPr lang="en-US" sz="2400" dirty="0"/>
                    </a:p>
                  </a:txBody>
                  <a:tcPr/>
                </a:tc>
                <a:tc>
                  <a:txBody>
                    <a:bodyPr/>
                    <a:lstStyle/>
                    <a:p>
                      <a:pPr algn="ctr"/>
                      <a:r>
                        <a:rPr lang="en-US" sz="2400" dirty="0"/>
                        <a:t>clean</a:t>
                      </a:r>
                    </a:p>
                  </a:txBody>
                  <a:tcPr/>
                </a:tc>
                <a:extLst>
                  <a:ext uri="{0D108BD9-81ED-4DB2-BD59-A6C34878D82A}">
                    <a16:rowId xmlns:a16="http://schemas.microsoft.com/office/drawing/2014/main" val="10002"/>
                  </a:ext>
                </a:extLst>
              </a:tr>
              <a:tr h="370840">
                <a:tc>
                  <a:txBody>
                    <a:bodyPr/>
                    <a:lstStyle/>
                    <a:p>
                      <a:r>
                        <a:rPr lang="en-US" sz="2400" dirty="0"/>
                        <a:t>Louise</a:t>
                      </a:r>
                    </a:p>
                  </a:txBody>
                  <a:tcPr/>
                </a:tc>
                <a:tc>
                  <a:txBody>
                    <a:bodyPr/>
                    <a:lstStyle/>
                    <a:p>
                      <a:pPr algn="ctr"/>
                      <a:r>
                        <a:rPr lang="en-US" sz="2400" dirty="0"/>
                        <a:t>write</a:t>
                      </a:r>
                    </a:p>
                  </a:txBody>
                  <a:tcPr/>
                </a:tc>
                <a:tc>
                  <a:txBody>
                    <a:bodyPr/>
                    <a:lstStyle/>
                    <a:p>
                      <a:pPr algn="ctr"/>
                      <a:endParaRPr lang="en-US" sz="2400"/>
                    </a:p>
                  </a:txBody>
                  <a:tcPr/>
                </a:tc>
                <a:tc>
                  <a:txBody>
                    <a:bodyPr/>
                    <a:lstStyle/>
                    <a:p>
                      <a:pPr algn="ctr"/>
                      <a:r>
                        <a:rPr lang="en-US" sz="2400" dirty="0"/>
                        <a:t>draw</a:t>
                      </a:r>
                    </a:p>
                  </a:txBody>
                  <a:tcPr/>
                </a:tc>
                <a:tc>
                  <a:txBody>
                    <a:bodyPr/>
                    <a:lstStyle/>
                    <a:p>
                      <a:pPr algn="ctr"/>
                      <a:r>
                        <a:rPr lang="en-US" sz="2400" dirty="0"/>
                        <a:t>draw</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947160" y="3874272"/>
            <a:ext cx="10547924" cy="1200328"/>
          </a:xfrm>
          <a:prstGeom prst="rect">
            <a:avLst/>
          </a:prstGeom>
          <a:noFill/>
        </p:spPr>
        <p:txBody>
          <a:bodyPr wrap="square" rtlCol="0">
            <a:spAutoFit/>
          </a:bodyPr>
          <a:lstStyle/>
          <a:p>
            <a:r>
              <a:rPr lang="en-US" sz="2400" dirty="0"/>
              <a:t>Actors: Jane, </a:t>
            </a:r>
            <a:r>
              <a:rPr lang="en-US" sz="2400" dirty="0" err="1"/>
              <a:t>Kimi</a:t>
            </a:r>
            <a:r>
              <a:rPr lang="en-US" sz="2400" dirty="0"/>
              <a:t>, Louise</a:t>
            </a:r>
          </a:p>
          <a:p>
            <a:r>
              <a:rPr lang="en-US" sz="2400" dirty="0"/>
              <a:t>Passive entities: paper, wall, ground, whiteboard</a:t>
            </a:r>
          </a:p>
          <a:p>
            <a:r>
              <a:rPr lang="en-US" sz="2400" dirty="0"/>
              <a:t>Rights: clean, draw, paint, wallpaper, write</a:t>
            </a:r>
          </a:p>
        </p:txBody>
      </p:sp>
    </p:spTree>
    <p:extLst>
      <p:ext uri="{BB962C8B-B14F-4D97-AF65-F5344CB8AC3E}">
        <p14:creationId xmlns:p14="http://schemas.microsoft.com/office/powerpoint/2010/main" val="424978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 </a:t>
            </a:r>
          </a:p>
        </p:txBody>
      </p:sp>
      <p:graphicFrame>
        <p:nvGraphicFramePr>
          <p:cNvPr id="6" name="Content Placeholder 5"/>
          <p:cNvGraphicFramePr>
            <a:graphicFrameLocks noGrp="1"/>
          </p:cNvGraphicFramePr>
          <p:nvPr>
            <p:ph idx="1"/>
            <p:extLst/>
          </p:nvPr>
        </p:nvGraphicFramePr>
        <p:xfrm>
          <a:off x="838200" y="1825625"/>
          <a:ext cx="8412480" cy="2286000"/>
        </p:xfrm>
        <a:graphic>
          <a:graphicData uri="http://schemas.openxmlformats.org/drawingml/2006/table">
            <a:tbl>
              <a:tblPr firstRow="1" bandRow="1">
                <a:tableStyleId>{BC89EF96-8CEA-46FF-86C4-4CE0E7609802}</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err="1"/>
                        <a:t>paper.pdf</a:t>
                      </a:r>
                      <a:endParaRPr lang="en-US" sz="2400" dirty="0"/>
                    </a:p>
                  </a:txBody>
                  <a:tcPr/>
                </a:tc>
                <a:tc>
                  <a:txBody>
                    <a:bodyPr/>
                    <a:lstStyle/>
                    <a:p>
                      <a:pPr algn="ctr"/>
                      <a:r>
                        <a:rPr lang="en-US" sz="2400" dirty="0" err="1"/>
                        <a:t>moon.avi</a:t>
                      </a:r>
                      <a:endParaRPr lang="en-US" sz="2400" dirty="0"/>
                    </a:p>
                  </a:txBody>
                  <a:tcPr/>
                </a:tc>
                <a:tc>
                  <a:txBody>
                    <a:bodyPr/>
                    <a:lstStyle/>
                    <a:p>
                      <a:pPr algn="ctr"/>
                      <a:r>
                        <a:rPr lang="en-US" sz="2400" dirty="0" err="1"/>
                        <a:t>report.docx</a:t>
                      </a:r>
                      <a:endParaRPr lang="en-US" sz="2400" dirty="0"/>
                    </a:p>
                  </a:txBody>
                  <a:tcPr/>
                </a:tc>
                <a:extLst>
                  <a:ext uri="{0D108BD9-81ED-4DB2-BD59-A6C34878D82A}">
                    <a16:rowId xmlns:a16="http://schemas.microsoft.com/office/drawing/2014/main" val="10000"/>
                  </a:ext>
                </a:extLst>
              </a:tr>
              <a:tr h="370840">
                <a:tc>
                  <a:txBody>
                    <a:bodyPr/>
                    <a:lstStyle/>
                    <a:p>
                      <a:r>
                        <a:rPr lang="en-US" sz="2400" dirty="0"/>
                        <a:t>Theodora</a:t>
                      </a:r>
                    </a:p>
                  </a:txBody>
                  <a:tcPr/>
                </a:tc>
                <a:tc>
                  <a:txBody>
                    <a:bodyPr/>
                    <a:lstStyle/>
                    <a:p>
                      <a:pPr algn="ctr"/>
                      <a:r>
                        <a:rPr lang="en-US" sz="2400" dirty="0" err="1"/>
                        <a:t>orwd</a:t>
                      </a:r>
                      <a:endParaRPr lang="en-US" sz="2400" dirty="0"/>
                    </a:p>
                  </a:txBody>
                  <a:tcPr/>
                </a:tc>
                <a:tc>
                  <a:txBody>
                    <a:bodyPr/>
                    <a:lstStyle/>
                    <a:p>
                      <a:pPr algn="ctr"/>
                      <a:r>
                        <a:rPr lang="en-US" sz="2400" dirty="0"/>
                        <a:t>r</a:t>
                      </a:r>
                    </a:p>
                  </a:txBody>
                  <a:tcPr/>
                </a:tc>
                <a:tc>
                  <a:txBody>
                    <a:bodyPr/>
                    <a:lstStyle/>
                    <a:p>
                      <a:pPr algn="ctr"/>
                      <a:r>
                        <a:rPr lang="en-US" sz="2400" dirty="0" err="1"/>
                        <a:t>rw</a:t>
                      </a:r>
                      <a:endParaRPr lang="en-US" sz="2400" dirty="0"/>
                    </a:p>
                  </a:txBody>
                  <a:tcPr/>
                </a:tc>
                <a:extLst>
                  <a:ext uri="{0D108BD9-81ED-4DB2-BD59-A6C34878D82A}">
                    <a16:rowId xmlns:a16="http://schemas.microsoft.com/office/drawing/2014/main" val="10001"/>
                  </a:ext>
                </a:extLst>
              </a:tr>
              <a:tr h="370840">
                <a:tc>
                  <a:txBody>
                    <a:bodyPr/>
                    <a:lstStyle/>
                    <a:p>
                      <a:r>
                        <a:rPr lang="en-US" sz="2400" dirty="0"/>
                        <a:t>Ursula</a:t>
                      </a:r>
                    </a:p>
                  </a:txBody>
                  <a:tcPr/>
                </a:tc>
                <a:tc>
                  <a:txBody>
                    <a:bodyPr/>
                    <a:lstStyle/>
                    <a:p>
                      <a:pPr algn="ctr"/>
                      <a:r>
                        <a:rPr lang="en-US" sz="2400" dirty="0"/>
                        <a:t>r</a:t>
                      </a:r>
                    </a:p>
                  </a:txBody>
                  <a:tcPr/>
                </a:tc>
                <a:tc>
                  <a:txBody>
                    <a:bodyPr/>
                    <a:lstStyle/>
                    <a:p>
                      <a:pPr algn="ctr"/>
                      <a:r>
                        <a:rPr lang="en-US" sz="2400" dirty="0" err="1"/>
                        <a:t>orwd</a:t>
                      </a: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r>
                        <a:rPr lang="en-US" sz="2400" dirty="0"/>
                        <a:t>Wendy</a:t>
                      </a:r>
                    </a:p>
                  </a:txBody>
                  <a:tcPr/>
                </a:tc>
                <a:tc>
                  <a:txBody>
                    <a:bodyPr/>
                    <a:lstStyle/>
                    <a:p>
                      <a:pPr algn="ctr"/>
                      <a:r>
                        <a:rPr lang="en-US" sz="2400" dirty="0" err="1"/>
                        <a:t>rwd</a:t>
                      </a:r>
                      <a:endParaRPr lang="en-US" sz="2400" dirty="0"/>
                    </a:p>
                  </a:txBody>
                  <a:tcPr/>
                </a:tc>
                <a:tc>
                  <a:txBody>
                    <a:bodyPr/>
                    <a:lstStyle/>
                    <a:p>
                      <a:pPr algn="ctr"/>
                      <a:endParaRPr lang="en-US" sz="2400" dirty="0"/>
                    </a:p>
                  </a:txBody>
                  <a:tcPr/>
                </a:tc>
                <a:tc>
                  <a:txBody>
                    <a:bodyPr/>
                    <a:lstStyle/>
                    <a:p>
                      <a:pPr algn="ctr"/>
                      <a:r>
                        <a:rPr lang="en-US" sz="2400" dirty="0"/>
                        <a:t>r</a:t>
                      </a:r>
                    </a:p>
                  </a:txBody>
                  <a:tcPr/>
                </a:tc>
                <a:extLst>
                  <a:ext uri="{0D108BD9-81ED-4DB2-BD59-A6C34878D82A}">
                    <a16:rowId xmlns:a16="http://schemas.microsoft.com/office/drawing/2014/main" val="10003"/>
                  </a:ext>
                </a:extLst>
              </a:tr>
              <a:tr h="370840">
                <a:tc>
                  <a:txBody>
                    <a:bodyPr/>
                    <a:lstStyle/>
                    <a:p>
                      <a:r>
                        <a:rPr lang="en-US" sz="2400" dirty="0" err="1"/>
                        <a:t>Xanthippe</a:t>
                      </a:r>
                      <a:endParaRPr lang="en-US" sz="2400" dirty="0"/>
                    </a:p>
                  </a:txBody>
                  <a:tcPr/>
                </a:tc>
                <a:tc>
                  <a:txBody>
                    <a:bodyPr/>
                    <a:lstStyle/>
                    <a:p>
                      <a:pPr algn="ctr"/>
                      <a:r>
                        <a:rPr lang="en-US" sz="2400" dirty="0"/>
                        <a:t>r</a:t>
                      </a:r>
                    </a:p>
                  </a:txBody>
                  <a:tcPr/>
                </a:tc>
                <a:tc>
                  <a:txBody>
                    <a:bodyPr/>
                    <a:lstStyle/>
                    <a:p>
                      <a:pPr algn="ctr"/>
                      <a:r>
                        <a:rPr lang="en-US" sz="2400" dirty="0"/>
                        <a:t>d</a:t>
                      </a:r>
                    </a:p>
                  </a:txBody>
                  <a:tcPr/>
                </a:tc>
                <a:tc>
                  <a:txBody>
                    <a:bodyPr/>
                    <a:lstStyle/>
                    <a:p>
                      <a:pPr algn="ctr"/>
                      <a:r>
                        <a:rPr lang="en-US" sz="2400" dirty="0" err="1"/>
                        <a:t>orwd</a:t>
                      </a:r>
                      <a:endParaRPr lang="en-US" sz="2400"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968686" y="4584556"/>
            <a:ext cx="10547924" cy="1200328"/>
          </a:xfrm>
          <a:prstGeom prst="rect">
            <a:avLst/>
          </a:prstGeom>
          <a:noFill/>
        </p:spPr>
        <p:txBody>
          <a:bodyPr wrap="square" rtlCol="0">
            <a:spAutoFit/>
          </a:bodyPr>
          <a:lstStyle/>
          <a:p>
            <a:r>
              <a:rPr lang="en-US" sz="2400" dirty="0"/>
              <a:t>Actors: Theodora, Ursula, Wendy, </a:t>
            </a:r>
            <a:r>
              <a:rPr lang="en-US" sz="2400" dirty="0" err="1"/>
              <a:t>Zanthippe</a:t>
            </a:r>
            <a:endParaRPr lang="en-US" sz="2400" dirty="0"/>
          </a:p>
          <a:p>
            <a:r>
              <a:rPr lang="en-US" sz="2400" dirty="0"/>
              <a:t>Passive entities: </a:t>
            </a:r>
            <a:r>
              <a:rPr lang="en-US" sz="2400" dirty="0" err="1"/>
              <a:t>paper.pdf</a:t>
            </a:r>
            <a:r>
              <a:rPr lang="en-US" sz="2400" dirty="0"/>
              <a:t>, </a:t>
            </a:r>
            <a:r>
              <a:rPr lang="en-US" sz="2400" dirty="0" err="1"/>
              <a:t>moon.avi</a:t>
            </a:r>
            <a:r>
              <a:rPr lang="en-US" sz="2400" dirty="0"/>
              <a:t>, </a:t>
            </a:r>
            <a:r>
              <a:rPr lang="en-US" sz="2400" dirty="0" err="1"/>
              <a:t>report.docx</a:t>
            </a:r>
            <a:endParaRPr lang="en-US" sz="2400" dirty="0"/>
          </a:p>
          <a:p>
            <a:r>
              <a:rPr lang="en-US" sz="2400" dirty="0"/>
              <a:t>Rights: d (delete), o (own), r (read), w (write)</a:t>
            </a:r>
          </a:p>
        </p:txBody>
      </p:sp>
    </p:spTree>
    <p:extLst>
      <p:ext uri="{BB962C8B-B14F-4D97-AF65-F5344CB8AC3E}">
        <p14:creationId xmlns:p14="http://schemas.microsoft.com/office/powerpoint/2010/main" val="415540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Lists (ACLs)</a:t>
            </a:r>
          </a:p>
        </p:txBody>
      </p:sp>
      <p:sp>
        <p:nvSpPr>
          <p:cNvPr id="3" name="Content Placeholder 2"/>
          <p:cNvSpPr>
            <a:spLocks noGrp="1"/>
          </p:cNvSpPr>
          <p:nvPr>
            <p:ph idx="1"/>
          </p:nvPr>
        </p:nvSpPr>
        <p:spPr>
          <a:xfrm>
            <a:off x="838200" y="1825625"/>
            <a:ext cx="10515600" cy="515198"/>
          </a:xfrm>
        </p:spPr>
        <p:txBody>
          <a:bodyPr/>
          <a:lstStyle/>
          <a:p>
            <a:pPr marL="0" indent="0">
              <a:buNone/>
            </a:pPr>
            <a:r>
              <a:rPr lang="en-US" dirty="0"/>
              <a:t>Lists made by going down the columns of access control matrix</a:t>
            </a:r>
          </a:p>
        </p:txBody>
      </p:sp>
      <p:graphicFrame>
        <p:nvGraphicFramePr>
          <p:cNvPr id="4" name="Content Placeholder 5"/>
          <p:cNvGraphicFramePr>
            <a:graphicFrameLocks/>
          </p:cNvGraphicFramePr>
          <p:nvPr>
            <p:extLst/>
          </p:nvPr>
        </p:nvGraphicFramePr>
        <p:xfrm>
          <a:off x="1373775" y="2407007"/>
          <a:ext cx="8412480" cy="2286000"/>
        </p:xfrm>
        <a:graphic>
          <a:graphicData uri="http://schemas.openxmlformats.org/drawingml/2006/table">
            <a:tbl>
              <a:tblPr firstRow="1" bandRow="1">
                <a:tableStyleId>{BC89EF96-8CEA-46FF-86C4-4CE0E7609802}</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err="1"/>
                        <a:t>paper.pdf</a:t>
                      </a:r>
                      <a:endParaRPr lang="en-US" sz="2400" dirty="0"/>
                    </a:p>
                  </a:txBody>
                  <a:tcPr/>
                </a:tc>
                <a:tc>
                  <a:txBody>
                    <a:bodyPr/>
                    <a:lstStyle/>
                    <a:p>
                      <a:pPr algn="ctr"/>
                      <a:r>
                        <a:rPr lang="en-US" sz="2400" dirty="0" err="1"/>
                        <a:t>moon.avi</a:t>
                      </a:r>
                      <a:endParaRPr lang="en-US" sz="2400" dirty="0"/>
                    </a:p>
                  </a:txBody>
                  <a:tcPr/>
                </a:tc>
                <a:tc>
                  <a:txBody>
                    <a:bodyPr/>
                    <a:lstStyle/>
                    <a:p>
                      <a:pPr algn="ctr"/>
                      <a:r>
                        <a:rPr lang="en-US" sz="2400" dirty="0" err="1"/>
                        <a:t>report.docx</a:t>
                      </a:r>
                      <a:endParaRPr lang="en-US" sz="2400" dirty="0"/>
                    </a:p>
                  </a:txBody>
                  <a:tcPr/>
                </a:tc>
                <a:extLst>
                  <a:ext uri="{0D108BD9-81ED-4DB2-BD59-A6C34878D82A}">
                    <a16:rowId xmlns:a16="http://schemas.microsoft.com/office/drawing/2014/main" val="10000"/>
                  </a:ext>
                </a:extLst>
              </a:tr>
              <a:tr h="370840">
                <a:tc>
                  <a:txBody>
                    <a:bodyPr/>
                    <a:lstStyle/>
                    <a:p>
                      <a:r>
                        <a:rPr lang="en-US" sz="2400" dirty="0"/>
                        <a:t>Theodora</a:t>
                      </a:r>
                    </a:p>
                  </a:txBody>
                  <a:tcPr/>
                </a:tc>
                <a:tc>
                  <a:txBody>
                    <a:bodyPr/>
                    <a:lstStyle/>
                    <a:p>
                      <a:pPr algn="ctr"/>
                      <a:r>
                        <a:rPr lang="en-US" sz="2400" dirty="0" err="1"/>
                        <a:t>orwd</a:t>
                      </a:r>
                      <a:endParaRPr lang="en-US" sz="2400" dirty="0"/>
                    </a:p>
                  </a:txBody>
                  <a:tcPr/>
                </a:tc>
                <a:tc>
                  <a:txBody>
                    <a:bodyPr/>
                    <a:lstStyle/>
                    <a:p>
                      <a:pPr algn="ctr"/>
                      <a:r>
                        <a:rPr lang="en-US" sz="2400" dirty="0"/>
                        <a:t>r</a:t>
                      </a:r>
                    </a:p>
                  </a:txBody>
                  <a:tcPr/>
                </a:tc>
                <a:tc>
                  <a:txBody>
                    <a:bodyPr/>
                    <a:lstStyle/>
                    <a:p>
                      <a:pPr algn="ctr"/>
                      <a:r>
                        <a:rPr lang="en-US" sz="2400" dirty="0" err="1"/>
                        <a:t>rw</a:t>
                      </a:r>
                      <a:endParaRPr lang="en-US" sz="2400" dirty="0"/>
                    </a:p>
                  </a:txBody>
                  <a:tcPr/>
                </a:tc>
                <a:extLst>
                  <a:ext uri="{0D108BD9-81ED-4DB2-BD59-A6C34878D82A}">
                    <a16:rowId xmlns:a16="http://schemas.microsoft.com/office/drawing/2014/main" val="10001"/>
                  </a:ext>
                </a:extLst>
              </a:tr>
              <a:tr h="370840">
                <a:tc>
                  <a:txBody>
                    <a:bodyPr/>
                    <a:lstStyle/>
                    <a:p>
                      <a:r>
                        <a:rPr lang="en-US" sz="2400" dirty="0"/>
                        <a:t>Ursula</a:t>
                      </a:r>
                    </a:p>
                  </a:txBody>
                  <a:tcPr/>
                </a:tc>
                <a:tc>
                  <a:txBody>
                    <a:bodyPr/>
                    <a:lstStyle/>
                    <a:p>
                      <a:pPr algn="ctr"/>
                      <a:r>
                        <a:rPr lang="en-US" sz="2400" dirty="0"/>
                        <a:t>r</a:t>
                      </a:r>
                    </a:p>
                  </a:txBody>
                  <a:tcPr/>
                </a:tc>
                <a:tc>
                  <a:txBody>
                    <a:bodyPr/>
                    <a:lstStyle/>
                    <a:p>
                      <a:pPr algn="ctr"/>
                      <a:r>
                        <a:rPr lang="en-US" sz="2400" dirty="0" err="1"/>
                        <a:t>orwd</a:t>
                      </a: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r>
                        <a:rPr lang="en-US" sz="2400" dirty="0"/>
                        <a:t>Wendy</a:t>
                      </a:r>
                    </a:p>
                  </a:txBody>
                  <a:tcPr/>
                </a:tc>
                <a:tc>
                  <a:txBody>
                    <a:bodyPr/>
                    <a:lstStyle/>
                    <a:p>
                      <a:pPr algn="ctr"/>
                      <a:r>
                        <a:rPr lang="en-US" sz="2400" dirty="0" err="1"/>
                        <a:t>rwd</a:t>
                      </a:r>
                      <a:endParaRPr lang="en-US" sz="2400" dirty="0"/>
                    </a:p>
                  </a:txBody>
                  <a:tcPr/>
                </a:tc>
                <a:tc>
                  <a:txBody>
                    <a:bodyPr/>
                    <a:lstStyle/>
                    <a:p>
                      <a:pPr algn="ctr"/>
                      <a:endParaRPr lang="en-US" sz="2400" dirty="0"/>
                    </a:p>
                  </a:txBody>
                  <a:tcPr/>
                </a:tc>
                <a:tc>
                  <a:txBody>
                    <a:bodyPr/>
                    <a:lstStyle/>
                    <a:p>
                      <a:pPr algn="ctr"/>
                      <a:r>
                        <a:rPr lang="en-US" sz="2400" dirty="0"/>
                        <a:t>r</a:t>
                      </a:r>
                    </a:p>
                  </a:txBody>
                  <a:tcPr/>
                </a:tc>
                <a:extLst>
                  <a:ext uri="{0D108BD9-81ED-4DB2-BD59-A6C34878D82A}">
                    <a16:rowId xmlns:a16="http://schemas.microsoft.com/office/drawing/2014/main" val="10003"/>
                  </a:ext>
                </a:extLst>
              </a:tr>
              <a:tr h="370840">
                <a:tc>
                  <a:txBody>
                    <a:bodyPr/>
                    <a:lstStyle/>
                    <a:p>
                      <a:r>
                        <a:rPr lang="en-US" sz="2400" dirty="0" err="1"/>
                        <a:t>Xanthippe</a:t>
                      </a:r>
                      <a:endParaRPr lang="en-US" sz="2400" dirty="0"/>
                    </a:p>
                  </a:txBody>
                  <a:tcPr/>
                </a:tc>
                <a:tc>
                  <a:txBody>
                    <a:bodyPr/>
                    <a:lstStyle/>
                    <a:p>
                      <a:pPr algn="ctr"/>
                      <a:r>
                        <a:rPr lang="en-US" sz="2400" dirty="0"/>
                        <a:t>r</a:t>
                      </a:r>
                    </a:p>
                  </a:txBody>
                  <a:tcPr/>
                </a:tc>
                <a:tc>
                  <a:txBody>
                    <a:bodyPr/>
                    <a:lstStyle/>
                    <a:p>
                      <a:pPr algn="ctr"/>
                      <a:r>
                        <a:rPr lang="en-US" sz="2400" dirty="0"/>
                        <a:t>d</a:t>
                      </a:r>
                    </a:p>
                  </a:txBody>
                  <a:tcPr/>
                </a:tc>
                <a:tc>
                  <a:txBody>
                    <a:bodyPr/>
                    <a:lstStyle/>
                    <a:p>
                      <a:pPr algn="ctr"/>
                      <a:r>
                        <a:rPr lang="en-US" sz="2400" dirty="0" err="1"/>
                        <a:t>orwd</a:t>
                      </a:r>
                      <a:endParaRPr lang="en-US" sz="2400" dirty="0"/>
                    </a:p>
                  </a:txBody>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990599" y="4930827"/>
            <a:ext cx="10822671" cy="1449063"/>
          </a:xfrm>
          <a:prstGeom prst="rect">
            <a:avLst/>
          </a:prstGeom>
        </p:spPr>
        <p:txBody>
          <a:bodyPr vert="horz" lIns="91440" tIns="45720" rIns="91440" bIns="45720" rtlCol="0">
            <a:normAutofit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paper.pdf</a:t>
            </a:r>
            <a:r>
              <a:rPr lang="en-US" dirty="0"/>
              <a:t>: ((</a:t>
            </a:r>
            <a:r>
              <a:rPr lang="en-US" dirty="0" err="1"/>
              <a:t>Theodoras</a:t>
            </a:r>
            <a:r>
              <a:rPr lang="en-US" dirty="0"/>
              <a:t>, </a:t>
            </a:r>
            <a:r>
              <a:rPr lang="en-US" dirty="0" err="1"/>
              <a:t>orwd</a:t>
            </a:r>
            <a:r>
              <a:rPr lang="en-US" dirty="0"/>
              <a:t>), (Ursula, r), (Wendy, </a:t>
            </a:r>
            <a:r>
              <a:rPr lang="en-US" dirty="0" err="1"/>
              <a:t>rwd</a:t>
            </a:r>
            <a:r>
              <a:rPr lang="en-US" dirty="0"/>
              <a:t>), (</a:t>
            </a:r>
            <a:r>
              <a:rPr lang="en-US" dirty="0" err="1"/>
              <a:t>Xanthippe</a:t>
            </a:r>
            <a:r>
              <a:rPr lang="en-US" dirty="0"/>
              <a:t>, r)) </a:t>
            </a:r>
          </a:p>
          <a:p>
            <a:pPr marL="0" indent="0">
              <a:buFont typeface="Arial" panose="020B0604020202020204" pitchFamily="34" charset="0"/>
              <a:buNone/>
            </a:pPr>
            <a:r>
              <a:rPr lang="en-US" dirty="0" err="1"/>
              <a:t>moon.avi</a:t>
            </a:r>
            <a:r>
              <a:rPr lang="en-US" dirty="0"/>
              <a:t>: ((Theodora, r), (Ursula, </a:t>
            </a:r>
            <a:r>
              <a:rPr lang="en-US" dirty="0" err="1"/>
              <a:t>orwd</a:t>
            </a:r>
            <a:r>
              <a:rPr lang="en-US" dirty="0"/>
              <a:t>))</a:t>
            </a:r>
          </a:p>
          <a:p>
            <a:pPr marL="0" indent="0">
              <a:buFont typeface="Arial" panose="020B0604020202020204" pitchFamily="34" charset="0"/>
              <a:buNone/>
            </a:pPr>
            <a:r>
              <a:rPr lang="en-US" dirty="0" err="1"/>
              <a:t>Report.docx</a:t>
            </a:r>
            <a:r>
              <a:rPr lang="en-US" dirty="0"/>
              <a:t>: ((Theodora, </a:t>
            </a:r>
            <a:r>
              <a:rPr lang="en-US" dirty="0" err="1"/>
              <a:t>rw</a:t>
            </a:r>
            <a:r>
              <a:rPr lang="en-US" dirty="0"/>
              <a:t>), (Wendy, r), (</a:t>
            </a:r>
            <a:r>
              <a:rPr lang="en-US" dirty="0" err="1"/>
              <a:t>Xanthippe</a:t>
            </a:r>
            <a:r>
              <a:rPr lang="en-US" dirty="0"/>
              <a:t>, </a:t>
            </a:r>
            <a:r>
              <a:rPr lang="en-US" dirty="0" err="1"/>
              <a:t>orwd</a:t>
            </a:r>
            <a:r>
              <a:rPr lang="en-US" dirty="0"/>
              <a:t>))</a:t>
            </a:r>
          </a:p>
        </p:txBody>
      </p:sp>
      <p:sp>
        <p:nvSpPr>
          <p:cNvPr id="6" name="Oval 5"/>
          <p:cNvSpPr/>
          <p:nvPr/>
        </p:nvSpPr>
        <p:spPr>
          <a:xfrm>
            <a:off x="3580707" y="2279626"/>
            <a:ext cx="1943375" cy="252441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676482" y="2263732"/>
            <a:ext cx="1943375" cy="252441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87559" y="2171340"/>
            <a:ext cx="1943375" cy="263270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00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Linux</a:t>
            </a:r>
          </a:p>
        </p:txBody>
      </p:sp>
      <p:sp>
        <p:nvSpPr>
          <p:cNvPr id="3" name="Content Placeholder 2"/>
          <p:cNvSpPr>
            <a:spLocks noGrp="1"/>
          </p:cNvSpPr>
          <p:nvPr>
            <p:ph idx="1"/>
          </p:nvPr>
        </p:nvSpPr>
        <p:spPr/>
        <p:txBody>
          <a:bodyPr/>
          <a:lstStyle/>
          <a:p>
            <a:pPr marL="0" indent="0">
              <a:buNone/>
            </a:pPr>
            <a:r>
              <a:rPr lang="en-US" dirty="0"/>
              <a:t>Uses abbreviated form of ACLs</a:t>
            </a:r>
          </a:p>
          <a:p>
            <a:pPr marL="0" indent="0">
              <a:buNone/>
            </a:pPr>
            <a:r>
              <a:rPr lang="en-US" dirty="0"/>
              <a:t>Divide everyone into three sets:</a:t>
            </a:r>
          </a:p>
          <a:p>
            <a:r>
              <a:rPr lang="en-US" dirty="0"/>
              <a:t>“user” of the file: one user (called the </a:t>
            </a:r>
            <a:r>
              <a:rPr lang="en-US" i="1" dirty="0"/>
              <a:t>owner</a:t>
            </a:r>
            <a:r>
              <a:rPr lang="en-US" dirty="0"/>
              <a:t>)</a:t>
            </a:r>
          </a:p>
          <a:p>
            <a:r>
              <a:rPr lang="en-US" dirty="0"/>
              <a:t>“group” of the file: a set of users</a:t>
            </a:r>
          </a:p>
          <a:p>
            <a:r>
              <a:rPr lang="en-US" dirty="0"/>
              <a:t>“other”: everyone not the user or in the group of the file</a:t>
            </a:r>
          </a:p>
          <a:p>
            <a:pPr marL="0" indent="0">
              <a:buNone/>
            </a:pPr>
            <a:endParaRPr lang="en-US" dirty="0"/>
          </a:p>
          <a:p>
            <a:pPr marL="0" indent="0">
              <a:buNone/>
            </a:pPr>
            <a:r>
              <a:rPr lang="en-US" dirty="0"/>
              <a:t>Advantage: much more compact than a full ACL!</a:t>
            </a:r>
          </a:p>
        </p:txBody>
      </p:sp>
    </p:spTree>
    <p:extLst>
      <p:ext uri="{BB962C8B-B14F-4D97-AF65-F5344CB8AC3E}">
        <p14:creationId xmlns:p14="http://schemas.microsoft.com/office/powerpoint/2010/main" val="250339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Linux (continued) </a:t>
            </a:r>
          </a:p>
        </p:txBody>
      </p:sp>
      <p:sp>
        <p:nvSpPr>
          <p:cNvPr id="4" name="TextBox 3"/>
          <p:cNvSpPr txBox="1"/>
          <p:nvPr/>
        </p:nvSpPr>
        <p:spPr>
          <a:xfrm>
            <a:off x="1346589" y="1744141"/>
            <a:ext cx="6273889" cy="461665"/>
          </a:xfrm>
          <a:prstGeom prst="rect">
            <a:avLst/>
          </a:prstGeom>
          <a:noFill/>
        </p:spPr>
        <p:txBody>
          <a:bodyPr wrap="square" rtlCol="0">
            <a:spAutoFit/>
          </a:bodyPr>
          <a:lstStyle/>
          <a:p>
            <a:r>
              <a:rPr lang="en-US" sz="2400" dirty="0">
                <a:solidFill>
                  <a:srgbClr val="000000"/>
                </a:solidFill>
                <a:latin typeface="Courier"/>
                <a:cs typeface="Courier"/>
              </a:rPr>
              <a:t>   r w x   r - x   - - x</a:t>
            </a:r>
            <a:endParaRPr lang="en-US" sz="2400" dirty="0">
              <a:latin typeface="Courier"/>
              <a:cs typeface="Courier"/>
            </a:endParaRPr>
          </a:p>
        </p:txBody>
      </p:sp>
      <p:sp>
        <p:nvSpPr>
          <p:cNvPr id="5" name="TextBox 4"/>
          <p:cNvSpPr txBox="1"/>
          <p:nvPr/>
        </p:nvSpPr>
        <p:spPr>
          <a:xfrm>
            <a:off x="4896693" y="3121098"/>
            <a:ext cx="2699753" cy="523220"/>
          </a:xfrm>
          <a:prstGeom prst="rect">
            <a:avLst/>
          </a:prstGeom>
          <a:noFill/>
        </p:spPr>
        <p:txBody>
          <a:bodyPr wrap="none" rtlCol="0">
            <a:spAutoFit/>
          </a:bodyPr>
          <a:lstStyle/>
          <a:p>
            <a:r>
              <a:rPr lang="en-US" sz="2800" dirty="0"/>
              <a:t>rights for “other”</a:t>
            </a:r>
          </a:p>
        </p:txBody>
      </p:sp>
      <p:sp>
        <p:nvSpPr>
          <p:cNvPr id="6" name="TextBox 5"/>
          <p:cNvSpPr txBox="1"/>
          <p:nvPr/>
        </p:nvSpPr>
        <p:spPr>
          <a:xfrm>
            <a:off x="3258741" y="4130269"/>
            <a:ext cx="2758488" cy="523220"/>
          </a:xfrm>
          <a:prstGeom prst="rect">
            <a:avLst/>
          </a:prstGeom>
          <a:noFill/>
        </p:spPr>
        <p:txBody>
          <a:bodyPr wrap="none" rtlCol="0">
            <a:spAutoFit/>
          </a:bodyPr>
          <a:lstStyle/>
          <a:p>
            <a:r>
              <a:rPr lang="en-US" sz="2800" dirty="0"/>
              <a:t>rights for “group”</a:t>
            </a:r>
          </a:p>
        </p:txBody>
      </p:sp>
      <p:sp>
        <p:nvSpPr>
          <p:cNvPr id="7" name="TextBox 6"/>
          <p:cNvSpPr txBox="1"/>
          <p:nvPr/>
        </p:nvSpPr>
        <p:spPr>
          <a:xfrm>
            <a:off x="1850319" y="5246538"/>
            <a:ext cx="2530561" cy="523220"/>
          </a:xfrm>
          <a:prstGeom prst="rect">
            <a:avLst/>
          </a:prstGeom>
          <a:noFill/>
        </p:spPr>
        <p:txBody>
          <a:bodyPr wrap="none" rtlCol="0">
            <a:spAutoFit/>
          </a:bodyPr>
          <a:lstStyle/>
          <a:p>
            <a:r>
              <a:rPr lang="en-US" sz="2800" dirty="0"/>
              <a:t>rights for “user”</a:t>
            </a:r>
          </a:p>
        </p:txBody>
      </p:sp>
      <p:cxnSp>
        <p:nvCxnSpPr>
          <p:cNvPr id="9" name="Straight Arrow Connector 8"/>
          <p:cNvCxnSpPr/>
          <p:nvPr/>
        </p:nvCxnSpPr>
        <p:spPr>
          <a:xfrm flipV="1">
            <a:off x="5432269" y="2203129"/>
            <a:ext cx="0" cy="933268"/>
          </a:xfrm>
          <a:prstGeom prst="straightConnector1">
            <a:avLst/>
          </a:prstGeom>
          <a:ln w="285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840844" y="2172529"/>
            <a:ext cx="45906" cy="1973635"/>
          </a:xfrm>
          <a:prstGeom prst="straightConnector1">
            <a:avLst/>
          </a:prstGeom>
          <a:ln w="285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42599" y="2172529"/>
            <a:ext cx="902828" cy="3060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4" idx="2"/>
          </p:cNvCxnSpPr>
          <p:nvPr/>
        </p:nvCxnSpPr>
        <p:spPr>
          <a:xfrm>
            <a:off x="3442987" y="2187828"/>
            <a:ext cx="1040547" cy="1797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958677" y="2201939"/>
            <a:ext cx="901584" cy="1189"/>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463649" y="2187829"/>
            <a:ext cx="61208" cy="3136396"/>
          </a:xfrm>
          <a:prstGeom prst="straightConnector1">
            <a:avLst/>
          </a:prstGeom>
          <a:ln w="2857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26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Changing Linux Permissions</a:t>
            </a:r>
          </a:p>
        </p:txBody>
      </p:sp>
      <p:sp>
        <p:nvSpPr>
          <p:cNvPr id="3" name="Content Placeholder 2"/>
          <p:cNvSpPr>
            <a:spLocks noGrp="1"/>
          </p:cNvSpPr>
          <p:nvPr>
            <p:ph idx="1"/>
          </p:nvPr>
        </p:nvSpPr>
        <p:spPr>
          <a:xfrm>
            <a:off x="838200" y="1825625"/>
            <a:ext cx="10515600" cy="3409597"/>
          </a:xfrm>
        </p:spPr>
        <p:txBody>
          <a:bodyPr>
            <a:normAutofit/>
          </a:bodyPr>
          <a:lstStyle/>
          <a:p>
            <a:r>
              <a:rPr lang="en-US" dirty="0"/>
              <a:t>Do this from the terminal</a:t>
            </a:r>
          </a:p>
          <a:p>
            <a:pPr lvl="1"/>
            <a:r>
              <a:rPr lang="en-US" dirty="0"/>
              <a:t>The command </a:t>
            </a:r>
            <a:r>
              <a:rPr lang="en-US" dirty="0" err="1">
                <a:latin typeface="Courier"/>
                <a:cs typeface="Courier"/>
              </a:rPr>
              <a:t>ls</a:t>
            </a:r>
            <a:r>
              <a:rPr lang="en-US" dirty="0">
                <a:latin typeface="Courier"/>
                <a:cs typeface="Courier"/>
              </a:rPr>
              <a:t> </a:t>
            </a:r>
            <a:r>
              <a:rPr lang="mr-IN" dirty="0">
                <a:latin typeface="Courier"/>
                <a:cs typeface="Courier"/>
              </a:rPr>
              <a:t>–</a:t>
            </a:r>
            <a:r>
              <a:rPr lang="en-US" dirty="0">
                <a:latin typeface="Courier"/>
                <a:cs typeface="Courier"/>
              </a:rPr>
              <a:t>l</a:t>
            </a:r>
            <a:r>
              <a:rPr lang="en-US" dirty="0"/>
              <a:t> gives information about the file, including the protection bits</a:t>
            </a:r>
          </a:p>
          <a:p>
            <a:pPr lvl="1"/>
            <a:r>
              <a:rPr lang="en-US" i="1" dirty="0" err="1"/>
              <a:t>chmod</a:t>
            </a:r>
            <a:r>
              <a:rPr lang="en-US" dirty="0"/>
              <a:t> (</a:t>
            </a:r>
            <a:r>
              <a:rPr lang="en-US" u="sng" dirty="0"/>
              <a:t>ch</a:t>
            </a:r>
            <a:r>
              <a:rPr lang="en-US" dirty="0"/>
              <a:t>ange protection </a:t>
            </a:r>
            <a:r>
              <a:rPr lang="en-US" u="sng" dirty="0"/>
              <a:t>mod</a:t>
            </a:r>
            <a:r>
              <a:rPr lang="en-US" dirty="0"/>
              <a:t>e) changes those protection modes</a:t>
            </a:r>
          </a:p>
          <a:p>
            <a:pPr marL="457200" lvl="1" indent="0">
              <a:buNone/>
            </a:pPr>
            <a:endParaRPr lang="en-US" dirty="0"/>
          </a:p>
          <a:p>
            <a:pPr marL="457200" lvl="1" indent="0">
              <a:buNone/>
            </a:pPr>
            <a:endParaRPr lang="en-US" dirty="0"/>
          </a:p>
          <a:p>
            <a:pPr marL="457200" lvl="1" indent="0">
              <a:buNone/>
            </a:pPr>
            <a:r>
              <a:rPr lang="en-US" dirty="0"/>
              <a:t> 	</a:t>
            </a:r>
            <a:r>
              <a:rPr lang="en-US" dirty="0">
                <a:latin typeface="Courier"/>
              </a:rPr>
              <a:t>sh-4.3$ ls -l xxx</a:t>
            </a:r>
            <a:br>
              <a:rPr lang="en-US" dirty="0">
                <a:latin typeface="Courier"/>
              </a:rPr>
            </a:br>
            <a:r>
              <a:rPr lang="en-US" dirty="0">
                <a:latin typeface="Courier"/>
              </a:rPr>
              <a:t> 	-r-</a:t>
            </a:r>
            <a:r>
              <a:rPr lang="en-US" dirty="0" err="1">
                <a:latin typeface="Courier"/>
              </a:rPr>
              <a:t>xrwx</a:t>
            </a:r>
            <a:r>
              <a:rPr lang="en-US" dirty="0">
                <a:latin typeface="Courier"/>
              </a:rPr>
              <a:t>--- 1 bishop user 0 May 12 12:38 xxx</a:t>
            </a:r>
            <a:br>
              <a:rPr lang="en-US" dirty="0">
                <a:latin typeface="Courier"/>
              </a:rPr>
            </a:br>
            <a:r>
              <a:rPr lang="en-US" dirty="0">
                <a:latin typeface="Courier"/>
              </a:rPr>
              <a:t> 	sh-4. 3$ </a:t>
            </a:r>
            <a:r>
              <a:rPr lang="en-US" dirty="0" err="1">
                <a:latin typeface="Courier"/>
              </a:rPr>
              <a:t>chmod</a:t>
            </a:r>
            <a:r>
              <a:rPr lang="en-US" dirty="0">
                <a:latin typeface="Courier"/>
              </a:rPr>
              <a:t> </a:t>
            </a:r>
            <a:r>
              <a:rPr lang="en-US" dirty="0" err="1">
                <a:latin typeface="Courier"/>
              </a:rPr>
              <a:t>u+w</a:t>
            </a:r>
            <a:r>
              <a:rPr lang="en-US" dirty="0">
                <a:latin typeface="Courier"/>
              </a:rPr>
              <a:t>, g-w, o=</a:t>
            </a:r>
            <a:r>
              <a:rPr lang="en-US" dirty="0" err="1">
                <a:latin typeface="Courier"/>
              </a:rPr>
              <a:t>rx</a:t>
            </a:r>
            <a:r>
              <a:rPr lang="en-US" dirty="0">
                <a:latin typeface="Courier"/>
              </a:rPr>
              <a:t> xxx</a:t>
            </a:r>
            <a:br>
              <a:rPr lang="en-US" dirty="0">
                <a:latin typeface="Courier"/>
              </a:rPr>
            </a:br>
            <a:r>
              <a:rPr lang="en-US" dirty="0">
                <a:latin typeface="Courier"/>
              </a:rPr>
              <a:t> 	sh-4 .3$ ls -l xxx</a:t>
            </a:r>
            <a:br>
              <a:rPr lang="en-US" dirty="0">
                <a:latin typeface="Courier"/>
              </a:rPr>
            </a:br>
            <a:r>
              <a:rPr lang="en-US" dirty="0">
                <a:latin typeface="Courier"/>
              </a:rPr>
              <a:t> 	-</a:t>
            </a:r>
            <a:r>
              <a:rPr lang="en-US" dirty="0" err="1">
                <a:latin typeface="Courier"/>
              </a:rPr>
              <a:t>rwxr</a:t>
            </a:r>
            <a:r>
              <a:rPr lang="en-US" dirty="0">
                <a:latin typeface="Courier"/>
              </a:rPr>
              <a:t>-</a:t>
            </a:r>
            <a:r>
              <a:rPr lang="en-US" dirty="0" err="1">
                <a:latin typeface="Courier"/>
              </a:rPr>
              <a:t>xr</a:t>
            </a:r>
            <a:r>
              <a:rPr lang="en-US" dirty="0">
                <a:latin typeface="Courier"/>
              </a:rPr>
              <a:t>-x 1 bishop user 0 May 12:38 xxx</a:t>
            </a:r>
          </a:p>
          <a:p>
            <a:pPr marL="457200" lvl="1" indent="0">
              <a:buNone/>
            </a:pPr>
            <a:endParaRPr lang="en-US" dirty="0"/>
          </a:p>
          <a:p>
            <a:endParaRPr lang="en-US" dirty="0"/>
          </a:p>
        </p:txBody>
      </p:sp>
    </p:spTree>
    <p:extLst>
      <p:ext uri="{BB962C8B-B14F-4D97-AF65-F5344CB8AC3E}">
        <p14:creationId xmlns:p14="http://schemas.microsoft.com/office/powerpoint/2010/main" val="136318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Windows 10</a:t>
            </a:r>
          </a:p>
        </p:txBody>
      </p:sp>
      <p:sp>
        <p:nvSpPr>
          <p:cNvPr id="3" name="Content Placeholder 2"/>
          <p:cNvSpPr>
            <a:spLocks noGrp="1"/>
          </p:cNvSpPr>
          <p:nvPr>
            <p:ph idx="1"/>
          </p:nvPr>
        </p:nvSpPr>
        <p:spPr/>
        <p:txBody>
          <a:bodyPr>
            <a:normAutofit/>
          </a:bodyPr>
          <a:lstStyle/>
          <a:p>
            <a:r>
              <a:rPr lang="en-US" dirty="0"/>
              <a:t>Full control: you can do anything</a:t>
            </a:r>
          </a:p>
          <a:p>
            <a:r>
              <a:rPr lang="en-US" dirty="0"/>
              <a:t>Modify: you can’t delete subfolders and files, change permission, or take ownership but can do anything else</a:t>
            </a:r>
          </a:p>
          <a:p>
            <a:r>
              <a:rPr lang="en-US" dirty="0"/>
              <a:t>Read &amp; execute: you can’t modify or write (including changing permissions or ownership), but you can do anything else</a:t>
            </a:r>
          </a:p>
          <a:p>
            <a:r>
              <a:rPr lang="en-US" dirty="0"/>
              <a:t>Read: you can read but do nothing else</a:t>
            </a:r>
          </a:p>
          <a:p>
            <a:r>
              <a:rPr lang="en-US" dirty="0"/>
              <a:t>Write: you can alter the file or attributes (but not permissions or owner), and read permissions</a:t>
            </a:r>
          </a:p>
          <a:p>
            <a:r>
              <a:rPr lang="en-US" dirty="0"/>
              <a:t>Special permissions: these underlie the others and, with appropriate rights, you can set them individually</a:t>
            </a:r>
          </a:p>
        </p:txBody>
      </p:sp>
    </p:spTree>
    <p:extLst>
      <p:ext uri="{BB962C8B-B14F-4D97-AF65-F5344CB8AC3E}">
        <p14:creationId xmlns:p14="http://schemas.microsoft.com/office/powerpoint/2010/main" val="18306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(continued)</a:t>
            </a:r>
          </a:p>
        </p:txBody>
      </p:sp>
      <p:sp>
        <p:nvSpPr>
          <p:cNvPr id="3" name="Content Placeholder 2"/>
          <p:cNvSpPr>
            <a:spLocks noGrp="1"/>
          </p:cNvSpPr>
          <p:nvPr>
            <p:ph idx="1"/>
          </p:nvPr>
        </p:nvSpPr>
        <p:spPr/>
        <p:txBody>
          <a:bodyPr>
            <a:normAutofit/>
          </a:bodyPr>
          <a:lstStyle/>
          <a:p>
            <a:pPr marL="0" indent="0">
              <a:buNone/>
            </a:pPr>
            <a:r>
              <a:rPr lang="en-US" dirty="0"/>
              <a:t>Using a piece of information (a </a:t>
            </a:r>
            <a:r>
              <a:rPr lang="en-US" i="1" dirty="0"/>
              <a:t>key</a:t>
            </a:r>
            <a:r>
              <a:rPr lang="en-US" dirty="0"/>
              <a:t>), transform the data (the </a:t>
            </a:r>
            <a:r>
              <a:rPr lang="en-US" i="1" dirty="0"/>
              <a:t>plaintext</a:t>
            </a:r>
            <a:r>
              <a:rPr lang="en-US" dirty="0"/>
              <a:t>) using an algorithm to another form (the </a:t>
            </a:r>
            <a:r>
              <a:rPr lang="en-US" i="1" dirty="0" err="1"/>
              <a:t>ciphertext</a:t>
            </a:r>
            <a:r>
              <a:rPr lang="en-US" dirty="0"/>
              <a:t>)</a:t>
            </a:r>
          </a:p>
          <a:p>
            <a:pPr marL="0" indent="0">
              <a:buNone/>
            </a:pPr>
            <a:r>
              <a:rPr lang="en-US" dirty="0"/>
              <a:t>I</a:t>
            </a:r>
            <a:r>
              <a:rPr lang="en-US" dirty="0" smtClean="0"/>
              <a:t>dea</a:t>
            </a:r>
            <a:r>
              <a:rPr lang="en-US" dirty="0"/>
              <a:t>: encipher the data</a:t>
            </a:r>
          </a:p>
          <a:p>
            <a:r>
              <a:rPr lang="en-US" dirty="0"/>
              <a:t>If you use a strong cipher, the attacker will be unable to “crack” it</a:t>
            </a:r>
          </a:p>
          <a:p>
            <a:pPr lvl="1"/>
            <a:r>
              <a:rPr lang="en-US" dirty="0"/>
              <a:t>Be sure you use a strong cryptographic key, too!</a:t>
            </a:r>
          </a:p>
          <a:p>
            <a:pPr lvl="1"/>
            <a:endParaRPr lang="en-US" dirty="0"/>
          </a:p>
          <a:p>
            <a:pPr marL="0" indent="0">
              <a:buNone/>
            </a:pPr>
            <a:r>
              <a:rPr lang="en-US" dirty="0"/>
              <a:t>AND-encryption: so 2 people must work together to encrypt and decrypt</a:t>
            </a:r>
          </a:p>
          <a:p>
            <a:r>
              <a:rPr lang="en-US" dirty="0"/>
              <a:t>Ann picks a cryptographic key, enciphers the data</a:t>
            </a:r>
          </a:p>
          <a:p>
            <a:r>
              <a:rPr lang="en-US" dirty="0"/>
              <a:t>Bertram picks another cryptographic key, enciphers the result</a:t>
            </a:r>
          </a:p>
          <a:p>
            <a:pPr marL="0" indent="0">
              <a:buNone/>
            </a:pPr>
            <a:r>
              <a:rPr lang="en-US" dirty="0"/>
              <a:t>Now to decrypt, Bertram deciphers first, then Ann</a:t>
            </a:r>
          </a:p>
        </p:txBody>
      </p:sp>
    </p:spTree>
    <p:extLst>
      <p:ext uri="{BB962C8B-B14F-4D97-AF65-F5344CB8AC3E}">
        <p14:creationId xmlns:p14="http://schemas.microsoft.com/office/powerpoint/2010/main" val="289920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a:t>
            </a:r>
            <a:r>
              <a:rPr lang="en-US" baseline="0" dirty="0"/>
              <a:t>Key Encryption</a:t>
            </a:r>
            <a:endParaRPr lang="en-US" dirty="0"/>
          </a:p>
        </p:txBody>
      </p:sp>
      <p:sp>
        <p:nvSpPr>
          <p:cNvPr id="3" name="Content Placeholder 2"/>
          <p:cNvSpPr>
            <a:spLocks noGrp="1"/>
          </p:cNvSpPr>
          <p:nvPr>
            <p:ph sz="half" idx="1"/>
          </p:nvPr>
        </p:nvSpPr>
        <p:spPr/>
        <p:txBody>
          <a:bodyPr/>
          <a:lstStyle/>
          <a:p>
            <a:r>
              <a:rPr lang="en-US" dirty="0"/>
              <a:t>One key used to encrypt, decrypt file</a:t>
            </a:r>
          </a:p>
          <a:p>
            <a:r>
              <a:rPr lang="en-US" dirty="0" smtClean="0"/>
              <a:t>Common </a:t>
            </a:r>
            <a:r>
              <a:rPr lang="en-US" dirty="0"/>
              <a:t>symmetric key algorithms</a:t>
            </a:r>
          </a:p>
          <a:p>
            <a:pPr marL="457200" lvl="1" indent="0">
              <a:buNone/>
            </a:pPr>
            <a:r>
              <a:rPr lang="en-US" dirty="0"/>
              <a:t>3DES (Triple DES), TWOFISH, AES192, AES256</a:t>
            </a:r>
          </a:p>
          <a:p>
            <a:endParaRPr lang="en-US" dirty="0"/>
          </a:p>
          <a:p>
            <a:endParaRPr lang="en-US" dirty="0"/>
          </a:p>
          <a:p>
            <a:endParaRPr lang="en-US" dirty="0"/>
          </a:p>
        </p:txBody>
      </p:sp>
      <p:pic>
        <p:nvPicPr>
          <p:cNvPr id="5" name="Content Placeholder 4" descr="A small combination lock with 5 wheels and letters on each wheel" title="Combination Lock"/>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8186" b="8186"/>
          <a:stretch>
            <a:fillRect/>
          </a:stretch>
        </p:blipFill>
        <p:spPr>
          <a:xfrm>
            <a:off x="7192319" y="1804802"/>
            <a:ext cx="4528655" cy="3803017"/>
          </a:xfrm>
        </p:spPr>
      </p:pic>
      <p:sp>
        <p:nvSpPr>
          <p:cNvPr id="6" name="TextBox 5"/>
          <p:cNvSpPr txBox="1"/>
          <p:nvPr/>
        </p:nvSpPr>
        <p:spPr>
          <a:xfrm>
            <a:off x="7226176" y="5748077"/>
            <a:ext cx="4619474" cy="646331"/>
          </a:xfrm>
          <a:prstGeom prst="rect">
            <a:avLst/>
          </a:prstGeom>
          <a:noFill/>
        </p:spPr>
        <p:txBody>
          <a:bodyPr wrap="square" rtlCol="0">
            <a:spAutoFit/>
          </a:bodyPr>
          <a:lstStyle/>
          <a:p>
            <a:r>
              <a:rPr lang="en-US" dirty="0"/>
              <a:t>Image by </a:t>
            </a:r>
            <a:r>
              <a:rPr lang="en-US" dirty="0" err="1"/>
              <a:t>Mysid</a:t>
            </a:r>
            <a:r>
              <a:rPr lang="en-US" dirty="0"/>
              <a:t> from Wikimedia Commons</a:t>
            </a:r>
          </a:p>
          <a:p>
            <a:r>
              <a:rPr lang="en-US" dirty="0"/>
              <a:t>Released by the author into </a:t>
            </a:r>
            <a:r>
              <a:rPr lang="en-US" dirty="0" smtClean="0"/>
              <a:t>the </a:t>
            </a:r>
            <a:r>
              <a:rPr lang="en-US" dirty="0"/>
              <a:t>public domain</a:t>
            </a:r>
          </a:p>
        </p:txBody>
      </p:sp>
    </p:spTree>
    <p:extLst>
      <p:ext uri="{BB962C8B-B14F-4D97-AF65-F5344CB8AC3E}">
        <p14:creationId xmlns:p14="http://schemas.microsoft.com/office/powerpoint/2010/main" val="416825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It Works (Symmetric Key Cryptography)</a:t>
            </a:r>
          </a:p>
        </p:txBody>
      </p:sp>
      <p:pic>
        <p:nvPicPr>
          <p:cNvPr id="6" name="Picture 2" descr="Alice and Bob agree on a shared secret key beforehand. To send a message, Alice, the sender, uses the shared secret key to encrypt a plaintext message to get a plaintext message. She sends the message over a public channel to Bob, the receiver. Bob uses the shared secret key to decrypt the ciphertext to get the original plaintext." title="Model of Symmetric Encry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976" y="1477181"/>
            <a:ext cx="7500954" cy="485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6F53908-E29D-42B4-8C65-EB6017373337}"/>
              </a:ext>
            </a:extLst>
          </p:cNvPr>
          <p:cNvSpPr/>
          <p:nvPr/>
        </p:nvSpPr>
        <p:spPr>
          <a:xfrm>
            <a:off x="3498573" y="5628164"/>
            <a:ext cx="8044069" cy="338554"/>
          </a:xfrm>
          <a:prstGeom prst="rect">
            <a:avLst/>
          </a:prstGeom>
        </p:spPr>
        <p:txBody>
          <a:bodyPr wrap="square">
            <a:spAutoFit/>
          </a:bodyPr>
          <a:lstStyle/>
          <a:p>
            <a:r>
              <a:rPr lang="en-US" sz="1600" dirty="0"/>
              <a:t>“Symmetric Encryption" by </a:t>
            </a:r>
            <a:r>
              <a:rPr lang="en-US" sz="1600" dirty="0" err="1"/>
              <a:t>Yesem</a:t>
            </a:r>
            <a:r>
              <a:rPr lang="en-US" sz="1600" dirty="0"/>
              <a:t> Kurt-</a:t>
            </a:r>
            <a:r>
              <a:rPr lang="en-US" sz="1600" dirty="0" err="1"/>
              <a:t>Peker</a:t>
            </a:r>
            <a:r>
              <a:rPr lang="en-US" sz="1600" dirty="0"/>
              <a:t>, licensed under </a:t>
            </a:r>
            <a:r>
              <a:rPr lang="en-US" sz="1600" dirty="0">
                <a:hlinkClick r:id="rId4"/>
              </a:rPr>
              <a:t>CC BY 4.0 </a:t>
            </a:r>
            <a:endParaRPr lang="en-US" sz="1600" dirty="0"/>
          </a:p>
        </p:txBody>
      </p:sp>
    </p:spTree>
    <p:extLst>
      <p:ext uri="{BB962C8B-B14F-4D97-AF65-F5344CB8AC3E}">
        <p14:creationId xmlns:p14="http://schemas.microsoft.com/office/powerpoint/2010/main" val="214498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indent="0">
              <a:buNone/>
            </a:pPr>
            <a:r>
              <a:rPr lang="en-US" dirty="0"/>
              <a:t>When you finish this unit you will:</a:t>
            </a:r>
          </a:p>
          <a:p>
            <a:pPr marL="0" indent="0">
              <a:buNone/>
            </a:pPr>
            <a:r>
              <a:rPr lang="en-US" dirty="0"/>
              <a:t>2.1 	Understand the importance of physically securing data;</a:t>
            </a:r>
          </a:p>
          <a:p>
            <a:pPr marL="0" indent="0">
              <a:buNone/>
            </a:pPr>
            <a:r>
              <a:rPr lang="en-US" dirty="0"/>
              <a:t>2.2 	Understand how computers implement protections on files;</a:t>
            </a:r>
          </a:p>
          <a:p>
            <a:pPr marL="0" indent="0">
              <a:buNone/>
            </a:pPr>
            <a:r>
              <a:rPr lang="en-US" dirty="0"/>
              <a:t>2.3 	Understand the basis for cryptographic encryption schemes;</a:t>
            </a:r>
          </a:p>
          <a:p>
            <a:pPr marL="0" indent="0">
              <a:buNone/>
            </a:pPr>
            <a:r>
              <a:rPr lang="en-US" dirty="0"/>
              <a:t>2.4 	Know how encrypting files and disks on various systems works;</a:t>
            </a:r>
          </a:p>
          <a:p>
            <a:pPr marL="0" indent="0">
              <a:buNone/>
            </a:pPr>
            <a:r>
              <a:rPr lang="en-US" dirty="0"/>
              <a:t>2.5 	Understand what data compression is and how it interacts with </a:t>
            </a:r>
            <a:br>
              <a:rPr lang="en-US" dirty="0"/>
            </a:br>
            <a:r>
              <a:rPr lang="en-US" dirty="0"/>
              <a:t> 	encryption; </a:t>
            </a:r>
          </a:p>
          <a:p>
            <a:pPr marL="0" indent="0">
              <a:buNone/>
            </a:pPr>
            <a:r>
              <a:rPr lang="en-US" dirty="0"/>
              <a:t>2.6 	Know what a digital signature is and how it is used; and</a:t>
            </a:r>
          </a:p>
          <a:p>
            <a:pPr marL="0" indent="0">
              <a:buNone/>
            </a:pPr>
            <a:r>
              <a:rPr lang="en-US"/>
              <a:t>2.7 	Understand </a:t>
            </a:r>
            <a:r>
              <a:rPr lang="en-US" dirty="0"/>
              <a:t>the general techniques for ensuring availability of data.</a:t>
            </a:r>
          </a:p>
          <a:p>
            <a:endParaRPr lang="en-US" dirty="0"/>
          </a:p>
        </p:txBody>
      </p:sp>
    </p:spTree>
    <p:extLst>
      <p:ext uri="{BB962C8B-B14F-4D97-AF65-F5344CB8AC3E}">
        <p14:creationId xmlns:p14="http://schemas.microsoft.com/office/powerpoint/2010/main" val="360437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Encryption</a:t>
            </a:r>
          </a:p>
        </p:txBody>
      </p:sp>
      <p:sp>
        <p:nvSpPr>
          <p:cNvPr id="4" name="Content Placeholder 3"/>
          <p:cNvSpPr>
            <a:spLocks noGrp="1"/>
          </p:cNvSpPr>
          <p:nvPr>
            <p:ph sz="half" idx="1"/>
          </p:nvPr>
        </p:nvSpPr>
        <p:spPr/>
        <p:txBody>
          <a:bodyPr/>
          <a:lstStyle/>
          <a:p>
            <a:r>
              <a:rPr lang="en-US" dirty="0"/>
              <a:t>One key to encrypt</a:t>
            </a:r>
          </a:p>
          <a:p>
            <a:pPr marL="457200" lvl="1" indent="0">
              <a:buNone/>
            </a:pPr>
            <a:r>
              <a:rPr lang="en-US" dirty="0"/>
              <a:t>This one is made public (public key)</a:t>
            </a:r>
          </a:p>
          <a:p>
            <a:r>
              <a:rPr lang="en-US" dirty="0"/>
              <a:t>A different key to decrypt</a:t>
            </a:r>
          </a:p>
          <a:p>
            <a:pPr marL="457200" lvl="1" indent="0">
              <a:buNone/>
            </a:pPr>
            <a:r>
              <a:rPr lang="en-US" dirty="0"/>
              <a:t>This one is kept secret (private key)</a:t>
            </a:r>
          </a:p>
          <a:p>
            <a:r>
              <a:rPr lang="en-US" dirty="0"/>
              <a:t>Chosen such that the private key cannot be derived from the public key</a:t>
            </a:r>
          </a:p>
          <a:p>
            <a:r>
              <a:rPr lang="en-US" dirty="0"/>
              <a:t>Also, private key can’t be derived no matter how many messages you encipher</a:t>
            </a:r>
          </a:p>
        </p:txBody>
      </p:sp>
      <p:pic>
        <p:nvPicPr>
          <p:cNvPr id="11" name="Content Placeholder 10" descr="A cylinder keyhole" title="Keyhole"/>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9684" r="-9684"/>
          <a:stretch>
            <a:fillRect/>
          </a:stretch>
        </p:blipFill>
        <p:spPr>
          <a:xfrm>
            <a:off x="7400508" y="1096882"/>
            <a:ext cx="2388144" cy="2005485"/>
          </a:xfrm>
        </p:spPr>
      </p:pic>
      <p:pic>
        <p:nvPicPr>
          <p:cNvPr id="12" name="Picture 11" descr="A key for a cylinder lock" title="Cylinder lock ke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930" y="3403897"/>
            <a:ext cx="4682844" cy="2030452"/>
          </a:xfrm>
          <a:prstGeom prst="rect">
            <a:avLst/>
          </a:prstGeom>
        </p:spPr>
      </p:pic>
      <p:sp>
        <p:nvSpPr>
          <p:cNvPr id="13" name="TextBox 12"/>
          <p:cNvSpPr txBox="1"/>
          <p:nvPr/>
        </p:nvSpPr>
        <p:spPr>
          <a:xfrm>
            <a:off x="6614432" y="5598317"/>
            <a:ext cx="5577568" cy="923330"/>
          </a:xfrm>
          <a:prstGeom prst="rect">
            <a:avLst/>
          </a:prstGeom>
          <a:noFill/>
        </p:spPr>
        <p:txBody>
          <a:bodyPr wrap="square" rtlCol="0">
            <a:spAutoFit/>
          </a:bodyPr>
          <a:lstStyle/>
          <a:p>
            <a:r>
              <a:rPr lang="en-US" dirty="0"/>
              <a:t>Top image </a:t>
            </a:r>
            <a:r>
              <a:rPr lang="en-US" dirty="0" err="1"/>
              <a:t>mi_brami</a:t>
            </a:r>
            <a:r>
              <a:rPr lang="en-US" dirty="0"/>
              <a:t>, bottom from Fred the Oyster</a:t>
            </a:r>
          </a:p>
          <a:p>
            <a:r>
              <a:rPr lang="en-US" dirty="0"/>
              <a:t>from </a:t>
            </a:r>
            <a:r>
              <a:rPr lang="en-US" dirty="0" err="1"/>
              <a:t>OpenClipArt</a:t>
            </a:r>
            <a:endParaRPr lang="en-US" dirty="0"/>
          </a:p>
          <a:p>
            <a:r>
              <a:rPr lang="en-US" dirty="0"/>
              <a:t>Released by the authors into  the public domain</a:t>
            </a:r>
          </a:p>
        </p:txBody>
      </p:sp>
    </p:spTree>
    <p:extLst>
      <p:ext uri="{BB962C8B-B14F-4D97-AF65-F5344CB8AC3E}">
        <p14:creationId xmlns:p14="http://schemas.microsoft.com/office/powerpoint/2010/main" val="1218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It Works (Public Key Cryptography)</a:t>
            </a:r>
          </a:p>
        </p:txBody>
      </p:sp>
      <p:pic>
        <p:nvPicPr>
          <p:cNvPr id="6" name="Picture 2" descr="Alice uses Bob's public key to encrypt a plaintext message to produce ciphertext, and sends it to Bob. Bob uses his private key to decrypt the ciphertext to obtain the plaintext." title="Model of Public Key Encry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32267"/>
            <a:ext cx="9711125" cy="3193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86097" y="5167310"/>
            <a:ext cx="10015329" cy="2062103"/>
          </a:xfrm>
          <a:prstGeom prst="rect">
            <a:avLst/>
          </a:prstGeom>
          <a:noFill/>
        </p:spPr>
        <p:txBody>
          <a:bodyPr wrap="square" rtlCol="0">
            <a:spAutoFit/>
          </a:bodyPr>
          <a:lstStyle/>
          <a:p>
            <a:r>
              <a:rPr lang="en-US" sz="2400" dirty="0"/>
              <a:t/>
            </a:r>
            <a:br>
              <a:rPr lang="en-US" sz="2400" dirty="0"/>
            </a:br>
            <a:r>
              <a:rPr lang="en-US" sz="2400" dirty="0"/>
              <a:t>Note that no communication is necessary beforehand to agree on a common, shared key </a:t>
            </a:r>
            <a:br>
              <a:rPr lang="en-US" sz="2400" dirty="0"/>
            </a:br>
            <a:r>
              <a:rPr lang="en-US" sz="1600" dirty="0"/>
              <a:t/>
            </a:r>
            <a:br>
              <a:rPr lang="en-US" sz="1600" dirty="0"/>
            </a:br>
            <a:endParaRPr lang="en-US" sz="1600" dirty="0"/>
          </a:p>
          <a:p>
            <a:endParaRPr lang="en-US" sz="2400" dirty="0"/>
          </a:p>
        </p:txBody>
      </p:sp>
      <p:sp>
        <p:nvSpPr>
          <p:cNvPr id="2" name="TextBox 1">
            <a:extLst>
              <a:ext uri="{FF2B5EF4-FFF2-40B4-BE49-F238E27FC236}">
                <a16:creationId xmlns:a16="http://schemas.microsoft.com/office/drawing/2014/main" id="{B13506C1-D683-42FF-8207-E11F9779EB07}"/>
              </a:ext>
            </a:extLst>
          </p:cNvPr>
          <p:cNvSpPr txBox="1"/>
          <p:nvPr/>
        </p:nvSpPr>
        <p:spPr>
          <a:xfrm>
            <a:off x="2425149" y="4770783"/>
            <a:ext cx="7315200" cy="369332"/>
          </a:xfrm>
          <a:prstGeom prst="rect">
            <a:avLst/>
          </a:prstGeom>
          <a:noFill/>
        </p:spPr>
        <p:txBody>
          <a:bodyPr wrap="square" rtlCol="0">
            <a:spAutoFit/>
          </a:bodyPr>
          <a:lstStyle/>
          <a:p>
            <a:r>
              <a:rPr lang="en-US" dirty="0"/>
              <a:t> </a:t>
            </a:r>
            <a:r>
              <a:rPr lang="en-US" sz="1600" dirty="0"/>
              <a:t>“Asymmetric Encryption" by </a:t>
            </a:r>
            <a:r>
              <a:rPr lang="en-US" sz="1600" dirty="0" err="1"/>
              <a:t>Yesem</a:t>
            </a:r>
            <a:r>
              <a:rPr lang="en-US" sz="1600" dirty="0"/>
              <a:t> Kurt-</a:t>
            </a:r>
            <a:r>
              <a:rPr lang="en-US" sz="1600" dirty="0" err="1"/>
              <a:t>Peker</a:t>
            </a:r>
            <a:r>
              <a:rPr lang="en-US" sz="1600" dirty="0"/>
              <a:t> licensed under </a:t>
            </a:r>
            <a:r>
              <a:rPr lang="en-US" sz="1600" dirty="0">
                <a:hlinkClick r:id="rId4"/>
              </a:rPr>
              <a:t>CC BY 4.0 </a:t>
            </a:r>
            <a:endParaRPr lang="en-US" sz="1600" dirty="0"/>
          </a:p>
        </p:txBody>
      </p:sp>
    </p:spTree>
    <p:extLst>
      <p:ext uri="{BB962C8B-B14F-4D97-AF65-F5344CB8AC3E}">
        <p14:creationId xmlns:p14="http://schemas.microsoft.com/office/powerpoint/2010/main" val="296980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Common Terms</a:t>
            </a:r>
          </a:p>
        </p:txBody>
      </p:sp>
      <p:sp>
        <p:nvSpPr>
          <p:cNvPr id="3" name="Content Placeholder 2"/>
          <p:cNvSpPr>
            <a:spLocks noGrp="1"/>
          </p:cNvSpPr>
          <p:nvPr>
            <p:ph idx="1"/>
          </p:nvPr>
        </p:nvSpPr>
        <p:spPr/>
        <p:txBody>
          <a:bodyPr/>
          <a:lstStyle/>
          <a:p>
            <a:r>
              <a:rPr lang="en-US" dirty="0"/>
              <a:t>Key size: number of units (letters or bits) in the key</a:t>
            </a:r>
          </a:p>
          <a:p>
            <a:pPr lvl="1"/>
            <a:r>
              <a:rPr lang="en-US" dirty="0"/>
              <a:t>Caesar cipher has key length of 1 letter</a:t>
            </a:r>
          </a:p>
          <a:p>
            <a:r>
              <a:rPr lang="en-US" dirty="0"/>
              <a:t>Block size: how many units (letters or bits) can be encrypted at once</a:t>
            </a:r>
          </a:p>
          <a:p>
            <a:pPr lvl="1"/>
            <a:r>
              <a:rPr lang="en-US" dirty="0"/>
              <a:t>Caesar cipher has a block size of 1 letter</a:t>
            </a:r>
          </a:p>
        </p:txBody>
      </p:sp>
    </p:spTree>
    <p:extLst>
      <p:ext uri="{BB962C8B-B14F-4D97-AF65-F5344CB8AC3E}">
        <p14:creationId xmlns:p14="http://schemas.microsoft.com/office/powerpoint/2010/main" val="242352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Compression</a:t>
            </a:r>
          </a:p>
        </p:txBody>
      </p:sp>
      <p:sp>
        <p:nvSpPr>
          <p:cNvPr id="3" name="Content Placeholder 2"/>
          <p:cNvSpPr>
            <a:spLocks noGrp="1"/>
          </p:cNvSpPr>
          <p:nvPr>
            <p:ph idx="1"/>
          </p:nvPr>
        </p:nvSpPr>
        <p:spPr/>
        <p:txBody>
          <a:bodyPr>
            <a:normAutofit/>
          </a:bodyPr>
          <a:lstStyle/>
          <a:p>
            <a:r>
              <a:rPr lang="en-US" dirty="0"/>
              <a:t>This reduces file size by combining sequences that repeat.</a:t>
            </a:r>
          </a:p>
          <a:p>
            <a:r>
              <a:rPr lang="en-US" dirty="0"/>
              <a:t>Example: The string “</a:t>
            </a:r>
            <a:r>
              <a:rPr lang="en-US" dirty="0" err="1"/>
              <a:t>aaaaaaaaaa</a:t>
            </a:r>
            <a:r>
              <a:rPr lang="en-US" dirty="0"/>
              <a:t>” (10 characters) is replaced by “r10a” (4 characters); the “r” is a command to “replicate”</a:t>
            </a:r>
          </a:p>
          <a:p>
            <a:pPr lvl="1"/>
            <a:r>
              <a:rPr lang="en-US" dirty="0"/>
              <a:t>Complication: what happens with the string “r10a”?</a:t>
            </a:r>
          </a:p>
          <a:p>
            <a:pPr lvl="1"/>
            <a:r>
              <a:rPr lang="en-US" dirty="0"/>
              <a:t>Answer: use an escape character to indicate the “r” is an ordinary character, so this becomes “rr10a”</a:t>
            </a:r>
          </a:p>
          <a:p>
            <a:r>
              <a:rPr lang="en-US" dirty="0"/>
              <a:t>You can replicate multiple characters like “</a:t>
            </a:r>
            <a:r>
              <a:rPr lang="en-US" dirty="0" err="1"/>
              <a:t>rabrabrabrabrabrab</a:t>
            </a:r>
            <a:r>
              <a:rPr lang="en-US" dirty="0"/>
              <a:t>” (18 characters) as, for example, “r6(</a:t>
            </a:r>
            <a:r>
              <a:rPr lang="en-US" dirty="0" err="1"/>
              <a:t>rab</a:t>
            </a:r>
            <a:r>
              <a:rPr lang="en-US" dirty="0"/>
              <a:t>)” (7 characters)</a:t>
            </a:r>
          </a:p>
          <a:p>
            <a:r>
              <a:rPr lang="en-US" dirty="0"/>
              <a:t>Important: the file must have patterns in it; a file of random characters can’t be compressed (and because of the need to escape characters, will probably be slightly larger)</a:t>
            </a:r>
          </a:p>
        </p:txBody>
      </p:sp>
    </p:spTree>
    <p:extLst>
      <p:ext uri="{BB962C8B-B14F-4D97-AF65-F5344CB8AC3E}">
        <p14:creationId xmlns:p14="http://schemas.microsoft.com/office/powerpoint/2010/main" val="101179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a:t>
            </a:r>
          </a:p>
        </p:txBody>
      </p:sp>
      <p:sp>
        <p:nvSpPr>
          <p:cNvPr id="3" name="Content Placeholder 2"/>
          <p:cNvSpPr>
            <a:spLocks noGrp="1"/>
          </p:cNvSpPr>
          <p:nvPr>
            <p:ph idx="1"/>
          </p:nvPr>
        </p:nvSpPr>
        <p:spPr/>
        <p:txBody>
          <a:bodyPr/>
          <a:lstStyle/>
          <a:p>
            <a:r>
              <a:rPr lang="en-US" dirty="0"/>
              <a:t>Goal: detect changes to files</a:t>
            </a:r>
          </a:p>
          <a:p>
            <a:r>
              <a:rPr lang="en-US" dirty="0"/>
              <a:t>Easy way: make copies of all files to write-once media</a:t>
            </a:r>
          </a:p>
          <a:p>
            <a:pPr lvl="1"/>
            <a:r>
              <a:rPr lang="en-US" dirty="0"/>
              <a:t>Like a CD-R or DVD-R</a:t>
            </a:r>
          </a:p>
          <a:p>
            <a:pPr lvl="1"/>
            <a:r>
              <a:rPr lang="en-US" dirty="0"/>
              <a:t>Very expensive in terms of both storage and validation</a:t>
            </a:r>
          </a:p>
          <a:p>
            <a:pPr lvl="1"/>
            <a:r>
              <a:rPr lang="en-US" dirty="0"/>
              <a:t>There has to be an easier way!</a:t>
            </a:r>
          </a:p>
          <a:p>
            <a:pPr marL="914400" lvl="2" indent="0">
              <a:buNone/>
            </a:pPr>
            <a:r>
              <a:rPr lang="mr-IN" dirty="0"/>
              <a:t>…</a:t>
            </a:r>
            <a:r>
              <a:rPr lang="en-US" dirty="0"/>
              <a:t> and of course there is!</a:t>
            </a:r>
          </a:p>
        </p:txBody>
      </p:sp>
    </p:spTree>
    <p:extLst>
      <p:ext uri="{BB962C8B-B14F-4D97-AF65-F5344CB8AC3E}">
        <p14:creationId xmlns:p14="http://schemas.microsoft.com/office/powerpoint/2010/main" val="126315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Continued</a:t>
            </a:r>
          </a:p>
        </p:txBody>
      </p:sp>
      <p:sp>
        <p:nvSpPr>
          <p:cNvPr id="3" name="Content Placeholder 2"/>
          <p:cNvSpPr>
            <a:spLocks noGrp="1"/>
          </p:cNvSpPr>
          <p:nvPr>
            <p:ph idx="1"/>
          </p:nvPr>
        </p:nvSpPr>
        <p:spPr>
          <a:xfrm>
            <a:off x="838200" y="1825625"/>
            <a:ext cx="5281253" cy="4351338"/>
          </a:xfrm>
        </p:spPr>
        <p:txBody>
          <a:bodyPr>
            <a:normAutofit/>
          </a:bodyPr>
          <a:lstStyle/>
          <a:p>
            <a:r>
              <a:rPr lang="en-US" dirty="0"/>
              <a:t>Compute a </a:t>
            </a:r>
            <a:r>
              <a:rPr lang="en-US" i="1" dirty="0"/>
              <a:t>cryptographic hash</a:t>
            </a:r>
            <a:r>
              <a:rPr lang="en-US" dirty="0"/>
              <a:t> or </a:t>
            </a:r>
            <a:r>
              <a:rPr lang="en-US" i="1" dirty="0"/>
              <a:t>one-way hash</a:t>
            </a:r>
            <a:r>
              <a:rPr lang="en-US" dirty="0"/>
              <a:t> of the data in the file</a:t>
            </a:r>
            <a:endParaRPr lang="en-US" i="1" dirty="0"/>
          </a:p>
          <a:p>
            <a:pPr lvl="1"/>
            <a:r>
              <a:rPr lang="en-US" dirty="0"/>
              <a:t>Really, just a sophisticated math function that crunches the contents to a much shorter set of bits</a:t>
            </a:r>
          </a:p>
          <a:p>
            <a:r>
              <a:rPr lang="en-US" dirty="0"/>
              <a:t>Two sets of data should produce two different checksums</a:t>
            </a:r>
          </a:p>
          <a:p>
            <a:pPr lvl="1"/>
            <a:r>
              <a:rPr lang="en-US" dirty="0"/>
              <a:t>Not all will, but you should not be able to find two sets of data that produce the same checksum</a:t>
            </a:r>
          </a:p>
          <a:p>
            <a:endParaRPr lang="en-US" dirty="0"/>
          </a:p>
        </p:txBody>
      </p:sp>
      <p:cxnSp>
        <p:nvCxnSpPr>
          <p:cNvPr id="19" name="Straight Arrow Connector 18"/>
          <p:cNvCxnSpPr/>
          <p:nvPr/>
        </p:nvCxnSpPr>
        <p:spPr>
          <a:xfrm>
            <a:off x="10608014" y="7518186"/>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3" descr="This shows an upside-down trapezoid representing the hash function, with words going into the wider top, &quot;98f0d024a25...&quot; at the narrowed bottom, and an arrow pointing down." title="How Hash Functions Work"/>
          <p:cNvGrpSpPr/>
          <p:nvPr/>
        </p:nvGrpSpPr>
        <p:grpSpPr>
          <a:xfrm>
            <a:off x="8038996" y="1090580"/>
            <a:ext cx="3449411" cy="4531381"/>
            <a:chOff x="8038996" y="1090580"/>
            <a:chExt cx="3449411" cy="4531381"/>
          </a:xfrm>
        </p:grpSpPr>
        <p:sp>
          <p:nvSpPr>
            <p:cNvPr id="4" name="Trapezoid 3"/>
            <p:cNvSpPr/>
            <p:nvPr/>
          </p:nvSpPr>
          <p:spPr>
            <a:xfrm rot="10800000">
              <a:off x="8038996" y="1962520"/>
              <a:ext cx="3131889" cy="3304538"/>
            </a:xfrm>
            <a:prstGeom prst="trapezoi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9091700">
              <a:off x="8226621" y="1529610"/>
              <a:ext cx="404115" cy="369332"/>
            </a:xfrm>
            <a:prstGeom prst="rect">
              <a:avLst/>
            </a:prstGeom>
            <a:noFill/>
          </p:spPr>
          <p:txBody>
            <a:bodyPr wrap="square" rtlCol="0">
              <a:spAutoFit/>
            </a:bodyPr>
            <a:lstStyle/>
            <a:p>
              <a:r>
                <a:rPr lang="en-US" dirty="0"/>
                <a:t>It</a:t>
              </a:r>
            </a:p>
          </p:txBody>
        </p:sp>
        <p:sp>
          <p:nvSpPr>
            <p:cNvPr id="6" name="TextBox 5"/>
            <p:cNvSpPr txBox="1"/>
            <p:nvPr/>
          </p:nvSpPr>
          <p:spPr>
            <a:xfrm rot="2800797">
              <a:off x="8659604" y="1385308"/>
              <a:ext cx="550526" cy="369332"/>
            </a:xfrm>
            <a:prstGeom prst="rect">
              <a:avLst/>
            </a:prstGeom>
            <a:noFill/>
          </p:spPr>
          <p:txBody>
            <a:bodyPr wrap="none" rtlCol="0">
              <a:spAutoFit/>
            </a:bodyPr>
            <a:lstStyle/>
            <a:p>
              <a:r>
                <a:rPr lang="en-US" dirty="0"/>
                <a:t>was</a:t>
              </a:r>
            </a:p>
          </p:txBody>
        </p:sp>
        <p:sp>
          <p:nvSpPr>
            <p:cNvPr id="7" name="TextBox 6"/>
            <p:cNvSpPr txBox="1"/>
            <p:nvPr/>
          </p:nvSpPr>
          <p:spPr>
            <a:xfrm>
              <a:off x="9092583" y="1370878"/>
              <a:ext cx="295236" cy="369332"/>
            </a:xfrm>
            <a:prstGeom prst="rect">
              <a:avLst/>
            </a:prstGeom>
            <a:noFill/>
          </p:spPr>
          <p:txBody>
            <a:bodyPr wrap="none" rtlCol="0">
              <a:spAutoFit/>
            </a:bodyPr>
            <a:lstStyle/>
            <a:p>
              <a:r>
                <a:rPr lang="en-US" dirty="0"/>
                <a:t>a</a:t>
              </a:r>
            </a:p>
          </p:txBody>
        </p:sp>
        <p:sp>
          <p:nvSpPr>
            <p:cNvPr id="8" name="TextBox 7"/>
            <p:cNvSpPr txBox="1"/>
            <p:nvPr/>
          </p:nvSpPr>
          <p:spPr>
            <a:xfrm rot="18664079">
              <a:off x="9164748" y="1399739"/>
              <a:ext cx="601923" cy="369332"/>
            </a:xfrm>
            <a:prstGeom prst="rect">
              <a:avLst/>
            </a:prstGeom>
            <a:noFill/>
          </p:spPr>
          <p:txBody>
            <a:bodyPr wrap="none" rtlCol="0">
              <a:spAutoFit/>
            </a:bodyPr>
            <a:lstStyle/>
            <a:p>
              <a:r>
                <a:rPr lang="en-US" dirty="0"/>
                <a:t>dark</a:t>
              </a:r>
            </a:p>
          </p:txBody>
        </p:sp>
        <p:sp>
          <p:nvSpPr>
            <p:cNvPr id="9" name="TextBox 8"/>
            <p:cNvSpPr txBox="1"/>
            <p:nvPr/>
          </p:nvSpPr>
          <p:spPr>
            <a:xfrm>
              <a:off x="9828649" y="1125564"/>
              <a:ext cx="537790" cy="369332"/>
            </a:xfrm>
            <a:prstGeom prst="rect">
              <a:avLst/>
            </a:prstGeom>
            <a:noFill/>
          </p:spPr>
          <p:txBody>
            <a:bodyPr wrap="none" rtlCol="0">
              <a:spAutoFit/>
            </a:bodyPr>
            <a:lstStyle/>
            <a:p>
              <a:r>
                <a:rPr lang="en-US" dirty="0"/>
                <a:t>and</a:t>
              </a:r>
            </a:p>
          </p:txBody>
        </p:sp>
        <p:sp>
          <p:nvSpPr>
            <p:cNvPr id="10" name="TextBox 9"/>
            <p:cNvSpPr txBox="1"/>
            <p:nvPr/>
          </p:nvSpPr>
          <p:spPr>
            <a:xfrm rot="18300153">
              <a:off x="10045140" y="1327589"/>
              <a:ext cx="843350" cy="369332"/>
            </a:xfrm>
            <a:prstGeom prst="rect">
              <a:avLst/>
            </a:prstGeom>
            <a:noFill/>
          </p:spPr>
          <p:txBody>
            <a:bodyPr wrap="none" rtlCol="0">
              <a:spAutoFit/>
            </a:bodyPr>
            <a:lstStyle/>
            <a:p>
              <a:r>
                <a:rPr lang="en-US" dirty="0"/>
                <a:t>stormy</a:t>
              </a:r>
            </a:p>
          </p:txBody>
        </p:sp>
        <p:sp>
          <p:nvSpPr>
            <p:cNvPr id="11" name="TextBox 10"/>
            <p:cNvSpPr txBox="1"/>
            <p:nvPr/>
          </p:nvSpPr>
          <p:spPr>
            <a:xfrm rot="2621417">
              <a:off x="10521420" y="1471889"/>
              <a:ext cx="671979" cy="369332"/>
            </a:xfrm>
            <a:prstGeom prst="rect">
              <a:avLst/>
            </a:prstGeom>
            <a:noFill/>
          </p:spPr>
          <p:txBody>
            <a:bodyPr wrap="none" rtlCol="0">
              <a:spAutoFit/>
            </a:bodyPr>
            <a:lstStyle/>
            <a:p>
              <a:r>
                <a:rPr lang="en-US" dirty="0"/>
                <a:t>night</a:t>
              </a:r>
            </a:p>
          </p:txBody>
        </p:sp>
        <p:sp>
          <p:nvSpPr>
            <p:cNvPr id="12" name="TextBox 11"/>
            <p:cNvSpPr txBox="1"/>
            <p:nvPr/>
          </p:nvSpPr>
          <p:spPr>
            <a:xfrm>
              <a:off x="8832794" y="5252629"/>
              <a:ext cx="1615425" cy="369332"/>
            </a:xfrm>
            <a:prstGeom prst="rect">
              <a:avLst/>
            </a:prstGeom>
            <a:noFill/>
          </p:spPr>
          <p:txBody>
            <a:bodyPr wrap="none" rtlCol="0">
              <a:spAutoFit/>
            </a:bodyPr>
            <a:lstStyle/>
            <a:p>
              <a:r>
                <a:rPr lang="en-US" dirty="0"/>
                <a:t>98f0d024a25</a:t>
              </a:r>
              <a:r>
                <a:rPr lang="mr-IN" dirty="0"/>
                <a:t>…</a:t>
              </a:r>
              <a:endParaRPr lang="en-US" dirty="0"/>
            </a:p>
          </p:txBody>
        </p:sp>
        <p:cxnSp>
          <p:nvCxnSpPr>
            <p:cNvPr id="23" name="Straight Arrow Connector 22"/>
            <p:cNvCxnSpPr/>
            <p:nvPr/>
          </p:nvCxnSpPr>
          <p:spPr>
            <a:xfrm flipH="1">
              <a:off x="11459542" y="1803787"/>
              <a:ext cx="28865" cy="35209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444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Use This?</a:t>
            </a:r>
          </a:p>
        </p:txBody>
      </p:sp>
      <p:sp>
        <p:nvSpPr>
          <p:cNvPr id="3" name="Content Placeholder 2"/>
          <p:cNvSpPr>
            <a:spLocks noGrp="1"/>
          </p:cNvSpPr>
          <p:nvPr>
            <p:ph idx="1"/>
          </p:nvPr>
        </p:nvSpPr>
        <p:spPr/>
        <p:txBody>
          <a:bodyPr/>
          <a:lstStyle/>
          <a:p>
            <a:pPr marL="0" indent="0">
              <a:buNone/>
            </a:pPr>
            <a:r>
              <a:rPr lang="en-US" dirty="0"/>
              <a:t>Save the cryptographic hashes</a:t>
            </a:r>
          </a:p>
          <a:p>
            <a:pPr marL="0" indent="0">
              <a:buNone/>
            </a:pPr>
            <a:r>
              <a:rPr lang="en-US" dirty="0"/>
              <a:t>To see if the file has changed:</a:t>
            </a:r>
          </a:p>
          <a:p>
            <a:r>
              <a:rPr lang="en-US" dirty="0" err="1"/>
              <a:t>Recompute</a:t>
            </a:r>
            <a:r>
              <a:rPr lang="en-US" dirty="0"/>
              <a:t> the cryptographic hash of the file</a:t>
            </a:r>
          </a:p>
          <a:p>
            <a:r>
              <a:rPr lang="en-US" dirty="0"/>
              <a:t>Compare this to the stored cryptographic hash associated with the file</a:t>
            </a:r>
          </a:p>
          <a:p>
            <a:pPr marL="0" indent="0">
              <a:buNone/>
            </a:pPr>
            <a:r>
              <a:rPr lang="en-US" dirty="0"/>
              <a:t>If they match, the file’s contents produced the cryptographic hash</a:t>
            </a:r>
          </a:p>
          <a:p>
            <a:pPr marL="0" indent="0">
              <a:buNone/>
            </a:pPr>
            <a:endParaRPr lang="en-US" dirty="0"/>
          </a:p>
          <a:p>
            <a:pPr marL="0" indent="0">
              <a:buNone/>
            </a:pPr>
            <a:r>
              <a:rPr lang="en-US" dirty="0"/>
              <a:t>Problem: attacker changes the file’s contents </a:t>
            </a:r>
            <a:r>
              <a:rPr lang="en-US" i="1" dirty="0"/>
              <a:t>and</a:t>
            </a:r>
            <a:r>
              <a:rPr lang="en-US" dirty="0"/>
              <a:t> the stored cryptographic hash</a:t>
            </a:r>
          </a:p>
        </p:txBody>
      </p:sp>
    </p:spTree>
    <p:extLst>
      <p:ext uri="{BB962C8B-B14F-4D97-AF65-F5344CB8AC3E}">
        <p14:creationId xmlns:p14="http://schemas.microsoft.com/office/powerpoint/2010/main" val="196828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Signatures</a:t>
            </a:r>
          </a:p>
        </p:txBody>
      </p:sp>
      <p:sp>
        <p:nvSpPr>
          <p:cNvPr id="3" name="Content Placeholder 2"/>
          <p:cNvSpPr>
            <a:spLocks noGrp="1"/>
          </p:cNvSpPr>
          <p:nvPr>
            <p:ph idx="1"/>
          </p:nvPr>
        </p:nvSpPr>
        <p:spPr>
          <a:xfrm>
            <a:off x="838200" y="1825625"/>
            <a:ext cx="5642070" cy="4351338"/>
          </a:xfrm>
        </p:spPr>
        <p:txBody>
          <a:bodyPr>
            <a:normAutofit/>
          </a:bodyPr>
          <a:lstStyle/>
          <a:p>
            <a:pPr marL="0" indent="0">
              <a:buNone/>
            </a:pPr>
            <a:r>
              <a:rPr lang="en-US" dirty="0"/>
              <a:t>Solution: public key cryptography!</a:t>
            </a:r>
          </a:p>
          <a:p>
            <a:pPr marL="0" indent="0">
              <a:buNone/>
            </a:pPr>
            <a:r>
              <a:rPr lang="en-US" dirty="0"/>
              <a:t>Encipher the cryptographic hash with your private key</a:t>
            </a:r>
          </a:p>
          <a:p>
            <a:pPr marL="0" indent="0">
              <a:buNone/>
            </a:pPr>
            <a:r>
              <a:rPr lang="en-US" dirty="0"/>
              <a:t>Now anyone can find the original hash</a:t>
            </a:r>
          </a:p>
          <a:p>
            <a:pPr lvl="1"/>
            <a:r>
              <a:rPr lang="en-US" dirty="0"/>
              <a:t>Just decipher it using the public key, which everyone knows</a:t>
            </a:r>
          </a:p>
          <a:p>
            <a:pPr marL="0" indent="0">
              <a:buNone/>
            </a:pPr>
            <a:r>
              <a:rPr lang="en-US" dirty="0"/>
              <a:t>But no-one can change it</a:t>
            </a:r>
          </a:p>
          <a:p>
            <a:pPr lvl="1"/>
            <a:r>
              <a:rPr lang="en-US" dirty="0"/>
              <a:t>They would need to know your private key, which only you know</a:t>
            </a:r>
          </a:p>
          <a:p>
            <a:pPr marL="0" indent="0">
              <a:buNone/>
            </a:pPr>
            <a:endParaRPr lang="en-US" dirty="0"/>
          </a:p>
        </p:txBody>
      </p:sp>
      <p:sp>
        <p:nvSpPr>
          <p:cNvPr id="5" name="Trapezoid 4" descr="This shows an upside-down trapezoid representing the hash function, with words going into the wider top, &quot;98f0d024a25...&quot; at the narrowed bottom, and an arrow pointing down. It is then enciphered using a public key, resulting in &quot;77ed3920a71...&quot;, which is stored" title="Hoiw Cryptographic Hash Functions Work"/>
          <p:cNvSpPr/>
          <p:nvPr/>
        </p:nvSpPr>
        <p:spPr>
          <a:xfrm rot="10800000">
            <a:off x="8038996" y="1962520"/>
            <a:ext cx="3131889" cy="3304538"/>
          </a:xfrm>
          <a:prstGeom prst="trapezoid">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9091700">
            <a:off x="8226621" y="1529610"/>
            <a:ext cx="404115" cy="369332"/>
          </a:xfrm>
          <a:prstGeom prst="rect">
            <a:avLst/>
          </a:prstGeom>
          <a:noFill/>
        </p:spPr>
        <p:txBody>
          <a:bodyPr wrap="square" rtlCol="0">
            <a:spAutoFit/>
          </a:bodyPr>
          <a:lstStyle/>
          <a:p>
            <a:r>
              <a:rPr lang="en-US" dirty="0"/>
              <a:t>It</a:t>
            </a:r>
          </a:p>
        </p:txBody>
      </p:sp>
      <p:sp>
        <p:nvSpPr>
          <p:cNvPr id="7" name="TextBox 6"/>
          <p:cNvSpPr txBox="1"/>
          <p:nvPr/>
        </p:nvSpPr>
        <p:spPr>
          <a:xfrm rot="2800797">
            <a:off x="8659604" y="1385308"/>
            <a:ext cx="550526" cy="369332"/>
          </a:xfrm>
          <a:prstGeom prst="rect">
            <a:avLst/>
          </a:prstGeom>
          <a:noFill/>
        </p:spPr>
        <p:txBody>
          <a:bodyPr wrap="none" rtlCol="0">
            <a:spAutoFit/>
          </a:bodyPr>
          <a:lstStyle/>
          <a:p>
            <a:r>
              <a:rPr lang="en-US" dirty="0"/>
              <a:t>was</a:t>
            </a:r>
          </a:p>
        </p:txBody>
      </p:sp>
      <p:sp>
        <p:nvSpPr>
          <p:cNvPr id="8" name="TextBox 7"/>
          <p:cNvSpPr txBox="1"/>
          <p:nvPr/>
        </p:nvSpPr>
        <p:spPr>
          <a:xfrm>
            <a:off x="9092583" y="1370878"/>
            <a:ext cx="295236" cy="369332"/>
          </a:xfrm>
          <a:prstGeom prst="rect">
            <a:avLst/>
          </a:prstGeom>
          <a:noFill/>
        </p:spPr>
        <p:txBody>
          <a:bodyPr wrap="none" rtlCol="0">
            <a:spAutoFit/>
          </a:bodyPr>
          <a:lstStyle/>
          <a:p>
            <a:r>
              <a:rPr lang="en-US" dirty="0"/>
              <a:t>a</a:t>
            </a:r>
          </a:p>
        </p:txBody>
      </p:sp>
      <p:sp>
        <p:nvSpPr>
          <p:cNvPr id="9" name="TextBox 8"/>
          <p:cNvSpPr txBox="1"/>
          <p:nvPr/>
        </p:nvSpPr>
        <p:spPr>
          <a:xfrm rot="18664079">
            <a:off x="9164748" y="1399739"/>
            <a:ext cx="601923" cy="369332"/>
          </a:xfrm>
          <a:prstGeom prst="rect">
            <a:avLst/>
          </a:prstGeom>
          <a:noFill/>
        </p:spPr>
        <p:txBody>
          <a:bodyPr wrap="none" rtlCol="0">
            <a:spAutoFit/>
          </a:bodyPr>
          <a:lstStyle/>
          <a:p>
            <a:r>
              <a:rPr lang="en-US" dirty="0"/>
              <a:t>dark</a:t>
            </a:r>
          </a:p>
        </p:txBody>
      </p:sp>
      <p:sp>
        <p:nvSpPr>
          <p:cNvPr id="10" name="TextBox 9"/>
          <p:cNvSpPr txBox="1"/>
          <p:nvPr/>
        </p:nvSpPr>
        <p:spPr>
          <a:xfrm>
            <a:off x="9828649" y="1125564"/>
            <a:ext cx="537790" cy="369332"/>
          </a:xfrm>
          <a:prstGeom prst="rect">
            <a:avLst/>
          </a:prstGeom>
          <a:noFill/>
        </p:spPr>
        <p:txBody>
          <a:bodyPr wrap="none" rtlCol="0">
            <a:spAutoFit/>
          </a:bodyPr>
          <a:lstStyle/>
          <a:p>
            <a:r>
              <a:rPr lang="en-US" dirty="0"/>
              <a:t>and</a:t>
            </a:r>
          </a:p>
        </p:txBody>
      </p:sp>
      <p:sp>
        <p:nvSpPr>
          <p:cNvPr id="11" name="TextBox 10"/>
          <p:cNvSpPr txBox="1"/>
          <p:nvPr/>
        </p:nvSpPr>
        <p:spPr>
          <a:xfrm rot="18300153">
            <a:off x="10045140" y="1327589"/>
            <a:ext cx="843350" cy="369332"/>
          </a:xfrm>
          <a:prstGeom prst="rect">
            <a:avLst/>
          </a:prstGeom>
          <a:noFill/>
        </p:spPr>
        <p:txBody>
          <a:bodyPr wrap="none" rtlCol="0">
            <a:spAutoFit/>
          </a:bodyPr>
          <a:lstStyle/>
          <a:p>
            <a:r>
              <a:rPr lang="en-US" dirty="0"/>
              <a:t>stormy</a:t>
            </a:r>
          </a:p>
        </p:txBody>
      </p:sp>
      <p:sp>
        <p:nvSpPr>
          <p:cNvPr id="12" name="TextBox 11"/>
          <p:cNvSpPr txBox="1"/>
          <p:nvPr/>
        </p:nvSpPr>
        <p:spPr>
          <a:xfrm rot="2621417">
            <a:off x="10521420" y="1471889"/>
            <a:ext cx="671979" cy="369332"/>
          </a:xfrm>
          <a:prstGeom prst="rect">
            <a:avLst/>
          </a:prstGeom>
          <a:noFill/>
        </p:spPr>
        <p:txBody>
          <a:bodyPr wrap="none" rtlCol="0">
            <a:spAutoFit/>
          </a:bodyPr>
          <a:lstStyle/>
          <a:p>
            <a:r>
              <a:rPr lang="en-US" dirty="0"/>
              <a:t>night</a:t>
            </a:r>
          </a:p>
        </p:txBody>
      </p:sp>
      <p:sp>
        <p:nvSpPr>
          <p:cNvPr id="13" name="TextBox 12"/>
          <p:cNvSpPr txBox="1"/>
          <p:nvPr/>
        </p:nvSpPr>
        <p:spPr>
          <a:xfrm>
            <a:off x="8832794" y="5252629"/>
            <a:ext cx="1615425" cy="369332"/>
          </a:xfrm>
          <a:prstGeom prst="rect">
            <a:avLst/>
          </a:prstGeom>
          <a:noFill/>
        </p:spPr>
        <p:txBody>
          <a:bodyPr wrap="none" rtlCol="0">
            <a:spAutoFit/>
          </a:bodyPr>
          <a:lstStyle/>
          <a:p>
            <a:r>
              <a:rPr lang="en-US" dirty="0"/>
              <a:t>98f0d024a25</a:t>
            </a:r>
            <a:r>
              <a:rPr lang="mr-IN" dirty="0"/>
              <a:t>…</a:t>
            </a:r>
            <a:endParaRPr lang="en-US" dirty="0"/>
          </a:p>
        </p:txBody>
      </p:sp>
      <p:cxnSp>
        <p:nvCxnSpPr>
          <p:cNvPr id="14" name="Straight Arrow Connector 13"/>
          <p:cNvCxnSpPr/>
          <p:nvPr/>
        </p:nvCxnSpPr>
        <p:spPr>
          <a:xfrm flipH="1">
            <a:off x="11459542" y="1803787"/>
            <a:ext cx="28865" cy="352099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187471" y="5252629"/>
            <a:ext cx="1223412" cy="369332"/>
          </a:xfrm>
          <a:prstGeom prst="rect">
            <a:avLst/>
          </a:prstGeom>
          <a:noFill/>
        </p:spPr>
        <p:txBody>
          <a:bodyPr wrap="none" rtlCol="0">
            <a:spAutoFit/>
          </a:bodyPr>
          <a:lstStyle/>
          <a:p>
            <a:r>
              <a:rPr lang="en-US" dirty="0"/>
              <a:t>Private key</a:t>
            </a:r>
          </a:p>
        </p:txBody>
      </p:sp>
      <p:sp>
        <p:nvSpPr>
          <p:cNvPr id="16" name="Oval 15"/>
          <p:cNvSpPr/>
          <p:nvPr/>
        </p:nvSpPr>
        <p:spPr>
          <a:xfrm>
            <a:off x="8775065" y="5310350"/>
            <a:ext cx="1645324" cy="3463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16336" y="5295920"/>
            <a:ext cx="1169047" cy="36075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861661" y="5930853"/>
            <a:ext cx="1542839" cy="369332"/>
          </a:xfrm>
          <a:prstGeom prst="rect">
            <a:avLst/>
          </a:prstGeom>
          <a:noFill/>
        </p:spPr>
        <p:txBody>
          <a:bodyPr wrap="none" rtlCol="0">
            <a:spAutoFit/>
          </a:bodyPr>
          <a:lstStyle/>
          <a:p>
            <a:r>
              <a:rPr lang="en-US" dirty="0"/>
              <a:t>7ed3920a71</a:t>
            </a:r>
            <a:r>
              <a:rPr lang="mr-IN" dirty="0"/>
              <a:t>…</a:t>
            </a:r>
            <a:endParaRPr lang="en-US" dirty="0"/>
          </a:p>
        </p:txBody>
      </p:sp>
      <p:sp>
        <p:nvSpPr>
          <p:cNvPr id="19" name="Rounded Rectangle 18"/>
          <p:cNvSpPr/>
          <p:nvPr/>
        </p:nvSpPr>
        <p:spPr>
          <a:xfrm>
            <a:off x="8832796" y="5945284"/>
            <a:ext cx="1602026" cy="389618"/>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7" idx="3"/>
            <a:endCxn id="16" idx="2"/>
          </p:cNvCxnSpPr>
          <p:nvPr/>
        </p:nvCxnSpPr>
        <p:spPr>
          <a:xfrm>
            <a:off x="8385383" y="5476299"/>
            <a:ext cx="389682" cy="7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2"/>
            <a:endCxn id="19" idx="0"/>
          </p:cNvCxnSpPr>
          <p:nvPr/>
        </p:nvCxnSpPr>
        <p:spPr>
          <a:xfrm flipH="1">
            <a:off x="9633809" y="5621961"/>
            <a:ext cx="6698" cy="32332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896668" y="5959713"/>
            <a:ext cx="1063362" cy="369332"/>
          </a:xfrm>
          <a:prstGeom prst="rect">
            <a:avLst/>
          </a:prstGeom>
          <a:noFill/>
        </p:spPr>
        <p:txBody>
          <a:bodyPr wrap="none" rtlCol="0">
            <a:spAutoFit/>
          </a:bodyPr>
          <a:lstStyle/>
          <a:p>
            <a:r>
              <a:rPr lang="en-US" dirty="0"/>
              <a:t>store this</a:t>
            </a:r>
          </a:p>
        </p:txBody>
      </p:sp>
      <p:cxnSp>
        <p:nvCxnSpPr>
          <p:cNvPr id="26" name="Straight Arrow Connector 25"/>
          <p:cNvCxnSpPr>
            <a:stCxn id="24" idx="1"/>
            <a:endCxn id="19" idx="3"/>
          </p:cNvCxnSpPr>
          <p:nvPr/>
        </p:nvCxnSpPr>
        <p:spPr>
          <a:xfrm flipH="1" flipV="1">
            <a:off x="10434822" y="6140093"/>
            <a:ext cx="461846" cy="428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06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Note</a:t>
            </a:r>
          </a:p>
        </p:txBody>
      </p:sp>
      <p:sp>
        <p:nvSpPr>
          <p:cNvPr id="3" name="Content Placeholder 2"/>
          <p:cNvSpPr>
            <a:spLocks noGrp="1"/>
          </p:cNvSpPr>
          <p:nvPr>
            <p:ph idx="1"/>
          </p:nvPr>
        </p:nvSpPr>
        <p:spPr/>
        <p:txBody>
          <a:bodyPr/>
          <a:lstStyle/>
          <a:p>
            <a:r>
              <a:rPr lang="en-US" dirty="0"/>
              <a:t>A </a:t>
            </a:r>
            <a:r>
              <a:rPr lang="en-US" i="1" dirty="0"/>
              <a:t>digital</a:t>
            </a:r>
            <a:r>
              <a:rPr lang="en-US" dirty="0"/>
              <a:t> signature is cryptographically based</a:t>
            </a:r>
          </a:p>
          <a:p>
            <a:pPr lvl="1"/>
            <a:r>
              <a:rPr lang="en-US" dirty="0"/>
              <a:t>The usual way to do it is with public key cryptography, as in the previous slide</a:t>
            </a:r>
          </a:p>
          <a:p>
            <a:endParaRPr lang="en-US" dirty="0"/>
          </a:p>
          <a:p>
            <a:endParaRPr lang="en-US" dirty="0"/>
          </a:p>
          <a:p>
            <a:r>
              <a:rPr lang="en-US" dirty="0"/>
              <a:t>A </a:t>
            </a:r>
            <a:r>
              <a:rPr lang="en-US" i="1" dirty="0"/>
              <a:t>digitized</a:t>
            </a:r>
            <a:r>
              <a:rPr lang="en-US" dirty="0"/>
              <a:t> signature is a scan of your paper signature</a:t>
            </a:r>
          </a:p>
          <a:p>
            <a:pPr lvl="1"/>
            <a:r>
              <a:rPr lang="en-US" dirty="0"/>
              <a:t>Usually in a GIF or something like that</a:t>
            </a:r>
          </a:p>
        </p:txBody>
      </p:sp>
      <p:pic>
        <p:nvPicPr>
          <p:cNvPr id="4" name="Picture 3" descr="A digital scan of John Hancock's signature" title="Digitized signature exam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480" y="4433998"/>
            <a:ext cx="5462859" cy="1494092"/>
          </a:xfrm>
          <a:prstGeom prst="rect">
            <a:avLst/>
          </a:prstGeom>
        </p:spPr>
      </p:pic>
      <p:sp>
        <p:nvSpPr>
          <p:cNvPr id="5" name="TextBox 4" descr="The stored cryptographic hash from the previous slide, 7ed3920a71..." title="Digital signature example"/>
          <p:cNvSpPr txBox="1"/>
          <p:nvPr/>
        </p:nvSpPr>
        <p:spPr>
          <a:xfrm>
            <a:off x="3117457" y="2681904"/>
            <a:ext cx="1542839" cy="369332"/>
          </a:xfrm>
          <a:prstGeom prst="rect">
            <a:avLst/>
          </a:prstGeom>
          <a:noFill/>
        </p:spPr>
        <p:txBody>
          <a:bodyPr wrap="none" rtlCol="0">
            <a:spAutoFit/>
          </a:bodyPr>
          <a:lstStyle/>
          <a:p>
            <a:r>
              <a:rPr lang="en-US" dirty="0"/>
              <a:t>7ed3920a71</a:t>
            </a:r>
            <a:r>
              <a:rPr lang="mr-IN" dirty="0"/>
              <a:t>…</a:t>
            </a:r>
            <a:endParaRPr lang="en-US" dirty="0"/>
          </a:p>
        </p:txBody>
      </p:sp>
      <p:sp>
        <p:nvSpPr>
          <p:cNvPr id="6" name="Rounded Rectangle 5"/>
          <p:cNvSpPr/>
          <p:nvPr/>
        </p:nvSpPr>
        <p:spPr>
          <a:xfrm>
            <a:off x="3117457" y="2696921"/>
            <a:ext cx="1602026" cy="389618"/>
          </a:xfrm>
          <a:prstGeom prst="roundRect">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92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a:t>
            </a:r>
          </a:p>
        </p:txBody>
      </p:sp>
      <p:sp>
        <p:nvSpPr>
          <p:cNvPr id="3" name="Content Placeholder 2"/>
          <p:cNvSpPr>
            <a:spLocks noGrp="1"/>
          </p:cNvSpPr>
          <p:nvPr>
            <p:ph idx="1"/>
          </p:nvPr>
        </p:nvSpPr>
        <p:spPr/>
        <p:txBody>
          <a:bodyPr/>
          <a:lstStyle/>
          <a:p>
            <a:pPr marL="0" indent="0">
              <a:buNone/>
            </a:pPr>
            <a:r>
              <a:rPr lang="en-US" dirty="0"/>
              <a:t>Keep enough resources operational to meet quality of service requirements</a:t>
            </a:r>
          </a:p>
          <a:p>
            <a:r>
              <a:rPr lang="en-US" dirty="0"/>
              <a:t>Redundancy: resources are duplicated (or triplicated, or more) so if one fails, the others can detect it and take over</a:t>
            </a:r>
          </a:p>
          <a:p>
            <a:pPr lvl="1"/>
            <a:r>
              <a:rPr lang="en-US" dirty="0"/>
              <a:t>In the Space Shuttle, all avionics systems were redundant, in some cases having as many as 4 or 5 duplicate </a:t>
            </a:r>
            <a:r>
              <a:rPr lang="en-US" dirty="0" smtClean="0"/>
              <a:t>devices</a:t>
            </a:r>
            <a:endParaRPr lang="en-US" dirty="0"/>
          </a:p>
          <a:p>
            <a:r>
              <a:rPr lang="en-US" dirty="0"/>
              <a:t>Replication: duplicate resources are scattered throughout a set of systems or devices</a:t>
            </a:r>
          </a:p>
          <a:p>
            <a:pPr lvl="1"/>
            <a:r>
              <a:rPr lang="en-US" dirty="0"/>
              <a:t>So if the underlying device fails, the resource is still accessible (although elsewhere) </a:t>
            </a:r>
          </a:p>
        </p:txBody>
      </p:sp>
    </p:spTree>
    <p:extLst>
      <p:ext uri="{BB962C8B-B14F-4D97-AF65-F5344CB8AC3E}">
        <p14:creationId xmlns:p14="http://schemas.microsoft.com/office/powerpoint/2010/main" val="343872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“At Rest” Mean?</a:t>
            </a:r>
          </a:p>
        </p:txBody>
      </p:sp>
      <p:sp>
        <p:nvSpPr>
          <p:cNvPr id="3" name="Content Placeholder 2"/>
          <p:cNvSpPr>
            <a:spLocks noGrp="1"/>
          </p:cNvSpPr>
          <p:nvPr>
            <p:ph idx="1"/>
          </p:nvPr>
        </p:nvSpPr>
        <p:spPr/>
        <p:txBody>
          <a:bodyPr/>
          <a:lstStyle/>
          <a:p>
            <a:pPr marL="0" indent="0">
              <a:buNone/>
            </a:pPr>
            <a:r>
              <a:rPr lang="en-US" dirty="0"/>
              <a:t>Focus on data sitting on your computer or a portable hard drive</a:t>
            </a:r>
          </a:p>
          <a:p>
            <a:r>
              <a:rPr lang="en-US" dirty="0"/>
              <a:t>Attackers need access to the storage medium to get the data</a:t>
            </a:r>
          </a:p>
          <a:p>
            <a:pPr marL="0" indent="0">
              <a:buNone/>
            </a:pPr>
            <a:endParaRPr lang="en-US" dirty="0"/>
          </a:p>
          <a:p>
            <a:pPr marL="0" indent="0">
              <a:buNone/>
            </a:pPr>
            <a:r>
              <a:rPr lang="en-US" dirty="0"/>
              <a:t>Assumptions:</a:t>
            </a:r>
          </a:p>
          <a:p>
            <a:r>
              <a:rPr lang="en-US" dirty="0"/>
              <a:t>Attacker has access to the storage medium</a:t>
            </a:r>
          </a:p>
          <a:p>
            <a:r>
              <a:rPr lang="en-US" dirty="0"/>
              <a:t>Attacker does not have authorization to access the data</a:t>
            </a:r>
          </a:p>
        </p:txBody>
      </p:sp>
    </p:spTree>
    <p:extLst>
      <p:ext uri="{BB962C8B-B14F-4D97-AF65-F5344CB8AC3E}">
        <p14:creationId xmlns:p14="http://schemas.microsoft.com/office/powerpoint/2010/main" val="160012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pPr lvl="0"/>
            <a:r>
              <a:rPr lang="en-US" dirty="0"/>
              <a:t>Make 2 copies of your home key, so if you misplace one, you still have another</a:t>
            </a:r>
          </a:p>
          <a:p>
            <a:pPr lvl="1"/>
            <a:r>
              <a:rPr lang="en-US" dirty="0"/>
              <a:t>You </a:t>
            </a:r>
            <a:r>
              <a:rPr lang="en-US" i="1" dirty="0"/>
              <a:t>replicated</a:t>
            </a:r>
            <a:r>
              <a:rPr lang="en-US" dirty="0"/>
              <a:t> the keys</a:t>
            </a:r>
          </a:p>
          <a:p>
            <a:r>
              <a:rPr lang="en-US" dirty="0"/>
              <a:t>Gmail</a:t>
            </a:r>
          </a:p>
          <a:p>
            <a:pPr lvl="1"/>
            <a:r>
              <a:rPr lang="en-US" dirty="0"/>
              <a:t>Copies of your mail are kept on servers around the world</a:t>
            </a:r>
          </a:p>
          <a:p>
            <a:pPr lvl="1"/>
            <a:r>
              <a:rPr lang="en-US" dirty="0"/>
              <a:t>If one server fails, you are seamlessly switched to another</a:t>
            </a:r>
          </a:p>
          <a:p>
            <a:pPr lvl="1"/>
            <a:r>
              <a:rPr lang="en-US" dirty="0"/>
              <a:t>Your mail is replicated for this purpose</a:t>
            </a:r>
          </a:p>
        </p:txBody>
      </p:sp>
    </p:spTree>
    <p:extLst>
      <p:ext uri="{BB962C8B-B14F-4D97-AF65-F5344CB8AC3E}">
        <p14:creationId xmlns:p14="http://schemas.microsoft.com/office/powerpoint/2010/main" val="314509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 Encryption</a:t>
            </a:r>
          </a:p>
        </p:txBody>
      </p:sp>
      <p:sp>
        <p:nvSpPr>
          <p:cNvPr id="3" name="Content Placeholder 2"/>
          <p:cNvSpPr>
            <a:spLocks noGrp="1"/>
          </p:cNvSpPr>
          <p:nvPr>
            <p:ph idx="1"/>
          </p:nvPr>
        </p:nvSpPr>
        <p:spPr/>
        <p:txBody>
          <a:bodyPr/>
          <a:lstStyle/>
          <a:p>
            <a:r>
              <a:rPr lang="en-US" dirty="0"/>
              <a:t>You upload the data to the cloud </a:t>
            </a:r>
            <a:r>
              <a:rPr lang="en-US" dirty="0" smtClean="0"/>
              <a:t>provider.</a:t>
            </a:r>
            <a:endParaRPr lang="en-US" dirty="0"/>
          </a:p>
          <a:p>
            <a:r>
              <a:rPr lang="en-US" dirty="0"/>
              <a:t>As the cloud provider receives the data, it encrypts the data and stores it.</a:t>
            </a:r>
          </a:p>
          <a:p>
            <a:r>
              <a:rPr lang="en-US" dirty="0"/>
              <a:t>When you request the data, the provider decrypts the data as it sends it to </a:t>
            </a:r>
            <a:r>
              <a:rPr lang="en-US" dirty="0" smtClean="0"/>
              <a:t>you.</a:t>
            </a:r>
            <a:endParaRPr lang="en-US" dirty="0"/>
          </a:p>
          <a:p>
            <a:pPr marL="0" indent="0">
              <a:buNone/>
            </a:pPr>
            <a:endParaRPr lang="en-US" dirty="0" smtClean="0"/>
          </a:p>
          <a:p>
            <a:pPr marL="0" indent="0">
              <a:buNone/>
            </a:pPr>
            <a:r>
              <a:rPr lang="en-US" dirty="0" smtClean="0"/>
              <a:t>The </a:t>
            </a:r>
            <a:r>
              <a:rPr lang="en-US" dirty="0"/>
              <a:t>data is encrypted when stored on the cloud provider’s storage.</a:t>
            </a:r>
          </a:p>
          <a:p>
            <a:pPr marL="0" indent="0">
              <a:buNone/>
            </a:pPr>
            <a:r>
              <a:rPr lang="en-US" dirty="0"/>
              <a:t>You must trust the cloud provider as it has the key and so can read your data!</a:t>
            </a:r>
          </a:p>
        </p:txBody>
      </p:sp>
    </p:spTree>
    <p:extLst>
      <p:ext uri="{BB962C8B-B14F-4D97-AF65-F5344CB8AC3E}">
        <p14:creationId xmlns:p14="http://schemas.microsoft.com/office/powerpoint/2010/main" val="95944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Encryption</a:t>
            </a:r>
          </a:p>
        </p:txBody>
      </p:sp>
      <p:sp>
        <p:nvSpPr>
          <p:cNvPr id="3" name="Content Placeholder 2"/>
          <p:cNvSpPr>
            <a:spLocks noGrp="1"/>
          </p:cNvSpPr>
          <p:nvPr>
            <p:ph idx="1"/>
          </p:nvPr>
        </p:nvSpPr>
        <p:spPr/>
        <p:txBody>
          <a:bodyPr/>
          <a:lstStyle/>
          <a:p>
            <a:r>
              <a:rPr lang="en-US" dirty="0"/>
              <a:t>You encrypt the data and then send it to the cloud </a:t>
            </a:r>
            <a:r>
              <a:rPr lang="en-US" dirty="0" smtClean="0"/>
              <a:t>provider.</a:t>
            </a:r>
            <a:endParaRPr lang="en-US" dirty="0"/>
          </a:p>
          <a:p>
            <a:r>
              <a:rPr lang="en-US" dirty="0"/>
              <a:t>As the cloud provider receives the data, it stores it.</a:t>
            </a:r>
          </a:p>
          <a:p>
            <a:r>
              <a:rPr lang="en-US" dirty="0"/>
              <a:t>When you request the data, the provider sends it to you and </a:t>
            </a:r>
            <a:r>
              <a:rPr lang="en-US" dirty="0" smtClean="0"/>
              <a:t>you </a:t>
            </a:r>
            <a:r>
              <a:rPr lang="en-US" dirty="0"/>
              <a:t>decrypt it.</a:t>
            </a:r>
          </a:p>
          <a:p>
            <a:pPr marL="0" indent="0">
              <a:buNone/>
            </a:pPr>
            <a:endParaRPr lang="en-US" dirty="0" smtClean="0"/>
          </a:p>
          <a:p>
            <a:pPr marL="0" indent="0">
              <a:buNone/>
            </a:pPr>
            <a:r>
              <a:rPr lang="en-US" dirty="0" smtClean="0"/>
              <a:t>The </a:t>
            </a:r>
            <a:r>
              <a:rPr lang="en-US" dirty="0"/>
              <a:t>data is encrypted when stored on the cloud provider’s storage.</a:t>
            </a:r>
          </a:p>
          <a:p>
            <a:pPr marL="0" indent="0">
              <a:buNone/>
            </a:pPr>
            <a:r>
              <a:rPr lang="en-US" dirty="0"/>
              <a:t>You have the key, so you need not trust the cloud provider to keep your data </a:t>
            </a:r>
            <a:r>
              <a:rPr lang="en-US" dirty="0" smtClean="0"/>
              <a:t>secret.</a:t>
            </a:r>
          </a:p>
          <a:p>
            <a:pPr marL="0" indent="0">
              <a:buNone/>
            </a:pPr>
            <a:endParaRPr lang="en-US" dirty="0"/>
          </a:p>
          <a:p>
            <a:r>
              <a:rPr lang="en-US" dirty="0"/>
              <a:t>But you have to manage the key you </a:t>
            </a:r>
            <a:r>
              <a:rPr lang="en-US" dirty="0" smtClean="0"/>
              <a:t>use.</a:t>
            </a:r>
            <a:endParaRPr lang="en-US" dirty="0"/>
          </a:p>
          <a:p>
            <a:endParaRPr lang="en-US" dirty="0"/>
          </a:p>
        </p:txBody>
      </p:sp>
    </p:spTree>
    <p:extLst>
      <p:ext uri="{BB962C8B-B14F-4D97-AF65-F5344CB8AC3E}">
        <p14:creationId xmlns:p14="http://schemas.microsoft.com/office/powerpoint/2010/main" val="1167414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Considerations</a:t>
            </a:r>
          </a:p>
        </p:txBody>
      </p:sp>
      <p:sp>
        <p:nvSpPr>
          <p:cNvPr id="3" name="Content Placeholder 2"/>
          <p:cNvSpPr>
            <a:spLocks noGrp="1"/>
          </p:cNvSpPr>
          <p:nvPr>
            <p:ph idx="1"/>
          </p:nvPr>
        </p:nvSpPr>
        <p:spPr/>
        <p:txBody>
          <a:bodyPr>
            <a:normAutofit/>
          </a:bodyPr>
          <a:lstStyle/>
          <a:p>
            <a:r>
              <a:rPr lang="en-US" dirty="0"/>
              <a:t>Sometimes the law constrains where you can store data and how it is protected</a:t>
            </a:r>
          </a:p>
          <a:p>
            <a:pPr lvl="1"/>
            <a:r>
              <a:rPr lang="en-US" dirty="0"/>
              <a:t>You must make sure the cloud providers honor these requirements</a:t>
            </a:r>
          </a:p>
          <a:p>
            <a:pPr lvl="1"/>
            <a:r>
              <a:rPr lang="en-US" dirty="0"/>
              <a:t>Medical data is controlled by the Health Information Protection Act of America (HIPAA) at the federal level; individual states have additional requirements</a:t>
            </a:r>
          </a:p>
          <a:p>
            <a:r>
              <a:rPr lang="en-US" dirty="0"/>
              <a:t>The law on a third party (law enforcement, etc.) accessing records on a cloud is unclear</a:t>
            </a:r>
          </a:p>
          <a:p>
            <a:pPr lvl="1"/>
            <a:r>
              <a:rPr lang="en-US" dirty="0"/>
              <a:t>If the cloud provider has servers all around the world, which nation’s laws apply?</a:t>
            </a:r>
          </a:p>
        </p:txBody>
      </p:sp>
    </p:spTree>
    <p:extLst>
      <p:ext uri="{BB962C8B-B14F-4D97-AF65-F5344CB8AC3E}">
        <p14:creationId xmlns:p14="http://schemas.microsoft.com/office/powerpoint/2010/main" val="175002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Data at rest is best protected by some form of cryptography</a:t>
            </a:r>
          </a:p>
          <a:p>
            <a:pPr lvl="1"/>
            <a:r>
              <a:rPr lang="en-US" dirty="0"/>
              <a:t>So if an attacker accesses it, she can’t read it</a:t>
            </a:r>
          </a:p>
          <a:p>
            <a:r>
              <a:rPr lang="en-US" dirty="0"/>
              <a:t>Physical protection of the media on which the data resides is critical</a:t>
            </a:r>
          </a:p>
          <a:p>
            <a:pPr lvl="1"/>
            <a:r>
              <a:rPr lang="en-US" dirty="0"/>
              <a:t>Even if encrypted, the data can be taken by removing the media</a:t>
            </a:r>
          </a:p>
          <a:p>
            <a:r>
              <a:rPr lang="en-US" dirty="0"/>
              <a:t>If you use the cloud, understand who can see your data and how it is protected</a:t>
            </a:r>
          </a:p>
          <a:p>
            <a:pPr marL="457200" lvl="1" indent="0">
              <a:buNone/>
            </a:pPr>
            <a:r>
              <a:rPr lang="en-US" dirty="0"/>
              <a:t>If you don’t want the provider to be able to read it, encrypt it yourself </a:t>
            </a:r>
            <a:r>
              <a:rPr lang="en-US" i="1" dirty="0"/>
              <a:t>before</a:t>
            </a:r>
            <a:r>
              <a:rPr lang="en-US" dirty="0"/>
              <a:t> you send it to the cloud</a:t>
            </a:r>
          </a:p>
        </p:txBody>
      </p:sp>
    </p:spTree>
    <p:extLst>
      <p:ext uri="{BB962C8B-B14F-4D97-AF65-F5344CB8AC3E}">
        <p14:creationId xmlns:p14="http://schemas.microsoft.com/office/powerpoint/2010/main" val="343472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84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2C27-CABE-DB44-9BB0-1A15B266D56C}"/>
              </a:ext>
            </a:extLst>
          </p:cNvPr>
          <p:cNvSpPr>
            <a:spLocks noGrp="1"/>
          </p:cNvSpPr>
          <p:nvPr>
            <p:ph type="title"/>
          </p:nvPr>
        </p:nvSpPr>
        <p:spPr/>
        <p:txBody>
          <a:bodyPr/>
          <a:lstStyle/>
          <a:p>
            <a:r>
              <a:rPr lang="en-US" dirty="0"/>
              <a:t>Who Cares?</a:t>
            </a:r>
          </a:p>
        </p:txBody>
      </p:sp>
      <p:sp>
        <p:nvSpPr>
          <p:cNvPr id="3" name="Content Placeholder 2">
            <a:extLst>
              <a:ext uri="{FF2B5EF4-FFF2-40B4-BE49-F238E27FC236}">
                <a16:creationId xmlns:a16="http://schemas.microsoft.com/office/drawing/2014/main" id="{B743440D-AB2A-3449-9E66-2F886E662E9F}"/>
              </a:ext>
            </a:extLst>
          </p:cNvPr>
          <p:cNvSpPr>
            <a:spLocks noGrp="1"/>
          </p:cNvSpPr>
          <p:nvPr>
            <p:ph idx="1"/>
          </p:nvPr>
        </p:nvSpPr>
        <p:spPr/>
        <p:txBody>
          <a:bodyPr>
            <a:normAutofit/>
          </a:bodyPr>
          <a:lstStyle/>
          <a:p>
            <a:r>
              <a:rPr lang="en-US" dirty="0"/>
              <a:t>Anyone who stores data on a computer that is used by other people</a:t>
            </a:r>
          </a:p>
          <a:p>
            <a:pPr lvl="1"/>
            <a:r>
              <a:rPr lang="en-US" dirty="0"/>
              <a:t>School computer, office computer</a:t>
            </a:r>
          </a:p>
          <a:p>
            <a:r>
              <a:rPr lang="en-US" dirty="0"/>
              <a:t>Anyone who uses a portable computer</a:t>
            </a:r>
          </a:p>
          <a:p>
            <a:pPr lvl="1"/>
            <a:r>
              <a:rPr lang="en-US" dirty="0"/>
              <a:t>If stolen, the thief can read the stored data; and passwords won’t protect you</a:t>
            </a:r>
          </a:p>
          <a:p>
            <a:pPr lvl="1"/>
            <a:r>
              <a:rPr lang="en-US" dirty="0"/>
              <a:t>The ubiquity of smartphones makes this a serious issue!</a:t>
            </a:r>
          </a:p>
          <a:p>
            <a:r>
              <a:rPr lang="en-US" dirty="0"/>
              <a:t>Anyone who puts data onto a portable medium</a:t>
            </a:r>
          </a:p>
          <a:p>
            <a:pPr lvl="1"/>
            <a:r>
              <a:rPr lang="en-US" dirty="0"/>
              <a:t>Like a memory stick or portable hard drive</a:t>
            </a:r>
          </a:p>
          <a:p>
            <a:endParaRPr lang="en-US" dirty="0"/>
          </a:p>
          <a:p>
            <a:pPr lvl="1"/>
            <a:endParaRPr lang="en-US" dirty="0"/>
          </a:p>
        </p:txBody>
      </p:sp>
    </p:spTree>
    <p:extLst>
      <p:ext uri="{BB962C8B-B14F-4D97-AF65-F5344CB8AC3E}">
        <p14:creationId xmlns:p14="http://schemas.microsoft.com/office/powerpoint/2010/main" val="156804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vs. Storage Media</a:t>
            </a:r>
          </a:p>
        </p:txBody>
      </p:sp>
      <p:sp>
        <p:nvSpPr>
          <p:cNvPr id="3" name="Content Placeholder 2"/>
          <p:cNvSpPr>
            <a:spLocks noGrp="1"/>
          </p:cNvSpPr>
          <p:nvPr>
            <p:ph idx="1"/>
          </p:nvPr>
        </p:nvSpPr>
        <p:spPr/>
        <p:txBody>
          <a:bodyPr>
            <a:normAutofit/>
          </a:bodyPr>
          <a:lstStyle/>
          <a:p>
            <a:pPr marL="0" indent="0">
              <a:buNone/>
            </a:pPr>
            <a:r>
              <a:rPr lang="en-US" dirty="0"/>
              <a:t>The storage media is what the data resides on</a:t>
            </a:r>
          </a:p>
          <a:p>
            <a:r>
              <a:rPr lang="en-US" dirty="0"/>
              <a:t>May be internal disk or solid state disk (SSD)</a:t>
            </a:r>
          </a:p>
          <a:p>
            <a:r>
              <a:rPr lang="en-US" dirty="0"/>
              <a:t>May be external medium like flash drive, memory stick, portable hard drive</a:t>
            </a:r>
          </a:p>
          <a:p>
            <a:r>
              <a:rPr lang="en-US" dirty="0"/>
              <a:t>May be a network drive (like a Network Appliance system)</a:t>
            </a:r>
          </a:p>
          <a:p>
            <a:pPr marL="0" indent="0">
              <a:buNone/>
            </a:pPr>
            <a:endParaRPr lang="en-US" dirty="0"/>
          </a:p>
          <a:p>
            <a:pPr marL="0" indent="0">
              <a:buNone/>
            </a:pPr>
            <a:r>
              <a:rPr lang="en-US"/>
              <a:t>The system </a:t>
            </a:r>
            <a:r>
              <a:rPr lang="en-US" dirty="0"/>
              <a:t>is what manipulates the data</a:t>
            </a:r>
          </a:p>
          <a:p>
            <a:r>
              <a:rPr lang="en-US" dirty="0"/>
              <a:t>It may have the data on internal disks</a:t>
            </a:r>
          </a:p>
          <a:p>
            <a:r>
              <a:rPr lang="en-US" dirty="0"/>
              <a:t>You may have to connect the storage medium to the system</a:t>
            </a:r>
          </a:p>
        </p:txBody>
      </p:sp>
    </p:spTree>
    <p:extLst>
      <p:ext uri="{BB962C8B-B14F-4D97-AF65-F5344CB8AC3E}">
        <p14:creationId xmlns:p14="http://schemas.microsoft.com/office/powerpoint/2010/main" val="30343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Controls</a:t>
            </a:r>
          </a:p>
        </p:txBody>
      </p:sp>
      <p:sp>
        <p:nvSpPr>
          <p:cNvPr id="3" name="Content Placeholder 2"/>
          <p:cNvSpPr>
            <a:spLocks noGrp="1"/>
          </p:cNvSpPr>
          <p:nvPr>
            <p:ph idx="1"/>
          </p:nvPr>
        </p:nvSpPr>
        <p:spPr/>
        <p:txBody>
          <a:bodyPr/>
          <a:lstStyle/>
          <a:p>
            <a:pPr marL="0" indent="0">
              <a:buNone/>
            </a:pPr>
            <a:r>
              <a:rPr lang="en-US" dirty="0"/>
              <a:t>Make disk containing data inaccessible unless user is physically present</a:t>
            </a:r>
          </a:p>
          <a:p>
            <a:r>
              <a:rPr lang="en-US" dirty="0"/>
              <a:t>Attacker must get into room with disk, or otherwise acquire access to it</a:t>
            </a:r>
          </a:p>
          <a:p>
            <a:pPr marL="0" indent="0">
              <a:buNone/>
            </a:pPr>
            <a:endParaRPr lang="en-US" dirty="0"/>
          </a:p>
          <a:p>
            <a:pPr marL="0" indent="0">
              <a:buNone/>
            </a:pPr>
            <a:r>
              <a:rPr lang="en-US" dirty="0"/>
              <a:t>Warning: must be sure there are no other copies of the data</a:t>
            </a:r>
          </a:p>
          <a:p>
            <a:r>
              <a:rPr lang="en-US" dirty="0"/>
              <a:t>Otherwise attacker can go for those copies!</a:t>
            </a:r>
          </a:p>
          <a:p>
            <a:r>
              <a:rPr lang="en-US" dirty="0"/>
              <a:t>Backups may be an issue here</a:t>
            </a:r>
          </a:p>
        </p:txBody>
      </p:sp>
    </p:spTree>
    <p:extLst>
      <p:ext uri="{BB962C8B-B14F-4D97-AF65-F5344CB8AC3E}">
        <p14:creationId xmlns:p14="http://schemas.microsoft.com/office/powerpoint/2010/main" val="305441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838200" y="1825625"/>
            <a:ext cx="6032472" cy="4351338"/>
          </a:xfrm>
        </p:spPr>
        <p:txBody>
          <a:bodyPr/>
          <a:lstStyle/>
          <a:p>
            <a:pPr marL="0" indent="0">
              <a:buNone/>
            </a:pPr>
            <a:r>
              <a:rPr lang="en-US" dirty="0"/>
              <a:t>Sensitive files carried on a portable hard drive or DVD</a:t>
            </a:r>
          </a:p>
          <a:p>
            <a:pPr marL="0" indent="0">
              <a:buNone/>
            </a:pPr>
            <a:r>
              <a:rPr lang="en-US" dirty="0"/>
              <a:t>Attacker needs to get access to the disk</a:t>
            </a:r>
          </a:p>
          <a:p>
            <a:r>
              <a:rPr lang="en-US" dirty="0"/>
              <a:t>While disk disconnected, attacker must physically take it</a:t>
            </a:r>
          </a:p>
          <a:p>
            <a:r>
              <a:rPr lang="en-US" dirty="0"/>
              <a:t>While disk connected, attacker can access disk through the computer</a:t>
            </a:r>
          </a:p>
        </p:txBody>
      </p:sp>
      <p:pic>
        <p:nvPicPr>
          <p:cNvPr id="4" name="Picture 3" descr="DVD, flash drive (memory stick), and external hard drive" title="External Storage M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324" y="902669"/>
            <a:ext cx="4635748" cy="3476811"/>
          </a:xfrm>
          <a:prstGeom prst="rect">
            <a:avLst/>
          </a:prstGeom>
        </p:spPr>
      </p:pic>
      <p:sp>
        <p:nvSpPr>
          <p:cNvPr id="5" name="TextBox 4"/>
          <p:cNvSpPr txBox="1"/>
          <p:nvPr/>
        </p:nvSpPr>
        <p:spPr>
          <a:xfrm>
            <a:off x="7392725" y="5040155"/>
            <a:ext cx="4619474" cy="1200329"/>
          </a:xfrm>
          <a:prstGeom prst="rect">
            <a:avLst/>
          </a:prstGeom>
          <a:noFill/>
        </p:spPr>
        <p:txBody>
          <a:bodyPr wrap="square" rtlCol="0">
            <a:spAutoFit/>
          </a:bodyPr>
          <a:lstStyle/>
          <a:p>
            <a:r>
              <a:rPr lang="en-US" dirty="0"/>
              <a:t>Image by </a:t>
            </a:r>
            <a:r>
              <a:rPr lang="en-US" dirty="0" err="1"/>
              <a:t>Santeri</a:t>
            </a:r>
            <a:r>
              <a:rPr lang="en-US" dirty="0"/>
              <a:t> </a:t>
            </a:r>
            <a:r>
              <a:rPr lang="en-US" dirty="0" err="1"/>
              <a:t>Viinamäki</a:t>
            </a:r>
            <a:endParaRPr lang="en-US" dirty="0"/>
          </a:p>
          <a:p>
            <a:r>
              <a:rPr lang="en-US" dirty="0"/>
              <a:t>From Wikimedia Commons</a:t>
            </a:r>
          </a:p>
          <a:p>
            <a:r>
              <a:rPr lang="en-US" dirty="0"/>
              <a:t>Used under Creative Commons Attribution Share-Alike 4.0 International license</a:t>
            </a:r>
          </a:p>
        </p:txBody>
      </p:sp>
    </p:spTree>
    <p:extLst>
      <p:ext uri="{BB962C8B-B14F-4D97-AF65-F5344CB8AC3E}">
        <p14:creationId xmlns:p14="http://schemas.microsoft.com/office/powerpoint/2010/main" val="336645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Controls</a:t>
            </a:r>
          </a:p>
        </p:txBody>
      </p:sp>
      <p:sp>
        <p:nvSpPr>
          <p:cNvPr id="3" name="Content Placeholder 2"/>
          <p:cNvSpPr>
            <a:spLocks noGrp="1"/>
          </p:cNvSpPr>
          <p:nvPr>
            <p:ph idx="1"/>
          </p:nvPr>
        </p:nvSpPr>
        <p:spPr/>
        <p:txBody>
          <a:bodyPr/>
          <a:lstStyle/>
          <a:p>
            <a:pPr marL="0" indent="0">
              <a:buNone/>
            </a:pPr>
            <a:r>
              <a:rPr lang="en-US" dirty="0"/>
              <a:t>These protect the data while it is on the system</a:t>
            </a:r>
          </a:p>
          <a:p>
            <a:r>
              <a:rPr lang="en-US" dirty="0"/>
              <a:t>Access control lists</a:t>
            </a:r>
          </a:p>
          <a:p>
            <a:r>
              <a:rPr lang="en-US" dirty="0"/>
              <a:t>Encryption</a:t>
            </a:r>
          </a:p>
          <a:p>
            <a:r>
              <a:rPr lang="en-US" dirty="0"/>
              <a:t>Digital signatures</a:t>
            </a:r>
          </a:p>
          <a:p>
            <a:r>
              <a:rPr lang="en-US" dirty="0"/>
              <a:t>Replication</a:t>
            </a:r>
          </a:p>
        </p:txBody>
      </p:sp>
    </p:spTree>
    <p:extLst>
      <p:ext uri="{BB962C8B-B14F-4D97-AF65-F5344CB8AC3E}">
        <p14:creationId xmlns:p14="http://schemas.microsoft.com/office/powerpoint/2010/main" val="410507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a:t>
            </a:r>
            <a:r>
              <a:rPr lang="en-US" baseline="0" dirty="0"/>
              <a:t> We Think About Protection?</a:t>
            </a:r>
            <a:endParaRPr lang="en-US" dirty="0"/>
          </a:p>
        </p:txBody>
      </p:sp>
      <p:sp>
        <p:nvSpPr>
          <p:cNvPr id="5" name="Content Placeholder 4"/>
          <p:cNvSpPr>
            <a:spLocks noGrp="1"/>
          </p:cNvSpPr>
          <p:nvPr>
            <p:ph idx="1"/>
          </p:nvPr>
        </p:nvSpPr>
        <p:spPr/>
        <p:txBody>
          <a:bodyPr/>
          <a:lstStyle/>
          <a:p>
            <a:pPr marL="0" indent="0">
              <a:buNone/>
            </a:pPr>
            <a:r>
              <a:rPr lang="en-US" dirty="0"/>
              <a:t>An </a:t>
            </a:r>
            <a:r>
              <a:rPr lang="en-US" i="1" dirty="0"/>
              <a:t>access control matrix</a:t>
            </a:r>
            <a:r>
              <a:rPr lang="en-US" dirty="0"/>
              <a:t> describes who can do what to what</a:t>
            </a:r>
          </a:p>
          <a:p>
            <a:r>
              <a:rPr lang="en-US" dirty="0"/>
              <a:t>Rows have actors, such as users, who will act on permissions</a:t>
            </a:r>
          </a:p>
          <a:p>
            <a:r>
              <a:rPr lang="en-US" dirty="0"/>
              <a:t>Columns have passive entities like files and resources that will be acted upon</a:t>
            </a:r>
          </a:p>
          <a:p>
            <a:r>
              <a:rPr lang="en-US" dirty="0"/>
              <a:t>Rights are a set of symbols representing what actions an actor can take over a passive entity</a:t>
            </a:r>
          </a:p>
          <a:p>
            <a:r>
              <a:rPr lang="en-US" dirty="0"/>
              <a:t>Used as the basis for many access control mechanisms</a:t>
            </a:r>
          </a:p>
        </p:txBody>
      </p:sp>
    </p:spTree>
    <p:extLst>
      <p:ext uri="{BB962C8B-B14F-4D97-AF65-F5344CB8AC3E}">
        <p14:creationId xmlns:p14="http://schemas.microsoft.com/office/powerpoint/2010/main" val="2966751154"/>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5.module.ADAC.widescreen.format.template" id="{79CA5B0E-10F3-4B86-89C0-EC7B99D075AF}" vid="{38037002-D16E-437C-8A66-C245E67C7D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C5.module.ADAC.widescreen.format.template (1)</Template>
  <TotalTime>183</TotalTime>
  <Words>4868</Words>
  <Application>Microsoft Office PowerPoint</Application>
  <PresentationFormat>Widescreen</PresentationFormat>
  <Paragraphs>478</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vt:lpstr>
      <vt:lpstr>Mangal</vt:lpstr>
      <vt:lpstr>Times New Roman</vt:lpstr>
      <vt:lpstr>PP_C5Modules_CC_License_standard</vt:lpstr>
      <vt:lpstr>Securing Data From Risk</vt:lpstr>
      <vt:lpstr>Learning Objectives</vt:lpstr>
      <vt:lpstr>What Does “At Rest” Mean?</vt:lpstr>
      <vt:lpstr>Who Cares?</vt:lpstr>
      <vt:lpstr>Systems vs. Storage Media</vt:lpstr>
      <vt:lpstr>Physical Controls</vt:lpstr>
      <vt:lpstr>Example</vt:lpstr>
      <vt:lpstr>Virtual Controls</vt:lpstr>
      <vt:lpstr>How Do We Think About Protection?</vt:lpstr>
      <vt:lpstr>Example </vt:lpstr>
      <vt:lpstr>Example (continued) </vt:lpstr>
      <vt:lpstr>Access Control Lists (ACLs)</vt:lpstr>
      <vt:lpstr>Example: Linux</vt:lpstr>
      <vt:lpstr>Example: Linux (continued) </vt:lpstr>
      <vt:lpstr>Example: Changing Linux Permissions</vt:lpstr>
      <vt:lpstr>Example: Windows 10</vt:lpstr>
      <vt:lpstr>Encryption (continued)</vt:lpstr>
      <vt:lpstr>Symmetric Key Encryption</vt:lpstr>
      <vt:lpstr>How It Works (Symmetric Key Cryptography)</vt:lpstr>
      <vt:lpstr>Public Key Encryption</vt:lpstr>
      <vt:lpstr>How It Works (Public Key Cryptography)</vt:lpstr>
      <vt:lpstr>Some Common Terms</vt:lpstr>
      <vt:lpstr>Data Compression</vt:lpstr>
      <vt:lpstr>Integrity</vt:lpstr>
      <vt:lpstr>Integrity Continued</vt:lpstr>
      <vt:lpstr>How Do You Use This?</vt:lpstr>
      <vt:lpstr>Digital Signatures</vt:lpstr>
      <vt:lpstr>Important Note</vt:lpstr>
      <vt:lpstr>Availability</vt:lpstr>
      <vt:lpstr>Replication</vt:lpstr>
      <vt:lpstr>Vendor Encryption</vt:lpstr>
      <vt:lpstr>User Encryption</vt:lpstr>
      <vt:lpstr>Legal Considerations</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Data From Risk</dc:title>
  <dc:creator>Ryan Smiley</dc:creator>
  <cp:lastModifiedBy>Sarah Diesburg</cp:lastModifiedBy>
  <cp:revision>41</cp:revision>
  <dcterms:created xsi:type="dcterms:W3CDTF">2018-05-18T04:06:22Z</dcterms:created>
  <dcterms:modified xsi:type="dcterms:W3CDTF">2021-04-08T18:15:38Z</dcterms:modified>
</cp:coreProperties>
</file>