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80" r:id="rId3"/>
    <p:sldId id="264" r:id="rId4"/>
    <p:sldId id="257" r:id="rId5"/>
    <p:sldId id="258" r:id="rId6"/>
    <p:sldId id="259" r:id="rId7"/>
    <p:sldId id="260" r:id="rId8"/>
    <p:sldId id="261" r:id="rId9"/>
    <p:sldId id="275" r:id="rId10"/>
    <p:sldId id="265" r:id="rId11"/>
    <p:sldId id="274" r:id="rId12"/>
    <p:sldId id="272" r:id="rId13"/>
    <p:sldId id="269" r:id="rId14"/>
    <p:sldId id="270" r:id="rId15"/>
    <p:sldId id="277" r:id="rId16"/>
    <p:sldId id="276"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4" autoAdjust="0"/>
    <p:restoredTop sz="64857" autoAdjust="0"/>
  </p:normalViewPr>
  <p:slideViewPr>
    <p:cSldViewPr snapToGrid="0">
      <p:cViewPr varScale="1">
        <p:scale>
          <a:sx n="76" d="100"/>
          <a:sy n="76" d="100"/>
        </p:scale>
        <p:origin x="1136" y="2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7DE5D-1BB1-4C85-9E99-B8DAC7FA4203}" type="datetimeFigureOut">
              <a:rPr lang="en-US" smtClean="0"/>
              <a:t>2/22/19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5D022-D0E5-4868-86A4-974B7F9C9F37}" type="slidenum">
              <a:rPr lang="en-US" smtClean="0"/>
              <a:t>‹#›</a:t>
            </a:fld>
            <a:endParaRPr lang="en-US"/>
          </a:p>
        </p:txBody>
      </p:sp>
    </p:spTree>
    <p:extLst>
      <p:ext uri="{BB962C8B-B14F-4D97-AF65-F5344CB8AC3E}">
        <p14:creationId xmlns:p14="http://schemas.microsoft.com/office/powerpoint/2010/main" val="90346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want to take the opportunity to talk about a technique that Philip and I have discovered,   recognized ---- we think that it has a lot of potential.   We call it just-in-time programming.    It centers around repeatedly asking our students the question, “Why can’t you write THIS program?    As it turns out this simple question has a lot of power behind it --- and I hope that you can take away from this talk some of that power to use in you classroom.</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1</a:t>
            </a:fld>
            <a:endParaRPr lang="en-US"/>
          </a:p>
        </p:txBody>
      </p:sp>
    </p:spTree>
    <p:extLst>
      <p:ext uri="{BB962C8B-B14F-4D97-AF65-F5344CB8AC3E}">
        <p14:creationId xmlns:p14="http://schemas.microsoft.com/office/powerpoint/2010/main" val="289088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problem statement that clearly deals with conditional</a:t>
            </a:r>
            <a:r>
              <a:rPr lang="en-US" baseline="0" dirty="0"/>
              <a:t> thinking.   </a:t>
            </a:r>
            <a:endParaRPr lang="en-US" dirty="0"/>
          </a:p>
          <a:p>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10</a:t>
            </a:fld>
            <a:endParaRPr lang="en-US"/>
          </a:p>
        </p:txBody>
      </p:sp>
    </p:spTree>
    <p:extLst>
      <p:ext uri="{BB962C8B-B14F-4D97-AF65-F5344CB8AC3E}">
        <p14:creationId xmlns:p14="http://schemas.microsoft.com/office/powerpoint/2010/main" val="395613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potential student responses to the </a:t>
            </a:r>
            <a:r>
              <a:rPr lang="en-US" b="1" i="1" u="sng" dirty="0"/>
              <a:t>Question</a:t>
            </a:r>
            <a:r>
              <a:rPr lang="en-US" dirty="0"/>
              <a:t> are shown below:</a:t>
            </a:r>
          </a:p>
          <a:p>
            <a:r>
              <a:rPr lang="en-US" dirty="0"/>
              <a:t>Don’t Understand:</a:t>
            </a:r>
          </a:p>
          <a:p>
            <a:pPr marL="628650" lvl="1" indent="-171450">
              <a:buFont typeface="Arial" panose="020B0604020202020204" pitchFamily="34" charset="0"/>
              <a:buChar char="•"/>
            </a:pPr>
            <a:r>
              <a:rPr lang="en-US" dirty="0"/>
              <a:t>What is a Likert</a:t>
            </a:r>
            <a:r>
              <a:rPr lang="en-US" baseline="0" dirty="0"/>
              <a:t> Scale?</a:t>
            </a:r>
          </a:p>
          <a:p>
            <a:pPr marL="628650" lvl="1" indent="-171450">
              <a:buFont typeface="Arial" panose="020B0604020202020204" pitchFamily="34" charset="0"/>
              <a:buChar char="•"/>
            </a:pPr>
            <a:r>
              <a:rPr lang="en-US" baseline="0" dirty="0"/>
              <a:t>What is an Extreme value?</a:t>
            </a:r>
          </a:p>
          <a:p>
            <a:endParaRPr lang="en-US" baseline="0" dirty="0"/>
          </a:p>
          <a:p>
            <a:r>
              <a:rPr lang="en-US" dirty="0"/>
              <a:t>Problem representation:</a:t>
            </a:r>
          </a:p>
          <a:p>
            <a:pPr marL="628650" lvl="1" indent="-171450">
              <a:buFont typeface="Arial" panose="020B0604020202020204" pitchFamily="34" charset="0"/>
              <a:buChar char="•"/>
            </a:pPr>
            <a:r>
              <a:rPr lang="en-US" dirty="0"/>
              <a:t>Where do the questions come from?  </a:t>
            </a:r>
          </a:p>
          <a:p>
            <a:pPr marL="628650" lvl="1" indent="-171450">
              <a:buFont typeface="Arial" panose="020B0604020202020204" pitchFamily="34" charset="0"/>
              <a:buChar char="•"/>
            </a:pPr>
            <a:r>
              <a:rPr lang="en-US" dirty="0"/>
              <a:t>What kind of additional detail is desired.  </a:t>
            </a:r>
          </a:p>
          <a:p>
            <a:pPr marL="628650" lvl="1" indent="-171450">
              <a:buFont typeface="Arial" panose="020B0604020202020204" pitchFamily="34" charset="0"/>
              <a:buChar char="•"/>
            </a:pPr>
            <a:r>
              <a:rPr lang="en-US" dirty="0"/>
              <a:t>What is to be done with the results?</a:t>
            </a:r>
          </a:p>
          <a:p>
            <a:endParaRPr lang="en-US" dirty="0"/>
          </a:p>
          <a:p>
            <a:r>
              <a:rPr lang="en-US" dirty="0"/>
              <a:t>Domain knowledge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many points on the scale?  </a:t>
            </a:r>
          </a:p>
          <a:p>
            <a:endParaRPr lang="en-US" dirty="0"/>
          </a:p>
          <a:p>
            <a:r>
              <a:rPr lang="en-US" baseline="0" dirty="0"/>
              <a:t>Programming Constructs</a:t>
            </a:r>
          </a:p>
          <a:p>
            <a:pPr marL="628650" lvl="1" indent="-171450">
              <a:buFont typeface="Arial" panose="020B0604020202020204" pitchFamily="34" charset="0"/>
              <a:buChar char="•"/>
            </a:pPr>
            <a:r>
              <a:rPr lang="en-US" baseline="0" dirty="0"/>
              <a:t>Input widgets</a:t>
            </a:r>
          </a:p>
          <a:p>
            <a:pPr marL="628650" lvl="1" indent="-171450">
              <a:buFont typeface="Arial" panose="020B0604020202020204" pitchFamily="34" charset="0"/>
              <a:buChar char="•"/>
            </a:pPr>
            <a:r>
              <a:rPr lang="en-US" baseline="0" dirty="0"/>
              <a:t>Sequence vs </a:t>
            </a:r>
            <a:r>
              <a:rPr lang="en-US" baseline="0" dirty="0" err="1"/>
              <a:t>Repetion</a:t>
            </a:r>
            <a:r>
              <a:rPr lang="en-US" baseline="0" dirty="0"/>
              <a:t> problem</a:t>
            </a:r>
          </a:p>
          <a:p>
            <a:pPr marL="628650" lvl="1" indent="-171450">
              <a:buFont typeface="Arial" panose="020B0604020202020204" pitchFamily="34" charset="0"/>
              <a:buChar char="•"/>
            </a:pPr>
            <a:r>
              <a:rPr lang="en-US" baseline="0" dirty="0"/>
              <a:t>Files?</a:t>
            </a:r>
          </a:p>
          <a:p>
            <a:pPr marL="628650" lvl="1"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F3F5D022-D0E5-4868-86A4-974B7F9C9F37}" type="slidenum">
              <a:rPr lang="en-US" smtClean="0"/>
              <a:t>11</a:t>
            </a:fld>
            <a:endParaRPr lang="en-US"/>
          </a:p>
        </p:txBody>
      </p:sp>
    </p:spTree>
    <p:extLst>
      <p:ext uri="{BB962C8B-B14F-4D97-AF65-F5344CB8AC3E}">
        <p14:creationId xmlns:p14="http://schemas.microsoft.com/office/powerpoint/2010/main" val="3208965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providing students with the interface, ask them to produce a working app.  Some potential student responses to the </a:t>
            </a:r>
            <a:r>
              <a:rPr lang="en-US" b="1" i="1" u="sng" dirty="0"/>
              <a:t>Question</a:t>
            </a:r>
            <a:r>
              <a:rPr lang="en-US" dirty="0"/>
              <a:t> are shown below:</a:t>
            </a:r>
          </a:p>
          <a:p>
            <a:r>
              <a:rPr lang="en-US" dirty="0"/>
              <a:t>Don’t Understand:</a:t>
            </a:r>
          </a:p>
          <a:p>
            <a:pPr marL="628650" lvl="1" indent="-171450">
              <a:buFont typeface="Arial" panose="020B0604020202020204" pitchFamily="34" charset="0"/>
              <a:buChar char="•"/>
            </a:pPr>
            <a:r>
              <a:rPr lang="en-US" dirty="0"/>
              <a:t>What tasks are associated with the various widgets?</a:t>
            </a:r>
          </a:p>
          <a:p>
            <a:pPr marL="628650" lvl="1" indent="-171450">
              <a:buFont typeface="Arial" panose="020B0604020202020204" pitchFamily="34" charset="0"/>
              <a:buChar char="•"/>
            </a:pPr>
            <a:r>
              <a:rPr lang="en-US" baseline="0" dirty="0"/>
              <a:t>What shows up in the “order” box?</a:t>
            </a:r>
          </a:p>
          <a:p>
            <a:endParaRPr lang="en-US" baseline="0" dirty="0"/>
          </a:p>
          <a:p>
            <a:r>
              <a:rPr lang="en-US" dirty="0"/>
              <a:t>Problem representation:</a:t>
            </a:r>
          </a:p>
          <a:p>
            <a:pPr marL="628650" lvl="1" indent="-171450">
              <a:buFont typeface="Arial" panose="020B0604020202020204" pitchFamily="34" charset="0"/>
              <a:buChar char="•"/>
            </a:pPr>
            <a:r>
              <a:rPr lang="en-US" dirty="0"/>
              <a:t>How is pricing determined?  </a:t>
            </a:r>
          </a:p>
          <a:p>
            <a:pPr marL="628650" lvl="1" indent="-171450">
              <a:buFont typeface="Arial" panose="020B0604020202020204" pitchFamily="34" charset="0"/>
              <a:buChar char="•"/>
            </a:pPr>
            <a:r>
              <a:rPr lang="en-US" dirty="0"/>
              <a:t>Should cost include tax?</a:t>
            </a:r>
          </a:p>
          <a:p>
            <a:pPr marL="628650" lvl="1" indent="-171450">
              <a:buFont typeface="Arial" panose="020B0604020202020204" pitchFamily="34" charset="0"/>
              <a:buChar char="•"/>
            </a:pPr>
            <a:r>
              <a:rPr lang="en-US" dirty="0"/>
              <a:t>What if they don’t check something?</a:t>
            </a:r>
          </a:p>
          <a:p>
            <a:endParaRPr lang="en-US" dirty="0"/>
          </a:p>
          <a:p>
            <a:r>
              <a:rPr lang="en-US" dirty="0"/>
              <a:t>Domain knowledge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  </a:t>
            </a:r>
          </a:p>
          <a:p>
            <a:endParaRPr lang="en-US" dirty="0"/>
          </a:p>
          <a:p>
            <a:r>
              <a:rPr lang="en-US" baseline="0" dirty="0"/>
              <a:t>Programming Constructs</a:t>
            </a:r>
          </a:p>
          <a:p>
            <a:pPr marL="628650" lvl="1" indent="-171450">
              <a:buFont typeface="Arial" panose="020B0604020202020204" pitchFamily="34" charset="0"/>
              <a:buChar char="•"/>
            </a:pPr>
            <a:r>
              <a:rPr lang="en-US" baseline="0" dirty="0"/>
              <a:t>How do I figure out what is checked?</a:t>
            </a:r>
          </a:p>
          <a:p>
            <a:pPr marL="628650" lvl="1" indent="-171450">
              <a:buFont typeface="Arial" panose="020B0604020202020204" pitchFamily="34" charset="0"/>
              <a:buChar char="•"/>
            </a:pPr>
            <a:r>
              <a:rPr lang="en-US" baseline="0" dirty="0"/>
              <a:t>How can I remember/store multiple pizza?</a:t>
            </a:r>
          </a:p>
          <a:p>
            <a:pPr marL="628650" lvl="1" indent="-171450">
              <a:buFont typeface="Arial" panose="020B0604020202020204" pitchFamily="34" charset="0"/>
              <a:buChar char="•"/>
            </a:pPr>
            <a:r>
              <a:rPr lang="en-US" baseline="0" dirty="0"/>
              <a:t>How can I remove a pizza?</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aseline="0" dirty="0"/>
              <a:t>Files?</a:t>
            </a:r>
          </a:p>
          <a:p>
            <a:r>
              <a:rPr lang="en-US" dirty="0"/>
              <a:t>Graphical</a:t>
            </a:r>
            <a:r>
              <a:rPr lang="en-US" baseline="0" dirty="0"/>
              <a:t> description of the problem  --- start with the interface;   describe what it does.    Why can’t you write this?</a:t>
            </a:r>
          </a:p>
          <a:p>
            <a:endParaRPr lang="en-US" baseline="0" dirty="0"/>
          </a:p>
          <a:p>
            <a:r>
              <a:rPr lang="en-US" baseline="0" dirty="0"/>
              <a:t>Extra assignment --- existing software interface</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12</a:t>
            </a:fld>
            <a:endParaRPr lang="en-US"/>
          </a:p>
        </p:txBody>
      </p:sp>
    </p:spTree>
    <p:extLst>
      <p:ext uri="{BB962C8B-B14F-4D97-AF65-F5344CB8AC3E}">
        <p14:creationId xmlns:p14="http://schemas.microsoft.com/office/powerpoint/2010/main" val="367218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a:t>
            </a:r>
            <a:r>
              <a:rPr lang="en-US" baseline="0" dirty="0"/>
              <a:t> this one through with your neighbors.   </a:t>
            </a:r>
          </a:p>
          <a:p>
            <a:pPr marL="628650" lvl="1" indent="-171450">
              <a:buFont typeface="Arial" panose="020B0604020202020204" pitchFamily="34" charset="0"/>
              <a:buChar char="•"/>
            </a:pPr>
            <a:r>
              <a:rPr lang="en-US" baseline="0" dirty="0"/>
              <a:t>What problems would your students experience?</a:t>
            </a:r>
          </a:p>
          <a:p>
            <a:pPr marL="628650" lvl="1" indent="-171450">
              <a:buFont typeface="Arial" panose="020B0604020202020204" pitchFamily="34" charset="0"/>
              <a:buChar char="•"/>
            </a:pPr>
            <a:r>
              <a:rPr lang="en-US" baseline="0" dirty="0"/>
              <a:t>What might you use this example to teach?</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13</a:t>
            </a:fld>
            <a:endParaRPr lang="en-US"/>
          </a:p>
        </p:txBody>
      </p:sp>
    </p:spTree>
    <p:extLst>
      <p:ext uri="{BB962C8B-B14F-4D97-AF65-F5344CB8AC3E}">
        <p14:creationId xmlns:p14="http://schemas.microsoft.com/office/powerpoint/2010/main" val="2330549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a:t>
            </a:r>
            <a:r>
              <a:rPr lang="en-US" baseline="0" dirty="0"/>
              <a:t> this one through with your neighbors.   </a:t>
            </a:r>
          </a:p>
          <a:p>
            <a:pPr marL="628650" lvl="1" indent="-171450">
              <a:buFont typeface="Arial" panose="020B0604020202020204" pitchFamily="34" charset="0"/>
              <a:buChar char="•"/>
            </a:pPr>
            <a:r>
              <a:rPr lang="en-US" baseline="0" dirty="0"/>
              <a:t>What problems would your students experience?</a:t>
            </a:r>
          </a:p>
          <a:p>
            <a:pPr marL="628650" lvl="1" indent="-171450">
              <a:buFont typeface="Arial" panose="020B0604020202020204" pitchFamily="34" charset="0"/>
              <a:buChar char="•"/>
            </a:pPr>
            <a:r>
              <a:rPr lang="en-US" baseline="0" dirty="0"/>
              <a:t>What might you use this example to teach?</a:t>
            </a:r>
            <a:endParaRPr lang="en-US" dirty="0"/>
          </a:p>
          <a:p>
            <a:endParaRPr lang="en-US" dirty="0"/>
          </a:p>
        </p:txBody>
      </p:sp>
      <p:sp>
        <p:nvSpPr>
          <p:cNvPr id="4" name="Slide Number Placeholder 3"/>
          <p:cNvSpPr>
            <a:spLocks noGrp="1"/>
          </p:cNvSpPr>
          <p:nvPr>
            <p:ph type="sldNum" sz="quarter" idx="5"/>
          </p:nvPr>
        </p:nvSpPr>
        <p:spPr/>
        <p:txBody>
          <a:bodyPr/>
          <a:lstStyle/>
          <a:p>
            <a:fld id="{F3F5D022-D0E5-4868-86A4-974B7F9C9F37}" type="slidenum">
              <a:rPr lang="en-US" smtClean="0"/>
              <a:t>14</a:t>
            </a:fld>
            <a:endParaRPr lang="en-US"/>
          </a:p>
        </p:txBody>
      </p:sp>
    </p:spTree>
    <p:extLst>
      <p:ext uri="{BB962C8B-B14F-4D97-AF65-F5344CB8AC3E}">
        <p14:creationId xmlns:p14="http://schemas.microsoft.com/office/powerpoint/2010/main" val="4003805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response to each answer of the question will determine what happens next.  So does the context, i.e., who is asking the question.  </a:t>
            </a:r>
          </a:p>
          <a:p>
            <a:endParaRPr lang="en-US" dirty="0"/>
          </a:p>
          <a:p>
            <a:r>
              <a:rPr lang="en-US" dirty="0"/>
              <a:t>If the teacher is asking the question and the students says, I don’t understand the problem, the teacher can indicate </a:t>
            </a:r>
            <a:r>
              <a:rPr lang="en-US"/>
              <a:t>that what </a:t>
            </a:r>
            <a:r>
              <a:rPr lang="en-US" dirty="0"/>
              <a:t>is needed is requirements gathering, i.e., seeking more information about the problem.  The teacher can suggest that the student needs to ask the problem poser, questions about the problem.  Questions like those noted above.</a:t>
            </a:r>
          </a:p>
          <a:p>
            <a:endParaRPr lang="en-US" dirty="0"/>
          </a:p>
          <a:p>
            <a:r>
              <a:rPr lang="en-US" dirty="0"/>
              <a:t>If the student indicates that they think they understand what is desired but don’t know how to start, the teacher can respond with questions about the steps that make up a solution, e.g., What will the answer (or end result) look like?  What is necessary to produce that result?  For each of the necessary elements, how can you determine/accomplish that result?  What data will be needed (for the problem or a subproblem)?  What operations/manipulation of the data will be needed?</a:t>
            </a:r>
          </a:p>
          <a:p>
            <a:endParaRPr lang="en-US" dirty="0"/>
          </a:p>
          <a:p>
            <a:r>
              <a:rPr lang="en-US" dirty="0"/>
              <a:t>If the student recognizes the needed tasks but doesn’t know the data or manipulations needed or doesn’t know the process used to accomplish the task, the teacher can point the student to the needed information or suggest a search process or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3F5D022-D0E5-4868-86A4-974B7F9C9F37}" type="slidenum">
              <a:rPr lang="en-US" smtClean="0"/>
              <a:t>15</a:t>
            </a:fld>
            <a:endParaRPr lang="en-US"/>
          </a:p>
        </p:txBody>
      </p:sp>
    </p:spTree>
    <p:extLst>
      <p:ext uri="{BB962C8B-B14F-4D97-AF65-F5344CB8AC3E}">
        <p14:creationId xmlns:p14="http://schemas.microsoft.com/office/powerpoint/2010/main" val="2640783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students what needs to be done but not how to do it (or do it efficiently or in the indicated manner) in code, the teacher can:</a:t>
            </a:r>
          </a:p>
          <a:p>
            <a:pPr marL="628650" lvl="1" indent="-171450">
              <a:buFont typeface="Arial" panose="020B0604020202020204" pitchFamily="34" charset="0"/>
              <a:buChar char="•"/>
            </a:pPr>
            <a:r>
              <a:rPr lang="en-US" dirty="0"/>
              <a:t>Ask the student to review known language features</a:t>
            </a:r>
          </a:p>
          <a:p>
            <a:pPr marL="628650" lvl="1" indent="-171450">
              <a:buFont typeface="Arial" panose="020B0604020202020204" pitchFamily="34" charset="0"/>
              <a:buChar char="•"/>
            </a:pPr>
            <a:r>
              <a:rPr lang="en-US" dirty="0"/>
              <a:t>Suggest a review of some recent learning activity/example</a:t>
            </a:r>
          </a:p>
          <a:p>
            <a:pPr marL="628650" lvl="1" indent="-171450">
              <a:buFont typeface="Arial" panose="020B0604020202020204" pitchFamily="34" charset="0"/>
              <a:buChar char="•"/>
            </a:pPr>
            <a:r>
              <a:rPr lang="en-US" dirty="0" err="1"/>
              <a:t>Simplly</a:t>
            </a:r>
            <a:r>
              <a:rPr lang="en-US" dirty="0"/>
              <a:t> tell the student what to use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When students think they’ve got it, have them code and test their solution.  Ask:</a:t>
            </a:r>
          </a:p>
          <a:p>
            <a:pPr marL="628650" lvl="1" indent="-171450">
              <a:buFont typeface="Arial" panose="020B0604020202020204" pitchFamily="34" charset="0"/>
              <a:buChar char="•"/>
            </a:pPr>
            <a:r>
              <a:rPr lang="en-US" dirty="0"/>
              <a:t>Does it work?</a:t>
            </a:r>
          </a:p>
          <a:p>
            <a:pPr marL="628650" lvl="1" indent="-171450">
              <a:buFont typeface="Arial" panose="020B0604020202020204" pitchFamily="34" charset="0"/>
              <a:buChar char="•"/>
            </a:pPr>
            <a:r>
              <a:rPr lang="en-US" dirty="0"/>
              <a:t>How they know it works?</a:t>
            </a:r>
          </a:p>
          <a:p>
            <a:pPr marL="628650" lvl="1" indent="-171450">
              <a:buFont typeface="Arial" panose="020B0604020202020204" pitchFamily="34" charset="0"/>
              <a:buChar char="•"/>
            </a:pPr>
            <a:r>
              <a:rPr lang="en-US" dirty="0"/>
              <a:t>Have they considered all possible cases?</a:t>
            </a:r>
          </a:p>
          <a:p>
            <a:pPr marL="628650" lvl="1" indent="-171450">
              <a:buFont typeface="Arial" panose="020B0604020202020204" pitchFamily="34" charset="0"/>
              <a:buChar char="•"/>
            </a:pPr>
            <a:r>
              <a:rPr lang="en-US" dirty="0"/>
              <a:t>What happens if they get bad data values?</a:t>
            </a:r>
          </a:p>
          <a:p>
            <a:pPr marL="628650" lvl="1" indent="-171450">
              <a:buFont typeface="Arial" panose="020B0604020202020204" pitchFamily="34" charset="0"/>
              <a:buChar char="•"/>
            </a:pPr>
            <a:r>
              <a:rPr lang="en-US" dirty="0"/>
              <a:t>Perhaps indicate some situation for which you wonder if their solution works.</a:t>
            </a:r>
          </a:p>
          <a:p>
            <a:endParaRPr lang="en-US" dirty="0"/>
          </a:p>
        </p:txBody>
      </p:sp>
      <p:sp>
        <p:nvSpPr>
          <p:cNvPr id="4" name="Slide Number Placeholder 3"/>
          <p:cNvSpPr>
            <a:spLocks noGrp="1"/>
          </p:cNvSpPr>
          <p:nvPr>
            <p:ph type="sldNum" sz="quarter" idx="5"/>
          </p:nvPr>
        </p:nvSpPr>
        <p:spPr/>
        <p:txBody>
          <a:bodyPr/>
          <a:lstStyle/>
          <a:p>
            <a:fld id="{F3F5D022-D0E5-4868-86A4-974B7F9C9F37}" type="slidenum">
              <a:rPr lang="en-US" smtClean="0"/>
              <a:t>16</a:t>
            </a:fld>
            <a:endParaRPr lang="en-US"/>
          </a:p>
        </p:txBody>
      </p:sp>
    </p:spTree>
    <p:extLst>
      <p:ext uri="{BB962C8B-B14F-4D97-AF65-F5344CB8AC3E}">
        <p14:creationId xmlns:p14="http://schemas.microsoft.com/office/powerpoint/2010/main" val="2302790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response to each answer of the question will determine what happens next.  So does the context, i.e., who is asking the </a:t>
            </a:r>
            <a:r>
              <a:rPr lang="en-US" b="1" i="1" u="sng" dirty="0"/>
              <a:t>Question</a:t>
            </a:r>
            <a:r>
              <a:rPr lang="en-US" dirty="0"/>
              <a:t>.  </a:t>
            </a:r>
          </a:p>
          <a:p>
            <a:endParaRPr lang="en-US" dirty="0"/>
          </a:p>
          <a:p>
            <a:r>
              <a:rPr lang="en-US" baseline="0" dirty="0"/>
              <a:t>Teachers can use the </a:t>
            </a:r>
            <a:r>
              <a:rPr lang="en-US" b="1" i="1" u="sng" dirty="0"/>
              <a:t>Question</a:t>
            </a:r>
            <a:r>
              <a:rPr lang="en-US" baseline="0" dirty="0"/>
              <a:t> </a:t>
            </a:r>
          </a:p>
          <a:p>
            <a:pPr marL="628650" lvl="1" indent="-171450">
              <a:buFont typeface="Arial" panose="020B0604020202020204" pitchFamily="34" charset="0"/>
              <a:buChar char="•"/>
            </a:pPr>
            <a:r>
              <a:rPr lang="en-US" baseline="0" dirty="0"/>
              <a:t>When introducing programming, to describe the process</a:t>
            </a:r>
          </a:p>
          <a:p>
            <a:pPr marL="628650" lvl="1" indent="-171450">
              <a:buFont typeface="Arial" panose="020B0604020202020204" pitchFamily="34" charset="0"/>
              <a:buChar char="•"/>
            </a:pPr>
            <a:r>
              <a:rPr lang="en-US" baseline="0" dirty="0"/>
              <a:t>When presenting examples of new kinds of data, data storages, data operations, language construct, </a:t>
            </a:r>
            <a:r>
              <a:rPr lang="en-US" baseline="0" dirty="0" err="1"/>
              <a:t>algorithmics</a:t>
            </a:r>
            <a:r>
              <a:rPr lang="en-US" baseline="0" dirty="0"/>
              <a:t> approach, etc.</a:t>
            </a:r>
          </a:p>
          <a:p>
            <a:pPr marL="628650" lvl="1" indent="-171450">
              <a:buFont typeface="Arial" panose="020B0604020202020204" pitchFamily="34" charset="0"/>
              <a:buChar char="•"/>
            </a:pPr>
            <a:r>
              <a:rPr lang="en-US" baseline="0" dirty="0"/>
              <a:t>When students are having difficulty and ask for help</a:t>
            </a:r>
          </a:p>
          <a:p>
            <a:pPr marL="0" lvl="0" indent="0">
              <a:buFont typeface="Arial" panose="020B0604020202020204" pitchFamily="34" charset="0"/>
              <a:buNone/>
            </a:pPr>
            <a:r>
              <a:rPr lang="en-US" baseline="0" dirty="0"/>
              <a:t>Doing so will ingrain the question and it utility in the students’ minds, providing programming meta-knowledge they can use when the teacher is </a:t>
            </a:r>
            <a:r>
              <a:rPr lang="en-US" baseline="0"/>
              <a:t>not around.</a:t>
            </a:r>
            <a:endParaRPr lang="en-US" baseline="0" dirty="0"/>
          </a:p>
          <a:p>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17</a:t>
            </a:fld>
            <a:endParaRPr lang="en-US"/>
          </a:p>
        </p:txBody>
      </p:sp>
    </p:spTree>
    <p:extLst>
      <p:ext uri="{BB962C8B-B14F-4D97-AF65-F5344CB8AC3E}">
        <p14:creationId xmlns:p14="http://schemas.microsoft.com/office/powerpoint/2010/main" val="188452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started about two years back when Philip</a:t>
            </a:r>
            <a:r>
              <a:rPr lang="en-US" baseline="0" dirty="0"/>
              <a:t> and I were talking about the design of a programming course.   I believe that there are two major objectives when putting together a course --- we want students to learn about the specifics of writing code, but more broadly, we want them to use programming as a way engage in problem solving.     Philip observed that he thinks that most students DO problem solving --- and even use conditionals and repetition in their reasoning  --- but they often lack the ability to articulate the process of problem solving --- which is critical to successful programming.       So we set out to design a course that explicitly put an emphasis on PS as a distinct part of programming.  </a:t>
            </a:r>
          </a:p>
          <a:p>
            <a:endParaRPr lang="en-US" baseline="0" dirty="0"/>
          </a:p>
          <a:p>
            <a:r>
              <a:rPr lang="en-US" baseline="0" dirty="0"/>
              <a:t>Of course we all emphasize PS in our instruction, right?     Well, yes and no…   I think that in a programming course, we tend to focus on production of code as the ultimate benchmark for success.  However, this isn’t always the main obstacle.     Let me try to demonstrate</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2</a:t>
            </a:fld>
            <a:endParaRPr lang="en-US"/>
          </a:p>
        </p:txBody>
      </p:sp>
    </p:spTree>
    <p:extLst>
      <p:ext uri="{BB962C8B-B14F-4D97-AF65-F5344CB8AC3E}">
        <p14:creationId xmlns:p14="http://schemas.microsoft.com/office/powerpoint/2010/main" val="2335284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here is a scenario --- a set up for a programming assignment.   </a:t>
            </a:r>
          </a:p>
          <a:p>
            <a:r>
              <a:rPr lang="en-US" baseline="0" dirty="0"/>
              <a:t>As seasoned programmers – I’m sure that most of you would answer that you </a:t>
            </a:r>
            <a:r>
              <a:rPr lang="en-US" i="1" baseline="0" dirty="0"/>
              <a:t>Could</a:t>
            </a:r>
            <a:r>
              <a:rPr lang="en-US" i="0" baseline="0" dirty="0"/>
              <a:t> in fact write this program.    But I’m going to ask you to put yourself in the place of your students and think about what could go wrong….   </a:t>
            </a:r>
          </a:p>
          <a:p>
            <a:endParaRPr lang="en-US" i="0" baseline="0" dirty="0"/>
          </a:p>
          <a:p>
            <a:r>
              <a:rPr lang="en-US" i="0" baseline="0" dirty="0"/>
              <a:t>We have identified several common responses to this question?   That is, when challenged:  why can’t you write this program – student responses can be categorized.    Here is what we have observed.</a:t>
            </a:r>
          </a:p>
          <a:p>
            <a:endParaRPr lang="en-US" baseline="0" dirty="0"/>
          </a:p>
        </p:txBody>
      </p:sp>
      <p:sp>
        <p:nvSpPr>
          <p:cNvPr id="4" name="Slide Number Placeholder 3"/>
          <p:cNvSpPr>
            <a:spLocks noGrp="1"/>
          </p:cNvSpPr>
          <p:nvPr>
            <p:ph type="sldNum" sz="quarter" idx="10"/>
          </p:nvPr>
        </p:nvSpPr>
        <p:spPr/>
        <p:txBody>
          <a:bodyPr/>
          <a:lstStyle/>
          <a:p>
            <a:fld id="{F3F5D022-D0E5-4868-86A4-974B7F9C9F37}" type="slidenum">
              <a:rPr lang="en-US" smtClean="0"/>
              <a:t>3</a:t>
            </a:fld>
            <a:endParaRPr lang="en-US"/>
          </a:p>
        </p:txBody>
      </p:sp>
    </p:spTree>
    <p:extLst>
      <p:ext uri="{BB962C8B-B14F-4D97-AF65-F5344CB8AC3E}">
        <p14:creationId xmlns:p14="http://schemas.microsoft.com/office/powerpoint/2010/main" val="298521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guy is just confused and doesn’t really know what</a:t>
            </a:r>
            <a:r>
              <a:rPr lang="en-US" baseline="0" dirty="0"/>
              <a:t> to make of the problem statement.    And I will admit that the problem statement was pretty vague  -- Perhaps there is terminology that is not clear  (Wind Chill) --- perhaps the overall objective is not easily understood by the audience.   </a:t>
            </a:r>
          </a:p>
          <a:p>
            <a:endParaRPr lang="en-US" baseline="0" dirty="0"/>
          </a:p>
          <a:p>
            <a:r>
              <a:rPr lang="en-US" baseline="0" dirty="0"/>
              <a:t>Truth be told, the vagueness was kind of deliberate.  If the objective is to strictly teach program features, we probably would do better to offer a sterilized complete, unambiguous problem statement --- but:    this is not reality.    And even if we try, we may not get there for all students --- Our approach is to embrace this confusion --- anticipate it and confront it….  </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4</a:t>
            </a:fld>
            <a:endParaRPr lang="en-US"/>
          </a:p>
        </p:txBody>
      </p:sp>
    </p:spTree>
    <p:extLst>
      <p:ext uri="{BB962C8B-B14F-4D97-AF65-F5344CB8AC3E}">
        <p14:creationId xmlns:p14="http://schemas.microsoft.com/office/powerpoint/2010/main" val="2456282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only one of the ways that students may encounter</a:t>
            </a:r>
            <a:r>
              <a:rPr lang="en-US" baseline="0" dirty="0"/>
              <a:t> obstacles.   If the students understand what wind chill is, and that the problem is asking them to produce it – there can still be some confusion about where it comes from.       What approach do I need to take to get there --- Is this a derived value?   Am I looking it up?     Another step in solving the problem is to think about the general steps that need to be taken.     Can I classify this problem in terms of the kinds of techniques that I may use in solving the problem:   Table-Lookup,  Arithmetic --- dealing with single values, multiple values,  there are conditions or exceptions involved.   This is an iterative process.   </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5</a:t>
            </a:fld>
            <a:endParaRPr lang="en-US"/>
          </a:p>
        </p:txBody>
      </p:sp>
    </p:spTree>
    <p:extLst>
      <p:ext uri="{BB962C8B-B14F-4D97-AF65-F5344CB8AC3E}">
        <p14:creationId xmlns:p14="http://schemas.microsoft.com/office/powerpoint/2010/main" val="3791221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a:t>
            </a:r>
            <a:r>
              <a:rPr lang="en-US" baseline="0" dirty="0"/>
              <a:t> next one is kind of similar, but I think it is distinct enough.   It is a bit more refined…. I may understand the general process, but I can’t write the program if I don’t know the details.     </a:t>
            </a:r>
          </a:p>
          <a:p>
            <a:endParaRPr lang="en-US" baseline="0" dirty="0"/>
          </a:p>
          <a:p>
            <a:r>
              <a:rPr lang="en-US" baseline="0" dirty="0"/>
              <a:t>So I may suspect that there is a formula out there to compute Wind Chill, but I don’t know it off the top of my head.    I vaguely remember the conversion between F and C (and I have done it enough that I can figure it out) --- but for this one I have no clue.      As an instructor, I could be nice and provide the formula – but I would argue that in formulas rarely come packaged with problem statements in the real world.   I am trying to teach about programming, not coding.    </a:t>
            </a:r>
          </a:p>
          <a:p>
            <a:endParaRPr lang="en-US" baseline="0" dirty="0"/>
          </a:p>
          <a:p>
            <a:r>
              <a:rPr lang="en-US" baseline="0" dirty="0"/>
              <a:t>Making the students responsible for looking up the conversion is a powerful part of understanding the problem better.   In the context of this problem, we will realize that my problem statement is missing some critical information --- to compute wind chill, you also need to know the wind speed.   Again, that might be obvious to us, or at least you probably suspected it --- but this kind of discovery happens all the time. </a:t>
            </a:r>
          </a:p>
          <a:p>
            <a:endParaRPr lang="en-US" baseline="0" dirty="0"/>
          </a:p>
          <a:p>
            <a:r>
              <a:rPr lang="en-US" baseline="0" dirty="0"/>
              <a:t>Ok – so now we understand the problem, we understand the process and we know the formula --- now everyone can write this program…. Right?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6</a:t>
            </a:fld>
            <a:endParaRPr lang="en-US"/>
          </a:p>
        </p:txBody>
      </p:sp>
    </p:spTree>
    <p:extLst>
      <p:ext uri="{BB962C8B-B14F-4D97-AF65-F5344CB8AC3E}">
        <p14:creationId xmlns:p14="http://schemas.microsoft.com/office/powerpoint/2010/main" val="107823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forgot</a:t>
            </a:r>
            <a:r>
              <a:rPr lang="en-US" baseline="0" dirty="0"/>
              <a:t> to mention… We called this process “Just-in-time” for a reason.   </a:t>
            </a:r>
          </a:p>
          <a:p>
            <a:r>
              <a:rPr lang="en-US" baseline="0" dirty="0"/>
              <a:t>Imagine that this problem was given immediately after “Hello World”.     </a:t>
            </a:r>
          </a:p>
          <a:p>
            <a:endParaRPr lang="en-US" baseline="0" dirty="0"/>
          </a:p>
          <a:p>
            <a:r>
              <a:rPr lang="en-US" baseline="0" dirty="0"/>
              <a:t>This forces students to contemplate the gaps between their ability to describe a solution and their current level of programming knowledge.    When they see a need for a particular kind of manipulation or operation, we can provide the language specific features that translate a natural language description into a coding solution. </a:t>
            </a:r>
          </a:p>
          <a:p>
            <a:endParaRPr lang="en-US" baseline="0" dirty="0"/>
          </a:p>
          <a:p>
            <a:r>
              <a:rPr lang="en-US" baseline="0" dirty="0"/>
              <a:t>This becomes particularly powerful once students start to have a base of knowledge..     I want to accomplish X --- how can I do that with what I know…. Maybe I need to learn something more. </a:t>
            </a:r>
          </a:p>
        </p:txBody>
      </p:sp>
      <p:sp>
        <p:nvSpPr>
          <p:cNvPr id="4" name="Slide Number Placeholder 3"/>
          <p:cNvSpPr>
            <a:spLocks noGrp="1"/>
          </p:cNvSpPr>
          <p:nvPr>
            <p:ph type="sldNum" sz="quarter" idx="10"/>
          </p:nvPr>
        </p:nvSpPr>
        <p:spPr/>
        <p:txBody>
          <a:bodyPr/>
          <a:lstStyle/>
          <a:p>
            <a:fld id="{F3F5D022-D0E5-4868-86A4-974B7F9C9F37}" type="slidenum">
              <a:rPr lang="en-US" smtClean="0"/>
              <a:t>7</a:t>
            </a:fld>
            <a:endParaRPr lang="en-US"/>
          </a:p>
        </p:txBody>
      </p:sp>
    </p:spTree>
    <p:extLst>
      <p:ext uri="{BB962C8B-B14F-4D97-AF65-F5344CB8AC3E}">
        <p14:creationId xmlns:p14="http://schemas.microsoft.com/office/powerpoint/2010/main" val="2251114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 we think that it</a:t>
            </a:r>
            <a:r>
              <a:rPr lang="en-US" baseline="0" dirty="0"/>
              <a:t> is valuable to ask this question even when students DO have the ability to solve a particular problem.    It underscores that they do know quite a bit and can accomplish – perhaps – more than they think</a:t>
            </a:r>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8</a:t>
            </a:fld>
            <a:endParaRPr lang="en-US"/>
          </a:p>
        </p:txBody>
      </p:sp>
    </p:spTree>
    <p:extLst>
      <p:ext uri="{BB962C8B-B14F-4D97-AF65-F5344CB8AC3E}">
        <p14:creationId xmlns:p14="http://schemas.microsoft.com/office/powerpoint/2010/main" val="208455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simple</a:t>
            </a:r>
            <a:r>
              <a:rPr lang="en-US" baseline="0" dirty="0"/>
              <a:t> </a:t>
            </a:r>
            <a:r>
              <a:rPr lang="en-US" b="1" i="1" u="sng" dirty="0"/>
              <a:t>Question</a:t>
            </a:r>
            <a:r>
              <a:rPr lang="en-US" baseline="0" dirty="0"/>
              <a:t>, asked repeatedly, is incredibly powerful</a:t>
            </a:r>
          </a:p>
          <a:p>
            <a:endParaRPr lang="en-US" baseline="0" dirty="0"/>
          </a:p>
          <a:p>
            <a:r>
              <a:rPr lang="en-US" baseline="0" dirty="0"/>
              <a:t>As instructors</a:t>
            </a:r>
          </a:p>
          <a:p>
            <a:pPr marL="628650" lvl="1" indent="-171450">
              <a:buFont typeface="Arial" panose="020B0604020202020204" pitchFamily="34" charset="0"/>
              <a:buChar char="•"/>
            </a:pPr>
            <a:r>
              <a:rPr lang="en-US" baseline="0" dirty="0"/>
              <a:t>We  should anticipate these responses occurring naturally and be prepared to deal with what our students are thinking</a:t>
            </a:r>
          </a:p>
          <a:p>
            <a:pPr marL="628650" lvl="1" indent="-171450">
              <a:buFont typeface="Arial" panose="020B0604020202020204" pitchFamily="34" charset="0"/>
              <a:buChar char="•"/>
            </a:pPr>
            <a:r>
              <a:rPr lang="en-US" baseline="0" dirty="0"/>
              <a:t>We should design our instruction to elicit each of these responses – they are a natural part of the programming process</a:t>
            </a:r>
          </a:p>
          <a:p>
            <a:pPr marL="628650" lvl="1" indent="-171450">
              <a:buFont typeface="Arial" panose="020B0604020202020204" pitchFamily="34" charset="0"/>
              <a:buChar char="•"/>
            </a:pPr>
            <a:r>
              <a:rPr lang="en-US" baseline="0" dirty="0"/>
              <a:t>When students encounter difficulty, we  should ask them this question and base further assistance on their answers and suggested activity</a:t>
            </a:r>
          </a:p>
          <a:p>
            <a:pPr marL="628650" lvl="1" indent="-171450">
              <a:buFont typeface="Arial" panose="020B0604020202020204" pitchFamily="34" charset="0"/>
              <a:buChar char="•"/>
            </a:pPr>
            <a:r>
              <a:rPr lang="en-US" baseline="0" dirty="0"/>
              <a:t>Thus, we instill in our students a process that they can use on their own when solving programming problems.  This question provides an alternative to banging one’s head against the wall of not-knowing-what-to-do-next.</a:t>
            </a:r>
          </a:p>
          <a:p>
            <a:pPr marL="0" lv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Some additional problem examples with some sample </a:t>
            </a:r>
            <a:r>
              <a:rPr lang="en-US" b="1" i="1" u="sng" dirty="0"/>
              <a:t>Question</a:t>
            </a:r>
            <a:r>
              <a:rPr lang="en-US" baseline="0" dirty="0"/>
              <a:t> responses follows.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3F5D022-D0E5-4868-86A4-974B7F9C9F37}" type="slidenum">
              <a:rPr lang="en-US" smtClean="0"/>
              <a:t>9</a:t>
            </a:fld>
            <a:endParaRPr lang="en-US"/>
          </a:p>
        </p:txBody>
      </p:sp>
    </p:spTree>
    <p:extLst>
      <p:ext uri="{BB962C8B-B14F-4D97-AF65-F5344CB8AC3E}">
        <p14:creationId xmlns:p14="http://schemas.microsoft.com/office/powerpoint/2010/main" val="963860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2/22/19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2/22/19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2/22/19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2/22/19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2/22/19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2/22/19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2/22/19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2/22/19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2/22/19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2/22/19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2/22/19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2/22/19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3" y="2147921"/>
            <a:ext cx="10558463" cy="1373070"/>
          </a:xfrm>
        </p:spPr>
        <p:txBody>
          <a:bodyPr/>
          <a:lstStyle/>
          <a:p>
            <a:pPr algn="l"/>
            <a:r>
              <a:rPr lang="en-US" sz="4400" b="1" dirty="0"/>
              <a:t>Just-In-Time Programming Knowledge: </a:t>
            </a:r>
            <a:br>
              <a:rPr lang="en-US" sz="4400" b="1" dirty="0"/>
            </a:br>
            <a:r>
              <a:rPr lang="en-US" sz="4400" b="1" dirty="0"/>
              <a:t> </a:t>
            </a:r>
            <a:br>
              <a:rPr lang="en-US" sz="4400" b="1" dirty="0"/>
            </a:br>
            <a:r>
              <a:rPr lang="en-US" sz="3600" b="1" dirty="0"/>
              <a:t>“Why can’t you write </a:t>
            </a:r>
            <a:r>
              <a:rPr lang="en-US" sz="3600" b="1" i="1" dirty="0"/>
              <a:t>this </a:t>
            </a:r>
            <a:r>
              <a:rPr lang="en-US" sz="3600" b="1" dirty="0"/>
              <a:t>program?”</a:t>
            </a:r>
            <a:endParaRPr lang="en-US" sz="3600" dirty="0"/>
          </a:p>
        </p:txBody>
      </p:sp>
      <p:sp>
        <p:nvSpPr>
          <p:cNvPr id="4" name="Subtitle 2"/>
          <p:cNvSpPr>
            <a:spLocks noGrp="1"/>
          </p:cNvSpPr>
          <p:nvPr>
            <p:ph type="subTitle" idx="1"/>
          </p:nvPr>
        </p:nvSpPr>
        <p:spPr>
          <a:xfrm>
            <a:off x="708897" y="4551202"/>
            <a:ext cx="8144134" cy="1117687"/>
          </a:xfrm>
        </p:spPr>
        <p:txBody>
          <a:bodyPr>
            <a:normAutofit/>
          </a:bodyPr>
          <a:lstStyle/>
          <a:p>
            <a:r>
              <a:rPr lang="en-US" sz="2800" dirty="0"/>
              <a:t>Stephen Hughes, Coe College</a:t>
            </a:r>
          </a:p>
          <a:p>
            <a:r>
              <a:rPr lang="en-US" sz="2800" dirty="0"/>
              <a:t>J. Philip East, University of </a:t>
            </a:r>
            <a:r>
              <a:rPr lang="en-US" sz="2800" dirty="0" err="1"/>
              <a:t>Norhtern</a:t>
            </a:r>
            <a:r>
              <a:rPr lang="en-US" sz="2800" dirty="0"/>
              <a:t> Iowa</a:t>
            </a:r>
          </a:p>
        </p:txBody>
      </p:sp>
    </p:spTree>
    <p:extLst>
      <p:ext uri="{BB962C8B-B14F-4D97-AF65-F5344CB8AC3E}">
        <p14:creationId xmlns:p14="http://schemas.microsoft.com/office/powerpoint/2010/main" val="16497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sp>
        <p:nvSpPr>
          <p:cNvPr id="5" name="Rectangle 4"/>
          <p:cNvSpPr/>
          <p:nvPr/>
        </p:nvSpPr>
        <p:spPr>
          <a:xfrm>
            <a:off x="680322" y="290083"/>
            <a:ext cx="10150238" cy="2308324"/>
          </a:xfrm>
          <a:prstGeom prst="rect">
            <a:avLst/>
          </a:prstGeom>
        </p:spPr>
        <p:txBody>
          <a:bodyPr wrap="square">
            <a:spAutoFit/>
          </a:bodyPr>
          <a:lstStyle/>
          <a:p>
            <a:r>
              <a:rPr lang="en-US" sz="3600" dirty="0"/>
              <a:t>I want to conduct a 10-question survey using a Likert scale for each question.   When a participant gives an extreme answer, they should be prompted to provide more detail</a:t>
            </a:r>
          </a:p>
        </p:txBody>
      </p:sp>
    </p:spTree>
    <p:extLst>
      <p:ext uri="{BB962C8B-B14F-4D97-AF65-F5344CB8AC3E}">
        <p14:creationId xmlns:p14="http://schemas.microsoft.com/office/powerpoint/2010/main" val="1968478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pic>
        <p:nvPicPr>
          <p:cNvPr id="4" name="Picture 2" descr="http://www.taskhire.ca/blog/wp-content/uploads/2011/08/confused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7904" y="2387126"/>
            <a:ext cx="1542288" cy="102717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2379211" y="2423661"/>
            <a:ext cx="4024122" cy="954107"/>
          </a:xfrm>
          <a:prstGeom prst="rect">
            <a:avLst/>
          </a:prstGeom>
        </p:spPr>
        <p:txBody>
          <a:bodyPr wrap="square">
            <a:spAutoFit/>
          </a:bodyPr>
          <a:lstStyle/>
          <a:p>
            <a:r>
              <a:rPr lang="en-US" sz="2800" dirty="0"/>
              <a:t>Don’t understand the problem</a:t>
            </a:r>
          </a:p>
        </p:txBody>
      </p:sp>
      <p:grpSp>
        <p:nvGrpSpPr>
          <p:cNvPr id="15" name="Group 14"/>
          <p:cNvGrpSpPr/>
          <p:nvPr/>
        </p:nvGrpSpPr>
        <p:grpSpPr>
          <a:xfrm>
            <a:off x="727904" y="3694445"/>
            <a:ext cx="4862999" cy="954107"/>
            <a:chOff x="727904" y="3595115"/>
            <a:chExt cx="4862999" cy="954107"/>
          </a:xfrm>
        </p:grpSpPr>
        <p:pic>
          <p:nvPicPr>
            <p:cNvPr id="6" name="Picture 2" descr="http://clashdaily.wpengine.netdna-cdn.com/wp-content/uploads/2014/07/confused-student-300x1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904" y="3612148"/>
              <a:ext cx="1561790" cy="9370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2379211" y="3595115"/>
              <a:ext cx="3211692" cy="954107"/>
            </a:xfrm>
            <a:prstGeom prst="rect">
              <a:avLst/>
            </a:prstGeom>
          </p:spPr>
          <p:txBody>
            <a:bodyPr wrap="square">
              <a:spAutoFit/>
            </a:bodyPr>
            <a:lstStyle/>
            <a:p>
              <a:r>
                <a:rPr lang="en-US" sz="2800" dirty="0"/>
                <a:t>Problem Representation</a:t>
              </a:r>
            </a:p>
          </p:txBody>
        </p:sp>
      </p:grpSp>
      <p:grpSp>
        <p:nvGrpSpPr>
          <p:cNvPr id="16" name="Group 15"/>
          <p:cNvGrpSpPr/>
          <p:nvPr/>
        </p:nvGrpSpPr>
        <p:grpSpPr>
          <a:xfrm>
            <a:off x="680322" y="4928696"/>
            <a:ext cx="4260482" cy="1067866"/>
            <a:chOff x="680322" y="4928696"/>
            <a:chExt cx="4260482" cy="1067866"/>
          </a:xfrm>
        </p:grpSpPr>
        <p:pic>
          <p:nvPicPr>
            <p:cNvPr id="8" name="Picture 6" descr="http://kapalama.ksbe.edu/high/counseling/images/istock_confused-indecisiv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322" y="4928696"/>
              <a:ext cx="1609372" cy="106786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79211" y="4968595"/>
              <a:ext cx="2561593" cy="954107"/>
            </a:xfrm>
            <a:prstGeom prst="rect">
              <a:avLst/>
            </a:prstGeom>
          </p:spPr>
          <p:txBody>
            <a:bodyPr wrap="square">
              <a:spAutoFit/>
            </a:bodyPr>
            <a:lstStyle/>
            <a:p>
              <a:r>
                <a:rPr lang="en-US" sz="2800" dirty="0"/>
                <a:t>Domain Knowledge</a:t>
              </a:r>
            </a:p>
          </p:txBody>
        </p:sp>
      </p:grpSp>
      <p:grpSp>
        <p:nvGrpSpPr>
          <p:cNvPr id="17" name="Group 16"/>
          <p:cNvGrpSpPr/>
          <p:nvPr/>
        </p:nvGrpSpPr>
        <p:grpSpPr>
          <a:xfrm>
            <a:off x="6258161" y="2331159"/>
            <a:ext cx="4864832" cy="1049824"/>
            <a:chOff x="6258161" y="2331159"/>
            <a:chExt cx="4864832" cy="1049824"/>
          </a:xfrm>
        </p:grpSpPr>
        <p:pic>
          <p:nvPicPr>
            <p:cNvPr id="10" name="Picture 4" descr="http://listverse.com/wp-content/uploads/2012/04/confused-comput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8161" y="2331159"/>
              <a:ext cx="1577604" cy="104982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p:cNvSpPr/>
            <p:nvPr/>
          </p:nvSpPr>
          <p:spPr>
            <a:xfrm>
              <a:off x="7995744" y="2379018"/>
              <a:ext cx="3127249" cy="954107"/>
            </a:xfrm>
            <a:prstGeom prst="rect">
              <a:avLst/>
            </a:prstGeom>
          </p:spPr>
          <p:txBody>
            <a:bodyPr wrap="square">
              <a:spAutoFit/>
            </a:bodyPr>
            <a:lstStyle/>
            <a:p>
              <a:r>
                <a:rPr lang="en-US" sz="2800" dirty="0"/>
                <a:t>Programming Constructs</a:t>
              </a:r>
            </a:p>
          </p:txBody>
        </p:sp>
      </p:grpSp>
      <p:grpSp>
        <p:nvGrpSpPr>
          <p:cNvPr id="18" name="Group 17"/>
          <p:cNvGrpSpPr/>
          <p:nvPr/>
        </p:nvGrpSpPr>
        <p:grpSpPr>
          <a:xfrm>
            <a:off x="6258161" y="3711478"/>
            <a:ext cx="3301209" cy="1047745"/>
            <a:chOff x="6258160" y="4080685"/>
            <a:chExt cx="3301209" cy="1047745"/>
          </a:xfrm>
        </p:grpSpPr>
        <p:pic>
          <p:nvPicPr>
            <p:cNvPr id="13" name="Picture 2" descr="http://www.cosmofoundation.com/images/PC-Lab-Poste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8160" y="4080685"/>
              <a:ext cx="1577605" cy="104774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8067620" y="4342947"/>
              <a:ext cx="1491749" cy="523220"/>
            </a:xfrm>
            <a:prstGeom prst="rect">
              <a:avLst/>
            </a:prstGeom>
          </p:spPr>
          <p:txBody>
            <a:bodyPr wrap="square">
              <a:spAutoFit/>
            </a:bodyPr>
            <a:lstStyle/>
            <a:p>
              <a:r>
                <a:rPr lang="en-US" sz="2800" dirty="0"/>
                <a:t>I Can!</a:t>
              </a:r>
            </a:p>
          </p:txBody>
        </p:sp>
      </p:grpSp>
    </p:spTree>
    <p:extLst>
      <p:ext uri="{BB962C8B-B14F-4D97-AF65-F5344CB8AC3E}">
        <p14:creationId xmlns:p14="http://schemas.microsoft.com/office/powerpoint/2010/main" val="3294170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2068" y="112608"/>
            <a:ext cx="9613900" cy="1090613"/>
          </a:xfrm>
        </p:spPr>
        <p:txBody>
          <a:bodyPr/>
          <a:lstStyle/>
          <a:p>
            <a:r>
              <a:rPr lang="en-US" b="1" dirty="0"/>
              <a:t>“Why can’t you write </a:t>
            </a:r>
            <a:r>
              <a:rPr lang="en-US" b="1" i="1" dirty="0"/>
              <a:t>this </a:t>
            </a:r>
            <a:r>
              <a:rPr lang="en-US" b="1" dirty="0"/>
              <a:t>program?”</a:t>
            </a:r>
            <a:endParaRPr lang="en-US" dirty="0"/>
          </a:p>
        </p:txBody>
      </p:sp>
      <p:pic>
        <p:nvPicPr>
          <p:cNvPr id="4" name="Picture 3"/>
          <p:cNvPicPr>
            <a:picLocks noChangeAspect="1"/>
          </p:cNvPicPr>
          <p:nvPr/>
        </p:nvPicPr>
        <p:blipFill>
          <a:blip r:embed="rId3"/>
          <a:stretch>
            <a:fillRect/>
          </a:stretch>
        </p:blipFill>
        <p:spPr>
          <a:xfrm>
            <a:off x="418011" y="1137233"/>
            <a:ext cx="10483842" cy="5459510"/>
          </a:xfrm>
          <a:prstGeom prst="rect">
            <a:avLst/>
          </a:prstGeom>
        </p:spPr>
      </p:pic>
    </p:spTree>
    <p:extLst>
      <p:ext uri="{BB962C8B-B14F-4D97-AF65-F5344CB8AC3E}">
        <p14:creationId xmlns:p14="http://schemas.microsoft.com/office/powerpoint/2010/main" val="396589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sp>
        <p:nvSpPr>
          <p:cNvPr id="3" name="Text Placeholder 2"/>
          <p:cNvSpPr>
            <a:spLocks noGrp="1"/>
          </p:cNvSpPr>
          <p:nvPr>
            <p:ph type="body" idx="1"/>
          </p:nvPr>
        </p:nvSpPr>
        <p:spPr/>
        <p:txBody>
          <a:bodyPr/>
          <a:lstStyle/>
          <a:p>
            <a:endParaRPr lang="en-US" dirty="0"/>
          </a:p>
        </p:txBody>
      </p:sp>
      <p:sp>
        <p:nvSpPr>
          <p:cNvPr id="5" name="Rectangle 4"/>
          <p:cNvSpPr/>
          <p:nvPr/>
        </p:nvSpPr>
        <p:spPr>
          <a:xfrm>
            <a:off x="680322" y="490902"/>
            <a:ext cx="10150238" cy="1754326"/>
          </a:xfrm>
          <a:prstGeom prst="rect">
            <a:avLst/>
          </a:prstGeom>
        </p:spPr>
        <p:txBody>
          <a:bodyPr wrap="square">
            <a:spAutoFit/>
          </a:bodyPr>
          <a:lstStyle/>
          <a:p>
            <a:r>
              <a:rPr lang="en-US" sz="3600" dirty="0"/>
              <a:t>Convert meters to feet</a:t>
            </a:r>
          </a:p>
          <a:p>
            <a:r>
              <a:rPr lang="en-US" sz="3600" dirty="0"/>
              <a:t>Convert base-10 to binary</a:t>
            </a:r>
          </a:p>
          <a:p>
            <a:endParaRPr lang="en-US" sz="3600" dirty="0"/>
          </a:p>
        </p:txBody>
      </p:sp>
    </p:spTree>
    <p:extLst>
      <p:ext uri="{BB962C8B-B14F-4D97-AF65-F5344CB8AC3E}">
        <p14:creationId xmlns:p14="http://schemas.microsoft.com/office/powerpoint/2010/main" val="3664052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sp>
        <p:nvSpPr>
          <p:cNvPr id="3" name="Text Placeholder 2"/>
          <p:cNvSpPr>
            <a:spLocks noGrp="1"/>
          </p:cNvSpPr>
          <p:nvPr>
            <p:ph type="body" idx="1"/>
          </p:nvPr>
        </p:nvSpPr>
        <p:spPr/>
        <p:txBody>
          <a:bodyPr/>
          <a:lstStyle/>
          <a:p>
            <a:endParaRPr lang="en-US" dirty="0"/>
          </a:p>
        </p:txBody>
      </p:sp>
      <p:sp>
        <p:nvSpPr>
          <p:cNvPr id="5" name="Rectangle 4"/>
          <p:cNvSpPr/>
          <p:nvPr/>
        </p:nvSpPr>
        <p:spPr>
          <a:xfrm>
            <a:off x="680322" y="490902"/>
            <a:ext cx="10150238" cy="1200329"/>
          </a:xfrm>
          <a:prstGeom prst="rect">
            <a:avLst/>
          </a:prstGeom>
        </p:spPr>
        <p:txBody>
          <a:bodyPr wrap="square">
            <a:spAutoFit/>
          </a:bodyPr>
          <a:lstStyle/>
          <a:p>
            <a:r>
              <a:rPr lang="en-US" sz="3600" dirty="0"/>
              <a:t>Determine Password Strength</a:t>
            </a:r>
          </a:p>
          <a:p>
            <a:endParaRPr lang="en-US" sz="3600" dirty="0"/>
          </a:p>
        </p:txBody>
      </p:sp>
    </p:spTree>
    <p:extLst>
      <p:ext uri="{BB962C8B-B14F-4D97-AF65-F5344CB8AC3E}">
        <p14:creationId xmlns:p14="http://schemas.microsoft.com/office/powerpoint/2010/main" val="354199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pic>
        <p:nvPicPr>
          <p:cNvPr id="4" name="Picture 2" descr="http://www.taskhire.ca/blog/wp-content/uploads/2011/08/confused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7904" y="2387126"/>
            <a:ext cx="1542288" cy="102717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2379211" y="2423661"/>
            <a:ext cx="4024122" cy="954107"/>
          </a:xfrm>
          <a:prstGeom prst="rect">
            <a:avLst/>
          </a:prstGeom>
        </p:spPr>
        <p:txBody>
          <a:bodyPr wrap="square">
            <a:spAutoFit/>
          </a:bodyPr>
          <a:lstStyle/>
          <a:p>
            <a:r>
              <a:rPr lang="en-US" sz="2800" dirty="0"/>
              <a:t>Don’t understand the problem</a:t>
            </a:r>
          </a:p>
        </p:txBody>
      </p:sp>
      <p:grpSp>
        <p:nvGrpSpPr>
          <p:cNvPr id="15" name="Group 14"/>
          <p:cNvGrpSpPr/>
          <p:nvPr/>
        </p:nvGrpSpPr>
        <p:grpSpPr>
          <a:xfrm>
            <a:off x="727904" y="3694445"/>
            <a:ext cx="4862999" cy="954107"/>
            <a:chOff x="727904" y="3595115"/>
            <a:chExt cx="4862999" cy="954107"/>
          </a:xfrm>
        </p:grpSpPr>
        <p:pic>
          <p:nvPicPr>
            <p:cNvPr id="6" name="Picture 2" descr="http://clashdaily.wpengine.netdna-cdn.com/wp-content/uploads/2014/07/confused-student-300x1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904" y="3612148"/>
              <a:ext cx="1561790" cy="9370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2379211" y="3595115"/>
              <a:ext cx="3211692" cy="954107"/>
            </a:xfrm>
            <a:prstGeom prst="rect">
              <a:avLst/>
            </a:prstGeom>
          </p:spPr>
          <p:txBody>
            <a:bodyPr wrap="square">
              <a:spAutoFit/>
            </a:bodyPr>
            <a:lstStyle/>
            <a:p>
              <a:r>
                <a:rPr lang="en-US" sz="2800" dirty="0"/>
                <a:t>Problem Representation</a:t>
              </a:r>
            </a:p>
          </p:txBody>
        </p:sp>
      </p:grpSp>
      <p:grpSp>
        <p:nvGrpSpPr>
          <p:cNvPr id="16" name="Group 15"/>
          <p:cNvGrpSpPr/>
          <p:nvPr/>
        </p:nvGrpSpPr>
        <p:grpSpPr>
          <a:xfrm>
            <a:off x="680322" y="4928696"/>
            <a:ext cx="4260482" cy="1067866"/>
            <a:chOff x="680322" y="4928696"/>
            <a:chExt cx="4260482" cy="1067866"/>
          </a:xfrm>
        </p:grpSpPr>
        <p:pic>
          <p:nvPicPr>
            <p:cNvPr id="8" name="Picture 6" descr="http://kapalama.ksbe.edu/high/counseling/images/istock_confused-indecisiv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322" y="4928696"/>
              <a:ext cx="1609372" cy="106786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79211" y="4968595"/>
              <a:ext cx="2561593" cy="954107"/>
            </a:xfrm>
            <a:prstGeom prst="rect">
              <a:avLst/>
            </a:prstGeom>
          </p:spPr>
          <p:txBody>
            <a:bodyPr wrap="square">
              <a:spAutoFit/>
            </a:bodyPr>
            <a:lstStyle/>
            <a:p>
              <a:r>
                <a:rPr lang="en-US" sz="2800" dirty="0"/>
                <a:t>Domain Knowledge</a:t>
              </a:r>
            </a:p>
          </p:txBody>
        </p:sp>
      </p:grpSp>
      <p:grpSp>
        <p:nvGrpSpPr>
          <p:cNvPr id="19" name="Group 18"/>
          <p:cNvGrpSpPr/>
          <p:nvPr/>
        </p:nvGrpSpPr>
        <p:grpSpPr>
          <a:xfrm>
            <a:off x="6048103" y="2401682"/>
            <a:ext cx="5303521" cy="954107"/>
            <a:chOff x="6048103" y="2407989"/>
            <a:chExt cx="5303521" cy="954107"/>
          </a:xfrm>
        </p:grpSpPr>
        <p:sp>
          <p:nvSpPr>
            <p:cNvPr id="3" name="Right Arrow 2"/>
            <p:cNvSpPr/>
            <p:nvPr/>
          </p:nvSpPr>
          <p:spPr>
            <a:xfrm>
              <a:off x="6048103" y="2636849"/>
              <a:ext cx="1489165" cy="4963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887624" y="2407989"/>
              <a:ext cx="3464000" cy="954107"/>
            </a:xfrm>
            <a:prstGeom prst="rect">
              <a:avLst/>
            </a:prstGeom>
          </p:spPr>
          <p:txBody>
            <a:bodyPr wrap="square">
              <a:spAutoFit/>
            </a:bodyPr>
            <a:lstStyle/>
            <a:p>
              <a:r>
                <a:rPr lang="en-US" sz="2800" dirty="0"/>
                <a:t>Requirements Gathering</a:t>
              </a:r>
            </a:p>
          </p:txBody>
        </p:sp>
      </p:grpSp>
      <p:grpSp>
        <p:nvGrpSpPr>
          <p:cNvPr id="20" name="Group 19"/>
          <p:cNvGrpSpPr/>
          <p:nvPr/>
        </p:nvGrpSpPr>
        <p:grpSpPr>
          <a:xfrm>
            <a:off x="6048103" y="3694445"/>
            <a:ext cx="5864497" cy="830997"/>
            <a:chOff x="6048103" y="2407989"/>
            <a:chExt cx="5303521" cy="830997"/>
          </a:xfrm>
        </p:grpSpPr>
        <p:sp>
          <p:nvSpPr>
            <p:cNvPr id="21" name="Right Arrow 20"/>
            <p:cNvSpPr/>
            <p:nvPr/>
          </p:nvSpPr>
          <p:spPr>
            <a:xfrm>
              <a:off x="6048103" y="2636849"/>
              <a:ext cx="1489165" cy="4963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887624" y="2407989"/>
              <a:ext cx="3464000" cy="830997"/>
            </a:xfrm>
            <a:prstGeom prst="rect">
              <a:avLst/>
            </a:prstGeom>
          </p:spPr>
          <p:txBody>
            <a:bodyPr wrap="square">
              <a:spAutoFit/>
            </a:bodyPr>
            <a:lstStyle/>
            <a:p>
              <a:r>
                <a:rPr lang="en-US" sz="2400" dirty="0"/>
                <a:t>Algorithmic thinking; problem decomposition</a:t>
              </a:r>
            </a:p>
          </p:txBody>
        </p:sp>
      </p:grpSp>
      <p:grpSp>
        <p:nvGrpSpPr>
          <p:cNvPr id="23" name="Group 22"/>
          <p:cNvGrpSpPr/>
          <p:nvPr/>
        </p:nvGrpSpPr>
        <p:grpSpPr>
          <a:xfrm>
            <a:off x="6048103" y="4928696"/>
            <a:ext cx="5864497" cy="830997"/>
            <a:chOff x="6048103" y="2407989"/>
            <a:chExt cx="5303521" cy="830997"/>
          </a:xfrm>
        </p:grpSpPr>
        <p:sp>
          <p:nvSpPr>
            <p:cNvPr id="24" name="Right Arrow 23"/>
            <p:cNvSpPr/>
            <p:nvPr/>
          </p:nvSpPr>
          <p:spPr>
            <a:xfrm>
              <a:off x="6048103" y="2636849"/>
              <a:ext cx="1489165" cy="4963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887624" y="2407989"/>
              <a:ext cx="3464000" cy="830997"/>
            </a:xfrm>
            <a:prstGeom prst="rect">
              <a:avLst/>
            </a:prstGeom>
          </p:spPr>
          <p:txBody>
            <a:bodyPr wrap="square">
              <a:spAutoFit/>
            </a:bodyPr>
            <a:lstStyle/>
            <a:p>
              <a:r>
                <a:rPr lang="en-US" sz="2400" dirty="0"/>
                <a:t>Real world problems require research</a:t>
              </a:r>
            </a:p>
          </p:txBody>
        </p:sp>
      </p:grpSp>
    </p:spTree>
    <p:extLst>
      <p:ext uri="{BB962C8B-B14F-4D97-AF65-F5344CB8AC3E}">
        <p14:creationId xmlns:p14="http://schemas.microsoft.com/office/powerpoint/2010/main" val="200537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grpSp>
        <p:nvGrpSpPr>
          <p:cNvPr id="17" name="Group 16"/>
          <p:cNvGrpSpPr/>
          <p:nvPr/>
        </p:nvGrpSpPr>
        <p:grpSpPr>
          <a:xfrm>
            <a:off x="680321" y="2242259"/>
            <a:ext cx="4864832" cy="1049824"/>
            <a:chOff x="6258161" y="2331159"/>
            <a:chExt cx="4864832" cy="1049824"/>
          </a:xfrm>
        </p:grpSpPr>
        <p:pic>
          <p:nvPicPr>
            <p:cNvPr id="10" name="Picture 4" descr="http://listverse.com/wp-content/uploads/2012/04/confused-compu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8161" y="2331159"/>
              <a:ext cx="1577604" cy="104982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p:cNvSpPr/>
            <p:nvPr/>
          </p:nvSpPr>
          <p:spPr>
            <a:xfrm>
              <a:off x="7995744" y="2379018"/>
              <a:ext cx="3127249" cy="954107"/>
            </a:xfrm>
            <a:prstGeom prst="rect">
              <a:avLst/>
            </a:prstGeom>
          </p:spPr>
          <p:txBody>
            <a:bodyPr wrap="square">
              <a:spAutoFit/>
            </a:bodyPr>
            <a:lstStyle/>
            <a:p>
              <a:r>
                <a:rPr lang="en-US" sz="2800" dirty="0"/>
                <a:t>Programming Constructs</a:t>
              </a:r>
            </a:p>
          </p:txBody>
        </p:sp>
      </p:grpSp>
      <p:grpSp>
        <p:nvGrpSpPr>
          <p:cNvPr id="18" name="Group 17"/>
          <p:cNvGrpSpPr/>
          <p:nvPr/>
        </p:nvGrpSpPr>
        <p:grpSpPr>
          <a:xfrm>
            <a:off x="680321" y="3622578"/>
            <a:ext cx="3301209" cy="1047745"/>
            <a:chOff x="6258160" y="4080685"/>
            <a:chExt cx="3301209" cy="1047745"/>
          </a:xfrm>
        </p:grpSpPr>
        <p:pic>
          <p:nvPicPr>
            <p:cNvPr id="13" name="Picture 2" descr="http://www.cosmofoundation.com/images/PC-Lab-Pos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160" y="4080685"/>
              <a:ext cx="1577605" cy="104774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8067620" y="4342947"/>
              <a:ext cx="1491749" cy="523220"/>
            </a:xfrm>
            <a:prstGeom prst="rect">
              <a:avLst/>
            </a:prstGeom>
          </p:spPr>
          <p:txBody>
            <a:bodyPr wrap="square">
              <a:spAutoFit/>
            </a:bodyPr>
            <a:lstStyle/>
            <a:p>
              <a:r>
                <a:rPr lang="en-US" sz="2800" dirty="0"/>
                <a:t>I Can!</a:t>
              </a:r>
            </a:p>
          </p:txBody>
        </p:sp>
      </p:grpSp>
      <p:grpSp>
        <p:nvGrpSpPr>
          <p:cNvPr id="19" name="Group 18"/>
          <p:cNvGrpSpPr/>
          <p:nvPr/>
        </p:nvGrpSpPr>
        <p:grpSpPr>
          <a:xfrm>
            <a:off x="5336903" y="2337976"/>
            <a:ext cx="5303521" cy="954107"/>
            <a:chOff x="6048103" y="2407989"/>
            <a:chExt cx="5303521" cy="954107"/>
          </a:xfrm>
        </p:grpSpPr>
        <p:sp>
          <p:nvSpPr>
            <p:cNvPr id="20" name="Right Arrow 19"/>
            <p:cNvSpPr/>
            <p:nvPr/>
          </p:nvSpPr>
          <p:spPr>
            <a:xfrm>
              <a:off x="6048103" y="2636849"/>
              <a:ext cx="1489165" cy="4963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887624" y="2407989"/>
              <a:ext cx="3464000" cy="954107"/>
            </a:xfrm>
            <a:prstGeom prst="rect">
              <a:avLst/>
            </a:prstGeom>
          </p:spPr>
          <p:txBody>
            <a:bodyPr wrap="square">
              <a:spAutoFit/>
            </a:bodyPr>
            <a:lstStyle/>
            <a:p>
              <a:r>
                <a:rPr lang="en-US" sz="2800" dirty="0"/>
                <a:t>New Language Features</a:t>
              </a:r>
            </a:p>
          </p:txBody>
        </p:sp>
      </p:grpSp>
      <p:grpSp>
        <p:nvGrpSpPr>
          <p:cNvPr id="22" name="Group 21"/>
          <p:cNvGrpSpPr/>
          <p:nvPr/>
        </p:nvGrpSpPr>
        <p:grpSpPr>
          <a:xfrm>
            <a:off x="5336903" y="3622578"/>
            <a:ext cx="5303521" cy="954107"/>
            <a:chOff x="6048103" y="2407989"/>
            <a:chExt cx="5303521" cy="954107"/>
          </a:xfrm>
        </p:grpSpPr>
        <p:sp>
          <p:nvSpPr>
            <p:cNvPr id="23" name="Right Arrow 22"/>
            <p:cNvSpPr/>
            <p:nvPr/>
          </p:nvSpPr>
          <p:spPr>
            <a:xfrm>
              <a:off x="6048103" y="2636849"/>
              <a:ext cx="1489165" cy="4963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887624" y="2407989"/>
              <a:ext cx="3464000" cy="954107"/>
            </a:xfrm>
            <a:prstGeom prst="rect">
              <a:avLst/>
            </a:prstGeom>
          </p:spPr>
          <p:txBody>
            <a:bodyPr wrap="square">
              <a:spAutoFit/>
            </a:bodyPr>
            <a:lstStyle/>
            <a:p>
              <a:r>
                <a:rPr lang="en-US" sz="2800" dirty="0"/>
                <a:t>Build (or deflate) confidence</a:t>
              </a:r>
            </a:p>
          </p:txBody>
        </p:sp>
      </p:grpSp>
    </p:spTree>
    <p:extLst>
      <p:ext uri="{BB962C8B-B14F-4D97-AF65-F5344CB8AC3E}">
        <p14:creationId xmlns:p14="http://schemas.microsoft.com/office/powerpoint/2010/main" val="383594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pic>
        <p:nvPicPr>
          <p:cNvPr id="4" name="Picture 2" descr="http://www.taskhire.ca/blog/wp-content/uploads/2011/08/confused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7904" y="2387126"/>
            <a:ext cx="1542288" cy="102717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2379211" y="2423661"/>
            <a:ext cx="4024122" cy="954107"/>
          </a:xfrm>
          <a:prstGeom prst="rect">
            <a:avLst/>
          </a:prstGeom>
        </p:spPr>
        <p:txBody>
          <a:bodyPr wrap="square">
            <a:spAutoFit/>
          </a:bodyPr>
          <a:lstStyle/>
          <a:p>
            <a:r>
              <a:rPr lang="en-US" sz="2800" dirty="0"/>
              <a:t>Don’t understand the problem</a:t>
            </a:r>
          </a:p>
        </p:txBody>
      </p:sp>
      <p:grpSp>
        <p:nvGrpSpPr>
          <p:cNvPr id="15" name="Group 14"/>
          <p:cNvGrpSpPr/>
          <p:nvPr/>
        </p:nvGrpSpPr>
        <p:grpSpPr>
          <a:xfrm>
            <a:off x="727904" y="3694445"/>
            <a:ext cx="4862999" cy="954107"/>
            <a:chOff x="727904" y="3595115"/>
            <a:chExt cx="4862999" cy="954107"/>
          </a:xfrm>
        </p:grpSpPr>
        <p:pic>
          <p:nvPicPr>
            <p:cNvPr id="6" name="Picture 2" descr="http://clashdaily.wpengine.netdna-cdn.com/wp-content/uploads/2014/07/confused-student-300x1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904" y="3612148"/>
              <a:ext cx="1561790" cy="9370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2379211" y="3595115"/>
              <a:ext cx="3211692" cy="954107"/>
            </a:xfrm>
            <a:prstGeom prst="rect">
              <a:avLst/>
            </a:prstGeom>
          </p:spPr>
          <p:txBody>
            <a:bodyPr wrap="square">
              <a:spAutoFit/>
            </a:bodyPr>
            <a:lstStyle/>
            <a:p>
              <a:r>
                <a:rPr lang="en-US" sz="2800" dirty="0"/>
                <a:t>Problem Representation</a:t>
              </a:r>
            </a:p>
          </p:txBody>
        </p:sp>
      </p:grpSp>
      <p:grpSp>
        <p:nvGrpSpPr>
          <p:cNvPr id="16" name="Group 15"/>
          <p:cNvGrpSpPr/>
          <p:nvPr/>
        </p:nvGrpSpPr>
        <p:grpSpPr>
          <a:xfrm>
            <a:off x="680322" y="4928696"/>
            <a:ext cx="4260482" cy="1067866"/>
            <a:chOff x="680322" y="4928696"/>
            <a:chExt cx="4260482" cy="1067866"/>
          </a:xfrm>
        </p:grpSpPr>
        <p:pic>
          <p:nvPicPr>
            <p:cNvPr id="8" name="Picture 6" descr="http://kapalama.ksbe.edu/high/counseling/images/istock_confused-indecisiv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322" y="4928696"/>
              <a:ext cx="1609372" cy="106786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79211" y="4968595"/>
              <a:ext cx="2561593" cy="954107"/>
            </a:xfrm>
            <a:prstGeom prst="rect">
              <a:avLst/>
            </a:prstGeom>
          </p:spPr>
          <p:txBody>
            <a:bodyPr wrap="square">
              <a:spAutoFit/>
            </a:bodyPr>
            <a:lstStyle/>
            <a:p>
              <a:r>
                <a:rPr lang="en-US" sz="2800" dirty="0"/>
                <a:t>Domain Knowledge</a:t>
              </a:r>
            </a:p>
          </p:txBody>
        </p:sp>
      </p:grpSp>
      <p:grpSp>
        <p:nvGrpSpPr>
          <p:cNvPr id="17" name="Group 16"/>
          <p:cNvGrpSpPr/>
          <p:nvPr/>
        </p:nvGrpSpPr>
        <p:grpSpPr>
          <a:xfrm>
            <a:off x="6258161" y="2331159"/>
            <a:ext cx="4864832" cy="1049824"/>
            <a:chOff x="6258161" y="2331159"/>
            <a:chExt cx="4864832" cy="1049824"/>
          </a:xfrm>
        </p:grpSpPr>
        <p:pic>
          <p:nvPicPr>
            <p:cNvPr id="10" name="Picture 4" descr="http://listverse.com/wp-content/uploads/2012/04/confused-comput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8161" y="2331159"/>
              <a:ext cx="1577604" cy="104982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p:cNvSpPr/>
            <p:nvPr/>
          </p:nvSpPr>
          <p:spPr>
            <a:xfrm>
              <a:off x="7995744" y="2379018"/>
              <a:ext cx="3127249" cy="954107"/>
            </a:xfrm>
            <a:prstGeom prst="rect">
              <a:avLst/>
            </a:prstGeom>
          </p:spPr>
          <p:txBody>
            <a:bodyPr wrap="square">
              <a:spAutoFit/>
            </a:bodyPr>
            <a:lstStyle/>
            <a:p>
              <a:r>
                <a:rPr lang="en-US" sz="2800" dirty="0"/>
                <a:t>Programming Constructs</a:t>
              </a:r>
            </a:p>
          </p:txBody>
        </p:sp>
      </p:grpSp>
      <p:grpSp>
        <p:nvGrpSpPr>
          <p:cNvPr id="18" name="Group 17"/>
          <p:cNvGrpSpPr/>
          <p:nvPr/>
        </p:nvGrpSpPr>
        <p:grpSpPr>
          <a:xfrm>
            <a:off x="6258161" y="3711478"/>
            <a:ext cx="3301209" cy="1047745"/>
            <a:chOff x="6258160" y="4080685"/>
            <a:chExt cx="3301209" cy="1047745"/>
          </a:xfrm>
        </p:grpSpPr>
        <p:pic>
          <p:nvPicPr>
            <p:cNvPr id="13" name="Picture 2" descr="http://www.cosmofoundation.com/images/PC-Lab-Poste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8160" y="4080685"/>
              <a:ext cx="1577605" cy="104774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8067620" y="4342947"/>
              <a:ext cx="1491749" cy="523220"/>
            </a:xfrm>
            <a:prstGeom prst="rect">
              <a:avLst/>
            </a:prstGeom>
          </p:spPr>
          <p:txBody>
            <a:bodyPr wrap="square">
              <a:spAutoFit/>
            </a:bodyPr>
            <a:lstStyle/>
            <a:p>
              <a:r>
                <a:rPr lang="en-US" sz="2800" dirty="0"/>
                <a:t>I Can!</a:t>
              </a:r>
            </a:p>
          </p:txBody>
        </p:sp>
      </p:grpSp>
    </p:spTree>
    <p:extLst>
      <p:ext uri="{BB962C8B-B14F-4D97-AF65-F5344CB8AC3E}">
        <p14:creationId xmlns:p14="http://schemas.microsoft.com/office/powerpoint/2010/main" val="365468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30" y="812264"/>
            <a:ext cx="7239000" cy="738385"/>
          </a:xfrm>
        </p:spPr>
        <p:txBody>
          <a:bodyPr>
            <a:normAutofit/>
          </a:bodyPr>
          <a:lstStyle/>
          <a:p>
            <a:r>
              <a:rPr lang="en-US" dirty="0"/>
              <a:t>Designing a Programming Course</a:t>
            </a:r>
          </a:p>
        </p:txBody>
      </p:sp>
      <p:sp>
        <p:nvSpPr>
          <p:cNvPr id="4" name="AutoShape 4" descr="http://www.clipartbest.com/cliparts/Kij/bGa/KijbGaxiq.svg"/>
          <p:cNvSpPr>
            <a:spLocks noChangeAspect="1" noChangeArrowheads="1"/>
          </p:cNvSpPr>
          <p:nvPr/>
        </p:nvSpPr>
        <p:spPr bwMode="auto">
          <a:xfrm>
            <a:off x="1679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www.clipartbest.com/cliparts/Kij/bGa/KijbGaxiq.svg"/>
          <p:cNvSpPr>
            <a:spLocks noChangeAspect="1" noChangeArrowheads="1"/>
          </p:cNvSpPr>
          <p:nvPr/>
        </p:nvSpPr>
        <p:spPr bwMode="auto">
          <a:xfrm>
            <a:off x="1831975" y="7938"/>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 name="Group 9"/>
          <p:cNvGrpSpPr/>
          <p:nvPr/>
        </p:nvGrpSpPr>
        <p:grpSpPr>
          <a:xfrm>
            <a:off x="652945" y="2202575"/>
            <a:ext cx="4813990" cy="3379954"/>
            <a:chOff x="155575" y="1333858"/>
            <a:chExt cx="4813990" cy="3379954"/>
          </a:xfrm>
        </p:grpSpPr>
        <p:pic>
          <p:nvPicPr>
            <p:cNvPr id="2056" name="Picture 8" descr="http://www.clker.com/cliparts/p/m/K/4/p/F/jigsaw-white-puzzle-piece-large-shadow-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33858"/>
              <a:ext cx="4813990" cy="337995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p:cNvSpPr/>
            <p:nvPr/>
          </p:nvSpPr>
          <p:spPr>
            <a:xfrm>
              <a:off x="1258818" y="2231945"/>
              <a:ext cx="2607503" cy="1384995"/>
            </a:xfrm>
            <a:prstGeom prst="rect">
              <a:avLst/>
            </a:prstGeom>
          </p:spPr>
          <p:txBody>
            <a:bodyPr wrap="square">
              <a:spAutoFit/>
            </a:bodyPr>
            <a:lstStyle/>
            <a:p>
              <a:pPr algn="ctr"/>
              <a:r>
                <a:rPr lang="en-US" sz="2800" dirty="0">
                  <a:solidFill>
                    <a:schemeClr val="bg1">
                      <a:lumMod val="95000"/>
                      <a:lumOff val="5000"/>
                    </a:schemeClr>
                  </a:solidFill>
                  <a:latin typeface="Arial Rounded MT Bold" pitchFamily="34" charset="0"/>
                </a:rPr>
                <a:t>Programming </a:t>
              </a:r>
            </a:p>
            <a:p>
              <a:pPr algn="ctr"/>
              <a:r>
                <a:rPr lang="en-US" sz="2800" dirty="0">
                  <a:solidFill>
                    <a:schemeClr val="bg1">
                      <a:lumMod val="95000"/>
                      <a:lumOff val="5000"/>
                    </a:schemeClr>
                  </a:solidFill>
                  <a:latin typeface="Arial Rounded MT Bold" pitchFamily="34" charset="0"/>
                </a:rPr>
                <a:t>Language </a:t>
              </a:r>
            </a:p>
            <a:p>
              <a:pPr algn="ctr"/>
              <a:r>
                <a:rPr lang="en-US" sz="2800" dirty="0">
                  <a:solidFill>
                    <a:schemeClr val="bg1">
                      <a:lumMod val="95000"/>
                      <a:lumOff val="5000"/>
                    </a:schemeClr>
                  </a:solidFill>
                  <a:latin typeface="Arial Rounded MT Bold" pitchFamily="34" charset="0"/>
                </a:rPr>
                <a:t>Constructs</a:t>
              </a:r>
            </a:p>
          </p:txBody>
        </p:sp>
      </p:grpSp>
      <p:grpSp>
        <p:nvGrpSpPr>
          <p:cNvPr id="14" name="Group 13"/>
          <p:cNvGrpSpPr/>
          <p:nvPr/>
        </p:nvGrpSpPr>
        <p:grpSpPr>
          <a:xfrm>
            <a:off x="5746335" y="3219631"/>
            <a:ext cx="4813990" cy="3379954"/>
            <a:chOff x="434975" y="1333858"/>
            <a:chExt cx="4813990" cy="3379954"/>
          </a:xfrm>
        </p:grpSpPr>
        <p:pic>
          <p:nvPicPr>
            <p:cNvPr id="15" name="Picture 8" descr="http://www.clker.com/cliparts/p/m/K/4/p/F/jigsaw-white-puzzle-piece-large-shadow-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975" y="1333858"/>
              <a:ext cx="4813990" cy="3379954"/>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Rectangle 15"/>
            <p:cNvSpPr/>
            <p:nvPr/>
          </p:nvSpPr>
          <p:spPr>
            <a:xfrm>
              <a:off x="1538218" y="2546781"/>
              <a:ext cx="2607503" cy="954107"/>
            </a:xfrm>
            <a:prstGeom prst="rect">
              <a:avLst/>
            </a:prstGeom>
          </p:spPr>
          <p:txBody>
            <a:bodyPr wrap="square">
              <a:spAutoFit/>
            </a:bodyPr>
            <a:lstStyle/>
            <a:p>
              <a:pPr algn="ctr"/>
              <a:r>
                <a:rPr lang="en-US" sz="2800" dirty="0">
                  <a:solidFill>
                    <a:schemeClr val="bg1">
                      <a:lumMod val="95000"/>
                      <a:lumOff val="5000"/>
                    </a:schemeClr>
                  </a:solidFill>
                  <a:latin typeface="Arial Rounded MT Bold" pitchFamily="34" charset="0"/>
                </a:rPr>
                <a:t>Problem Solving</a:t>
              </a:r>
            </a:p>
          </p:txBody>
        </p:sp>
      </p:grpSp>
    </p:spTree>
    <p:extLst>
      <p:ext uri="{BB962C8B-B14F-4D97-AF65-F5344CB8AC3E}">
        <p14:creationId xmlns:p14="http://schemas.microsoft.com/office/powerpoint/2010/main" val="254677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sp>
        <p:nvSpPr>
          <p:cNvPr id="3" name="Text Placeholder 2"/>
          <p:cNvSpPr>
            <a:spLocks noGrp="1"/>
          </p:cNvSpPr>
          <p:nvPr>
            <p:ph type="body" idx="1"/>
          </p:nvPr>
        </p:nvSpPr>
        <p:spPr/>
        <p:txBody>
          <a:bodyPr/>
          <a:lstStyle/>
          <a:p>
            <a:endParaRPr lang="en-US" dirty="0"/>
          </a:p>
        </p:txBody>
      </p:sp>
      <p:sp>
        <p:nvSpPr>
          <p:cNvPr id="5" name="Rectangle 4"/>
          <p:cNvSpPr/>
          <p:nvPr/>
        </p:nvSpPr>
        <p:spPr>
          <a:xfrm>
            <a:off x="680322" y="490902"/>
            <a:ext cx="10150238" cy="1754326"/>
          </a:xfrm>
          <a:prstGeom prst="rect">
            <a:avLst/>
          </a:prstGeom>
        </p:spPr>
        <p:txBody>
          <a:bodyPr wrap="square">
            <a:spAutoFit/>
          </a:bodyPr>
          <a:lstStyle/>
          <a:p>
            <a:r>
              <a:rPr lang="en-US" sz="3600" dirty="0"/>
              <a:t>The forecast says that it is going to be cold and windy tomorrow --- the low temperature is only 16°.   I wonder what the wind chill is…</a:t>
            </a:r>
          </a:p>
        </p:txBody>
      </p:sp>
    </p:spTree>
    <p:extLst>
      <p:ext uri="{BB962C8B-B14F-4D97-AF65-F5344CB8AC3E}">
        <p14:creationId xmlns:p14="http://schemas.microsoft.com/office/powerpoint/2010/main" val="406153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don’t understand the problem well enough to know what is supposed to happen”</a:t>
            </a:r>
          </a:p>
        </p:txBody>
      </p:sp>
      <p:pic>
        <p:nvPicPr>
          <p:cNvPr id="1026" name="Picture 2" descr="http://www.taskhire.ca/blog/wp-content/uploads/2011/08/confuse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065" y="2417267"/>
            <a:ext cx="5915773" cy="39399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7240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don’t know how to represent or frame the problem in a way that allows me to clearly articulate a solution”</a:t>
            </a:r>
          </a:p>
        </p:txBody>
      </p:sp>
      <p:pic>
        <p:nvPicPr>
          <p:cNvPr id="2050" name="Picture 2" descr="http://clashdaily.wpengine.netdna-cdn.com/wp-content/uploads/2014/07/confused-student-300x180.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79411" y="2568388"/>
            <a:ext cx="6150301" cy="36901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5432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generally understand the problem and I think I have an approach, but I am lacking some domain knowledge to fully solve this problem”</a:t>
            </a:r>
          </a:p>
        </p:txBody>
      </p:sp>
      <p:pic>
        <p:nvPicPr>
          <p:cNvPr id="1030" name="Picture 6" descr="http://kapalama.ksbe.edu/high/counseling/images/istock_confused-indecisi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9953" y="2304823"/>
            <a:ext cx="6597921" cy="43779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9737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can solve this problem myself, but I can’t express this in a programming language</a:t>
            </a:r>
          </a:p>
        </p:txBody>
      </p:sp>
      <p:pic>
        <p:nvPicPr>
          <p:cNvPr id="3076" name="Picture 4" descr="http://listverse.com/wp-content/uploads/2012/04/confused-compu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7034" y="2421463"/>
            <a:ext cx="6056965" cy="40306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03528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can write this program!</a:t>
            </a:r>
          </a:p>
        </p:txBody>
      </p:sp>
      <p:pic>
        <p:nvPicPr>
          <p:cNvPr id="4098" name="Picture 2" descr="http://www.cosmofoundation.com/images/PC-Lab-Po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850" y="2351161"/>
            <a:ext cx="5882470" cy="390676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378528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can’t you write </a:t>
            </a:r>
            <a:r>
              <a:rPr lang="en-US" b="1" i="1" dirty="0"/>
              <a:t>this </a:t>
            </a:r>
            <a:r>
              <a:rPr lang="en-US" b="1" dirty="0"/>
              <a:t>program?”</a:t>
            </a:r>
            <a:endParaRPr lang="en-US" dirty="0"/>
          </a:p>
        </p:txBody>
      </p:sp>
      <p:pic>
        <p:nvPicPr>
          <p:cNvPr id="4" name="Picture 2" descr="http://www.taskhire.ca/blog/wp-content/uploads/2011/08/confused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7904" y="2387126"/>
            <a:ext cx="1542288" cy="102717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2379211" y="2423661"/>
            <a:ext cx="4024122" cy="954107"/>
          </a:xfrm>
          <a:prstGeom prst="rect">
            <a:avLst/>
          </a:prstGeom>
        </p:spPr>
        <p:txBody>
          <a:bodyPr wrap="square">
            <a:spAutoFit/>
          </a:bodyPr>
          <a:lstStyle/>
          <a:p>
            <a:r>
              <a:rPr lang="en-US" sz="2800" dirty="0"/>
              <a:t>Don’t understand the problem</a:t>
            </a:r>
          </a:p>
        </p:txBody>
      </p:sp>
      <p:grpSp>
        <p:nvGrpSpPr>
          <p:cNvPr id="15" name="Group 14"/>
          <p:cNvGrpSpPr/>
          <p:nvPr/>
        </p:nvGrpSpPr>
        <p:grpSpPr>
          <a:xfrm>
            <a:off x="727904" y="3694445"/>
            <a:ext cx="4862999" cy="954107"/>
            <a:chOff x="727904" y="3595115"/>
            <a:chExt cx="4862999" cy="954107"/>
          </a:xfrm>
        </p:grpSpPr>
        <p:pic>
          <p:nvPicPr>
            <p:cNvPr id="6" name="Picture 2" descr="http://clashdaily.wpengine.netdna-cdn.com/wp-content/uploads/2014/07/confused-student-300x1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904" y="3612148"/>
              <a:ext cx="1561790" cy="9370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2379211" y="3595115"/>
              <a:ext cx="3211692" cy="954107"/>
            </a:xfrm>
            <a:prstGeom prst="rect">
              <a:avLst/>
            </a:prstGeom>
          </p:spPr>
          <p:txBody>
            <a:bodyPr wrap="square">
              <a:spAutoFit/>
            </a:bodyPr>
            <a:lstStyle/>
            <a:p>
              <a:r>
                <a:rPr lang="en-US" sz="2800" dirty="0"/>
                <a:t>Problem Representation</a:t>
              </a:r>
            </a:p>
          </p:txBody>
        </p:sp>
      </p:grpSp>
      <p:grpSp>
        <p:nvGrpSpPr>
          <p:cNvPr id="16" name="Group 15"/>
          <p:cNvGrpSpPr/>
          <p:nvPr/>
        </p:nvGrpSpPr>
        <p:grpSpPr>
          <a:xfrm>
            <a:off x="680322" y="4928696"/>
            <a:ext cx="4260482" cy="1067866"/>
            <a:chOff x="680322" y="4928696"/>
            <a:chExt cx="4260482" cy="1067866"/>
          </a:xfrm>
        </p:grpSpPr>
        <p:pic>
          <p:nvPicPr>
            <p:cNvPr id="8" name="Picture 6" descr="http://kapalama.ksbe.edu/high/counseling/images/istock_confused-indecisiv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322" y="4928696"/>
              <a:ext cx="1609372" cy="106786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79211" y="4968595"/>
              <a:ext cx="2561593" cy="954107"/>
            </a:xfrm>
            <a:prstGeom prst="rect">
              <a:avLst/>
            </a:prstGeom>
          </p:spPr>
          <p:txBody>
            <a:bodyPr wrap="square">
              <a:spAutoFit/>
            </a:bodyPr>
            <a:lstStyle/>
            <a:p>
              <a:r>
                <a:rPr lang="en-US" sz="2800" dirty="0"/>
                <a:t>Domain Knowledge</a:t>
              </a:r>
            </a:p>
          </p:txBody>
        </p:sp>
      </p:grpSp>
      <p:grpSp>
        <p:nvGrpSpPr>
          <p:cNvPr id="17" name="Group 16"/>
          <p:cNvGrpSpPr/>
          <p:nvPr/>
        </p:nvGrpSpPr>
        <p:grpSpPr>
          <a:xfrm>
            <a:off x="6258161" y="2331159"/>
            <a:ext cx="4864832" cy="1049824"/>
            <a:chOff x="6258161" y="2331159"/>
            <a:chExt cx="4864832" cy="1049824"/>
          </a:xfrm>
        </p:grpSpPr>
        <p:pic>
          <p:nvPicPr>
            <p:cNvPr id="10" name="Picture 4" descr="http://listverse.com/wp-content/uploads/2012/04/confused-comput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8161" y="2331159"/>
              <a:ext cx="1577604" cy="104982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p:cNvSpPr/>
            <p:nvPr/>
          </p:nvSpPr>
          <p:spPr>
            <a:xfrm>
              <a:off x="7995744" y="2379018"/>
              <a:ext cx="3127249" cy="954107"/>
            </a:xfrm>
            <a:prstGeom prst="rect">
              <a:avLst/>
            </a:prstGeom>
          </p:spPr>
          <p:txBody>
            <a:bodyPr wrap="square">
              <a:spAutoFit/>
            </a:bodyPr>
            <a:lstStyle/>
            <a:p>
              <a:r>
                <a:rPr lang="en-US" sz="2800" dirty="0"/>
                <a:t>Programming Constructs</a:t>
              </a:r>
            </a:p>
          </p:txBody>
        </p:sp>
      </p:grpSp>
      <p:grpSp>
        <p:nvGrpSpPr>
          <p:cNvPr id="18" name="Group 17"/>
          <p:cNvGrpSpPr/>
          <p:nvPr/>
        </p:nvGrpSpPr>
        <p:grpSpPr>
          <a:xfrm>
            <a:off x="6258161" y="3711478"/>
            <a:ext cx="3301209" cy="1047745"/>
            <a:chOff x="6258160" y="4080685"/>
            <a:chExt cx="3301209" cy="1047745"/>
          </a:xfrm>
        </p:grpSpPr>
        <p:pic>
          <p:nvPicPr>
            <p:cNvPr id="13" name="Picture 2" descr="http://www.cosmofoundation.com/images/PC-Lab-Poste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8160" y="4080685"/>
              <a:ext cx="1577605" cy="104774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8067620" y="4342947"/>
              <a:ext cx="1491749" cy="523220"/>
            </a:xfrm>
            <a:prstGeom prst="rect">
              <a:avLst/>
            </a:prstGeom>
          </p:spPr>
          <p:txBody>
            <a:bodyPr wrap="square">
              <a:spAutoFit/>
            </a:bodyPr>
            <a:lstStyle/>
            <a:p>
              <a:r>
                <a:rPr lang="en-US" sz="2800" dirty="0"/>
                <a:t>I Can!</a:t>
              </a:r>
            </a:p>
          </p:txBody>
        </p:sp>
      </p:grpSp>
    </p:spTree>
    <p:extLst>
      <p:ext uri="{BB962C8B-B14F-4D97-AF65-F5344CB8AC3E}">
        <p14:creationId xmlns:p14="http://schemas.microsoft.com/office/powerpoint/2010/main" val="9374233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2469</TotalTime>
  <Words>2232</Words>
  <Application>Microsoft Macintosh PowerPoint</Application>
  <PresentationFormat>Widescreen</PresentationFormat>
  <Paragraphs>178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Rounded MT Bold</vt:lpstr>
      <vt:lpstr>Calibri</vt:lpstr>
      <vt:lpstr>Trebuchet MS</vt:lpstr>
      <vt:lpstr>Berlin</vt:lpstr>
      <vt:lpstr>Just-In-Time Programming Knowledge:    “Why can’t you write this program?”</vt:lpstr>
      <vt:lpstr>Designing a Programming Course</vt:lpstr>
      <vt:lpstr>“Why can’t you write this program?”</vt:lpstr>
      <vt:lpstr>“I don’t understand the problem well enough to know what is supposed to happen”</vt:lpstr>
      <vt:lpstr>“I don’t know how to represent or frame the problem in a way that allows me to clearly articulate a solution”</vt:lpstr>
      <vt:lpstr>“I generally understand the problem and I think I have an approach, but I am lacking some domain knowledge to fully solve this problem”</vt:lpstr>
      <vt:lpstr>I can solve this problem myself, but I can’t express this in a programming language</vt:lpstr>
      <vt:lpstr>I can write this program!</vt:lpstr>
      <vt:lpstr>“Why can’t you write this program?”</vt:lpstr>
      <vt:lpstr>“Why can’t you write this program?”</vt:lpstr>
      <vt:lpstr>“Why can’t you write this program?”</vt:lpstr>
      <vt:lpstr>“Why can’t you write this program?”</vt:lpstr>
      <vt:lpstr>“Why can’t you write this program?”</vt:lpstr>
      <vt:lpstr>“Why can’t you write this program?”</vt:lpstr>
      <vt:lpstr>“Why can’t you write this program?”</vt:lpstr>
      <vt:lpstr>“Why can’t you write this program?”</vt:lpstr>
      <vt:lpstr>“Why can’t you write this program?”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sthughes</dc:creator>
  <cp:lastModifiedBy>J Philip East</cp:lastModifiedBy>
  <cp:revision>39</cp:revision>
  <dcterms:created xsi:type="dcterms:W3CDTF">2014-07-13T20:22:02Z</dcterms:created>
  <dcterms:modified xsi:type="dcterms:W3CDTF">2019-02-22T16:39:27Z</dcterms:modified>
</cp:coreProperties>
</file>