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90" r:id="rId2"/>
    <p:sldId id="500" r:id="rId3"/>
    <p:sldId id="501" r:id="rId4"/>
    <p:sldId id="502" r:id="rId5"/>
    <p:sldId id="503" r:id="rId6"/>
    <p:sldId id="505" r:id="rId7"/>
    <p:sldId id="506" r:id="rId8"/>
    <p:sldId id="504" r:id="rId9"/>
    <p:sldId id="492" r:id="rId10"/>
    <p:sldId id="319" r:id="rId11"/>
    <p:sldId id="495" r:id="rId12"/>
    <p:sldId id="496" r:id="rId13"/>
    <p:sldId id="398" r:id="rId14"/>
    <p:sldId id="397" r:id="rId15"/>
    <p:sldId id="406" r:id="rId16"/>
    <p:sldId id="493" r:id="rId17"/>
    <p:sldId id="497" r:id="rId18"/>
    <p:sldId id="498" r:id="rId19"/>
    <p:sldId id="499" r:id="rId20"/>
    <p:sldId id="415" r:id="rId21"/>
    <p:sldId id="401" r:id="rId22"/>
    <p:sldId id="507" r:id="rId23"/>
  </p:sldIdLst>
  <p:sldSz cx="12192000" cy="6858000"/>
  <p:notesSz cx="6858000" cy="9144000"/>
  <p:defaultTextStyle>
    <a:defPPr>
      <a:defRPr lang="en-US"/>
    </a:defPPr>
    <a:lvl1pPr marL="0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4563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09413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4121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18827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73678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28238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82800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37497" algn="l" defTabSz="90941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8285"/>
    <a:srgbClr val="00ADBC"/>
    <a:srgbClr val="00B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607" autoAdjust="0"/>
  </p:normalViewPr>
  <p:slideViewPr>
    <p:cSldViewPr snapToGrid="0">
      <p:cViewPr varScale="1">
        <p:scale>
          <a:sx n="64" d="100"/>
          <a:sy n="64" d="100"/>
        </p:scale>
        <p:origin x="142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0BA72-A5FD-41F6-B87F-0BE06D868F33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03B2-8D27-45D6-B660-C440AD9FD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83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563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413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4121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827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3678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8238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2800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7497" algn="l" defTabSz="90941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43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22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33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19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19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30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19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9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31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571919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19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19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15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baseline="0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4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563" indent="0" algn="ctr">
              <a:buNone/>
              <a:defRPr sz="2000"/>
            </a:lvl2pPr>
            <a:lvl3pPr marL="909413" indent="0" algn="ctr">
              <a:buNone/>
              <a:defRPr sz="1900"/>
            </a:lvl3pPr>
            <a:lvl4pPr marL="1364121" indent="0" algn="ctr">
              <a:buNone/>
              <a:defRPr sz="1600"/>
            </a:lvl4pPr>
            <a:lvl5pPr marL="1818827" indent="0" algn="ctr">
              <a:buNone/>
              <a:defRPr sz="1600"/>
            </a:lvl5pPr>
            <a:lvl6pPr marL="2273678" indent="0" algn="ctr">
              <a:buNone/>
              <a:defRPr sz="1600"/>
            </a:lvl6pPr>
            <a:lvl7pPr marL="2728238" indent="0" algn="ctr">
              <a:buNone/>
              <a:defRPr sz="1600"/>
            </a:lvl7pPr>
            <a:lvl8pPr marL="3182800" indent="0" algn="ctr">
              <a:buNone/>
              <a:defRPr sz="1600"/>
            </a:lvl8pPr>
            <a:lvl9pPr marL="36374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6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39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39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0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03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4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4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41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8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3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82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2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7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8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63" indent="0">
              <a:buNone/>
              <a:defRPr sz="2000" b="1"/>
            </a:lvl2pPr>
            <a:lvl3pPr marL="909413" indent="0">
              <a:buNone/>
              <a:defRPr sz="1900" b="1"/>
            </a:lvl3pPr>
            <a:lvl4pPr marL="1364121" indent="0">
              <a:buNone/>
              <a:defRPr sz="1600" b="1"/>
            </a:lvl4pPr>
            <a:lvl5pPr marL="1818827" indent="0">
              <a:buNone/>
              <a:defRPr sz="1600" b="1"/>
            </a:lvl5pPr>
            <a:lvl6pPr marL="2273678" indent="0">
              <a:buNone/>
              <a:defRPr sz="1600" b="1"/>
            </a:lvl6pPr>
            <a:lvl7pPr marL="2728238" indent="0">
              <a:buNone/>
              <a:defRPr sz="1600" b="1"/>
            </a:lvl7pPr>
            <a:lvl8pPr marL="3182800" indent="0">
              <a:buNone/>
              <a:defRPr sz="1600" b="1"/>
            </a:lvl8pPr>
            <a:lvl9pPr marL="36374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63" indent="0">
              <a:buNone/>
              <a:defRPr sz="2000" b="1"/>
            </a:lvl2pPr>
            <a:lvl3pPr marL="909413" indent="0">
              <a:buNone/>
              <a:defRPr sz="1900" b="1"/>
            </a:lvl3pPr>
            <a:lvl4pPr marL="1364121" indent="0">
              <a:buNone/>
              <a:defRPr sz="1600" b="1"/>
            </a:lvl4pPr>
            <a:lvl5pPr marL="1818827" indent="0">
              <a:buNone/>
              <a:defRPr sz="1600" b="1"/>
            </a:lvl5pPr>
            <a:lvl6pPr marL="2273678" indent="0">
              <a:buNone/>
              <a:defRPr sz="1600" b="1"/>
            </a:lvl6pPr>
            <a:lvl7pPr marL="2728238" indent="0">
              <a:buNone/>
              <a:defRPr sz="1600" b="1"/>
            </a:lvl7pPr>
            <a:lvl8pPr marL="3182800" indent="0">
              <a:buNone/>
              <a:defRPr sz="1600" b="1"/>
            </a:lvl8pPr>
            <a:lvl9pPr marL="36374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98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5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0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563" indent="0">
              <a:buNone/>
              <a:defRPr sz="1500"/>
            </a:lvl2pPr>
            <a:lvl3pPr marL="909413" indent="0">
              <a:buNone/>
              <a:defRPr sz="1200"/>
            </a:lvl3pPr>
            <a:lvl4pPr marL="1364121" indent="0">
              <a:buNone/>
              <a:defRPr sz="1100"/>
            </a:lvl4pPr>
            <a:lvl5pPr marL="1818827" indent="0">
              <a:buNone/>
              <a:defRPr sz="1100"/>
            </a:lvl5pPr>
            <a:lvl6pPr marL="2273678" indent="0">
              <a:buNone/>
              <a:defRPr sz="1100"/>
            </a:lvl6pPr>
            <a:lvl7pPr marL="2728238" indent="0">
              <a:buNone/>
              <a:defRPr sz="1100"/>
            </a:lvl7pPr>
            <a:lvl8pPr marL="3182800" indent="0">
              <a:buNone/>
              <a:defRPr sz="1100"/>
            </a:lvl8pPr>
            <a:lvl9pPr marL="363749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8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70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4563" indent="0">
              <a:buNone/>
              <a:defRPr sz="2800"/>
            </a:lvl2pPr>
            <a:lvl3pPr marL="909413" indent="0">
              <a:buNone/>
              <a:defRPr sz="2400"/>
            </a:lvl3pPr>
            <a:lvl4pPr marL="1364121" indent="0">
              <a:buNone/>
              <a:defRPr sz="2000"/>
            </a:lvl4pPr>
            <a:lvl5pPr marL="1818827" indent="0">
              <a:buNone/>
              <a:defRPr sz="2000"/>
            </a:lvl5pPr>
            <a:lvl6pPr marL="2273678" indent="0">
              <a:buNone/>
              <a:defRPr sz="2000"/>
            </a:lvl6pPr>
            <a:lvl7pPr marL="2728238" indent="0">
              <a:buNone/>
              <a:defRPr sz="2000"/>
            </a:lvl7pPr>
            <a:lvl8pPr marL="3182800" indent="0">
              <a:buNone/>
              <a:defRPr sz="2000"/>
            </a:lvl8pPr>
            <a:lvl9pPr marL="36374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563" indent="0">
              <a:buNone/>
              <a:defRPr sz="1500"/>
            </a:lvl2pPr>
            <a:lvl3pPr marL="909413" indent="0">
              <a:buNone/>
              <a:defRPr sz="1200"/>
            </a:lvl3pPr>
            <a:lvl4pPr marL="1364121" indent="0">
              <a:buNone/>
              <a:defRPr sz="1100"/>
            </a:lvl4pPr>
            <a:lvl5pPr marL="1818827" indent="0">
              <a:buNone/>
              <a:defRPr sz="1100"/>
            </a:lvl5pPr>
            <a:lvl6pPr marL="2273678" indent="0">
              <a:buNone/>
              <a:defRPr sz="1100"/>
            </a:lvl6pPr>
            <a:lvl7pPr marL="2728238" indent="0">
              <a:buNone/>
              <a:defRPr sz="1100"/>
            </a:lvl7pPr>
            <a:lvl8pPr marL="3182800" indent="0">
              <a:buNone/>
              <a:defRPr sz="1100"/>
            </a:lvl8pPr>
            <a:lvl9pPr marL="363749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0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000" tIns="45718" rIns="9100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000" tIns="45718" rIns="910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FE942-620F-48B1-A26D-F9776A4A9878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000" tIns="45718" rIns="910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000" tIns="45718" rIns="910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2C312-8400-4348-8A67-80D9535E0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0941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426" indent="-227426" algn="l" defTabSz="9094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278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838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400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980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813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521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227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078" indent="-227426" algn="l" defTabSz="90941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63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13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121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827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678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238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800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97" algn="l" defTabSz="90941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381650"/>
            <a:ext cx="12192000" cy="347662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4000" y="350261"/>
            <a:ext cx="9144000" cy="2340139"/>
          </a:xfrm>
        </p:spPr>
        <p:txBody>
          <a:bodyPr>
            <a:normAutofit/>
          </a:bodyPr>
          <a:lstStyle/>
          <a:p>
            <a:endParaRPr lang="en-US" sz="4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The Big Event</a:t>
            </a:r>
          </a:p>
        </p:txBody>
      </p:sp>
      <p:sp>
        <p:nvSpPr>
          <p:cNvPr id="5" name="Subtitle 6"/>
          <p:cNvSpPr txBox="1">
            <a:spLocks/>
          </p:cNvSpPr>
          <p:nvPr/>
        </p:nvSpPr>
        <p:spPr>
          <a:xfrm>
            <a:off x="5907741" y="4075895"/>
            <a:ext cx="5522259" cy="779285"/>
          </a:xfrm>
          <a:prstGeom prst="rect">
            <a:avLst/>
          </a:prstGeom>
        </p:spPr>
        <p:txBody>
          <a:bodyPr vert="horz" lIns="91000" tIns="45718" rIns="91000" bIns="45718" rtlCol="0">
            <a:noAutofit/>
          </a:bodyPr>
          <a:lstStyle>
            <a:lvl1pPr marL="0" indent="0" algn="ctr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563" indent="0" algn="ctr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413" indent="0" algn="ctr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121" indent="0" algn="ctr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8827" indent="0" algn="ctr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3678" indent="0" algn="ctr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8238" indent="0" algn="ctr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2800" indent="0" algn="ctr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7497" indent="0" algn="ctr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243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REVIEW</a:t>
            </a:r>
            <a:endParaRPr lang="en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379" y="1903578"/>
            <a:ext cx="9297466" cy="475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89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What did we do you do in your online activities?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000000"/>
                </a:solidFill>
              </a:rPr>
              <a:t>Lesson 3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000000"/>
                </a:solidFill>
              </a:rPr>
              <a:t>Lesson 4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33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What did we do you do in your online activities?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000000"/>
                </a:solidFill>
              </a:rPr>
              <a:t>Lesson 3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rgbClr val="000000"/>
                </a:solidFill>
              </a:rPr>
              <a:t>Helped Laurel get to the treasure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000000"/>
                </a:solidFill>
              </a:rPr>
              <a:t>Lesson 4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rgbClr val="000000"/>
                </a:solidFill>
              </a:rPr>
              <a:t>Creating artwork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9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259306" y="1141204"/>
            <a:ext cx="11764371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 Big Event</a:t>
            </a:r>
            <a:endParaRPr lang="en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00000"/>
                </a:solidFill>
              </a:rPr>
              <a:t>Today we are going to introduce one new vocabulary word: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Event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000000"/>
                </a:solidFill>
              </a:rPr>
              <a:t>Listen for it in the following video.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17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pic>
        <p:nvPicPr>
          <p:cNvPr id="2" name="the-big-event">
            <a:hlinkClick r:id="" action="ppaction://media"/>
            <a:extLst>
              <a:ext uri="{FF2B5EF4-FFF2-40B4-BE49-F238E27FC236}">
                <a16:creationId xmlns:a16="http://schemas.microsoft.com/office/drawing/2014/main" id="{09DEA5EF-82CD-4FB0-8A1F-3CC528824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433527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7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764275" y="1141204"/>
            <a:ext cx="11259402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 Big Event</a:t>
            </a:r>
            <a:endParaRPr lang="en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Did you hear our new vocabulary word: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Event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What did this word mean?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48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4FC7ED-B9FA-45C4-8615-1E2E8A17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07" y="1141204"/>
            <a:ext cx="10572705" cy="48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66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The Big Event</a:t>
            </a:r>
            <a:endParaRPr lang="en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I asked a question on the previous slide.</a:t>
            </a:r>
          </a:p>
          <a:p>
            <a:pPr marL="0" indent="0">
              <a:buNone/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How did I know you wanted me to call on you?</a:t>
            </a:r>
            <a:endParaRPr lang="en-US" sz="28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3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4992887"/>
            <a:ext cx="10688727" cy="1674622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4FC7ED-B9FA-45C4-8615-1E2E8A17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155" y="1012211"/>
            <a:ext cx="9797935" cy="4450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4674ED-4D9C-4456-8F39-4FB4C68BC56E}"/>
              </a:ext>
            </a:extLst>
          </p:cNvPr>
          <p:cNvSpPr txBox="1"/>
          <p:nvPr/>
        </p:nvSpPr>
        <p:spPr>
          <a:xfrm>
            <a:off x="1246910" y="5462687"/>
            <a:ext cx="101376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you give me examples of other things that are events?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9254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4992887"/>
            <a:ext cx="10688727" cy="1674622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4FC7ED-B9FA-45C4-8615-1E2E8A172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089" y="995895"/>
            <a:ext cx="5619911" cy="2552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4674ED-4D9C-4456-8F39-4FB4C68BC56E}"/>
              </a:ext>
            </a:extLst>
          </p:cNvPr>
          <p:cNvSpPr txBox="1"/>
          <p:nvPr/>
        </p:nvSpPr>
        <p:spPr>
          <a:xfrm>
            <a:off x="1389174" y="3677584"/>
            <a:ext cx="999533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you give me examples of other things that are events?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about an alarm clock going off? What does that make happen?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about pressing "Start" on the microwave? What does that do?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about pressing the power button on your tv remote?</a:t>
            </a:r>
          </a:p>
        </p:txBody>
      </p:sp>
    </p:spTree>
    <p:extLst>
      <p:ext uri="{BB962C8B-B14F-4D97-AF65-F5344CB8AC3E}">
        <p14:creationId xmlns:p14="http://schemas.microsoft.com/office/powerpoint/2010/main" val="2408851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BB5B-44B7-44A2-8749-E1D990522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Lingering Questions about Code.org website?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80527-3595-480E-98EA-1708B98C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17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C88F69-59D2-44C7-9E08-6665E8489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016" y="493332"/>
            <a:ext cx="4771738" cy="655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76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Let's look at the Code.org lesson plan</a:t>
            </a: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80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8" name="Shape 175"/>
          <p:cNvSpPr txBox="1">
            <a:spLocks/>
          </p:cNvSpPr>
          <p:nvPr/>
        </p:nvSpPr>
        <p:spPr>
          <a:xfrm>
            <a:off x="927733" y="1141204"/>
            <a:ext cx="10365107" cy="642896"/>
          </a:xfrm>
          <a:prstGeom prst="rect">
            <a:avLst/>
          </a:prstGeom>
          <a:noFill/>
          <a:ln>
            <a:noFill/>
          </a:ln>
        </p:spPr>
        <p:txBody>
          <a:bodyPr vert="horz" wrap="square" lIns="79685" tIns="40050" rIns="79685" bIns="4005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3333"/>
              </a:lnSpc>
              <a:spcBef>
                <a:spcPts val="0"/>
              </a:spcBef>
              <a:buClr>
                <a:schemeClr val="accent1"/>
              </a:buClr>
              <a:buSzPct val="25000"/>
            </a:pPr>
            <a:r>
              <a:rPr lang="en" dirty="0">
                <a:latin typeface="Helvetica" panose="020B0604020202020204" pitchFamily="34" charset="0"/>
                <a:cs typeface="Helvetica" panose="020B0604020202020204" pitchFamily="34" charset="0"/>
              </a:rPr>
              <a:t>Debrief</a:t>
            </a:r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What do you like about the lesson itself?</a:t>
            </a:r>
          </a:p>
          <a:p>
            <a:endParaRPr lang="en-US" sz="3200" dirty="0"/>
          </a:p>
          <a:p>
            <a:r>
              <a:rPr lang="en-US" sz="3200" dirty="0"/>
              <a:t>Where might your students struggle with this?</a:t>
            </a:r>
          </a:p>
          <a:p>
            <a:endParaRPr lang="en-US" sz="3200" dirty="0"/>
          </a:p>
          <a:p>
            <a:r>
              <a:rPr lang="en-US" sz="3200" dirty="0"/>
              <a:t>What might you try differently?</a:t>
            </a:r>
          </a:p>
          <a:p>
            <a:r>
              <a:rPr lang="en-US" sz="3200" dirty="0"/>
              <a:t>What additional activities could you do?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89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A9AA-0B74-43C9-9FB3-0CBDDACB2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67955-EB2A-4EEF-B68D-380E15D5F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3C329-06E4-222C-53FD-F059418D9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98" y="811361"/>
            <a:ext cx="11728784" cy="525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7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8B69-83AF-4FE6-A66E-D08F3684E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E3E91-8C5E-4680-9C93-1C1316DA5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A9CB4F-8113-496C-A1F8-CBD27ABEB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35" y="902751"/>
            <a:ext cx="9563929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26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E6DC4-5590-4710-9A7F-B3968144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EE588-7675-4A93-9CDC-35FD3FF00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9A11D-A085-48AF-8906-4FD348655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871" y="37806"/>
            <a:ext cx="4816257" cy="6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11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ED85-38C5-4ECD-AE92-2E3E736A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3A90D-657B-4A85-BC1B-E036E5D5C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0DEC9-03DE-41B3-914E-DCD896CF1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97" y="1119940"/>
            <a:ext cx="9297206" cy="46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46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2C97-0F45-4E7C-9DC9-DAC5C87A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B1C61-712E-4BEF-8EDE-E8D10E22A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A2944-E586-485D-8E8E-98E76F185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528" y="87340"/>
            <a:ext cx="5806943" cy="66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59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38AC-9E16-4C09-837C-9C60305D1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738B5-65E6-4C1D-81E7-A6E157A3B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B1955-80E7-4D67-8DCD-B4C8AC343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432" y="662700"/>
            <a:ext cx="9419136" cy="55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8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0"/>
            <a:ext cx="12192000" cy="866775"/>
          </a:xfrm>
          <a:prstGeom prst="rect">
            <a:avLst/>
          </a:prstGeom>
          <a:solidFill>
            <a:srgbClr val="00A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0" tIns="45718" rIns="91000" bIns="45718" rtlCol="0" anchor="ctr"/>
          <a:lstStyle/>
          <a:p>
            <a:pPr algn="ctr"/>
            <a:endParaRPr lang="en-US"/>
          </a:p>
        </p:txBody>
      </p:sp>
      <p:sp>
        <p:nvSpPr>
          <p:cNvPr id="6" name="Shape 191"/>
          <p:cNvSpPr txBox="1">
            <a:spLocks/>
          </p:cNvSpPr>
          <p:nvPr/>
        </p:nvSpPr>
        <p:spPr>
          <a:xfrm>
            <a:off x="1042480" y="2286008"/>
            <a:ext cx="10688727" cy="4381501"/>
          </a:xfrm>
          <a:prstGeom prst="rect">
            <a:avLst/>
          </a:prstGeom>
        </p:spPr>
        <p:txBody>
          <a:bodyPr vert="horz" lIns="91000" tIns="45718" rIns="91000" bIns="45718" rtlCol="0">
            <a:normAutofit/>
          </a:bodyPr>
          <a:lstStyle>
            <a:lvl1pPr marL="227426" indent="-227426" algn="l" defTabSz="90941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2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683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140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5980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0813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55521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227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65078" indent="-227426" algn="l" defTabSz="909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What did we do in our last classroom lesson?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What vocabulary words did we introduce?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What was your favorite part of the last lesson?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000000"/>
                </a:solidFill>
              </a:rPr>
              <a:t>Any questions before we move on?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3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8905</TotalTime>
  <Words>253</Words>
  <Application>Microsoft Office PowerPoint</Application>
  <PresentationFormat>Widescreen</PresentationFormat>
  <Paragraphs>88</Paragraphs>
  <Slides>22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Office Theme</vt:lpstr>
      <vt:lpstr>PowerPoint Presentation</vt:lpstr>
      <vt:lpstr>Lingering Questions about Code.org website?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Apone</dc:creator>
  <cp:lastModifiedBy>Ben Schafer</cp:lastModifiedBy>
  <cp:revision>208</cp:revision>
  <dcterms:created xsi:type="dcterms:W3CDTF">2014-08-20T22:31:29Z</dcterms:created>
  <dcterms:modified xsi:type="dcterms:W3CDTF">2024-01-24T17:16:02Z</dcterms:modified>
</cp:coreProperties>
</file>