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2" r:id="rId2"/>
    <p:sldId id="362" r:id="rId3"/>
    <p:sldId id="374" r:id="rId4"/>
    <p:sldId id="360" r:id="rId5"/>
    <p:sldId id="358" r:id="rId6"/>
    <p:sldId id="375" r:id="rId7"/>
    <p:sldId id="361" r:id="rId8"/>
    <p:sldId id="415" r:id="rId9"/>
    <p:sldId id="416" r:id="rId10"/>
    <p:sldId id="419" r:id="rId11"/>
    <p:sldId id="417" r:id="rId12"/>
    <p:sldId id="418" r:id="rId13"/>
    <p:sldId id="420" r:id="rId14"/>
    <p:sldId id="421" r:id="rId15"/>
    <p:sldId id="414" r:id="rId16"/>
    <p:sldId id="409" r:id="rId17"/>
    <p:sldId id="426" r:id="rId18"/>
    <p:sldId id="427" r:id="rId19"/>
    <p:sldId id="322" r:id="rId20"/>
    <p:sldId id="328" r:id="rId21"/>
    <p:sldId id="388" r:id="rId22"/>
    <p:sldId id="401" r:id="rId23"/>
    <p:sldId id="450" r:id="rId24"/>
    <p:sldId id="390" r:id="rId25"/>
    <p:sldId id="400" r:id="rId26"/>
    <p:sldId id="451" r:id="rId27"/>
    <p:sldId id="453" r:id="rId28"/>
    <p:sldId id="412" r:id="rId29"/>
    <p:sldId id="452" r:id="rId30"/>
    <p:sldId id="394" r:id="rId31"/>
    <p:sldId id="3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p:cViewPr varScale="1">
        <p:scale>
          <a:sx n="55" d="100"/>
          <a:sy n="55" d="100"/>
        </p:scale>
        <p:origin x="989" y="3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F09C9-F635-4A07-B168-E8937A2D562B}" type="datetimeFigureOut">
              <a:rPr lang="en-US" smtClean="0"/>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3E2B7-0C71-41DA-BDFA-C7B9355E344C}" type="slidenum">
              <a:rPr lang="en-US" smtClean="0"/>
              <a:t>‹#›</a:t>
            </a:fld>
            <a:endParaRPr lang="en-US"/>
          </a:p>
        </p:txBody>
      </p:sp>
    </p:spTree>
    <p:extLst>
      <p:ext uri="{BB962C8B-B14F-4D97-AF65-F5344CB8AC3E}">
        <p14:creationId xmlns:p14="http://schemas.microsoft.com/office/powerpoint/2010/main" val="206650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4596DD7F-ED0C-4BED-88D1-B5157D9777AE}" type="slidenum">
              <a:rPr lang="en-US" altLang="en-US">
                <a:solidFill>
                  <a:prstClr val="black"/>
                </a:solidFill>
                <a:latin typeface="Arial" charset="0"/>
              </a:rPr>
              <a:pPr/>
              <a:t>1</a:t>
            </a:fld>
            <a:endParaRPr lang="en-US" altLang="en-US">
              <a:solidFill>
                <a:prstClr val="black"/>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4CEBDB-8993-4AF6-9303-8CD411B4CBB7}" type="slidenum">
              <a:rPr lang="en-US" altLang="en-US" sz="1200" smtClean="0"/>
              <a:pPr eaLnBrk="1" hangingPunct="1"/>
              <a:t>21</a:t>
            </a:fld>
            <a:endParaRPr lang="en-US" altLang="en-US" sz="1200"/>
          </a:p>
        </p:txBody>
      </p:sp>
    </p:spTree>
    <p:extLst>
      <p:ext uri="{BB962C8B-B14F-4D97-AF65-F5344CB8AC3E}">
        <p14:creationId xmlns:p14="http://schemas.microsoft.com/office/powerpoint/2010/main" val="91517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4CEBDB-8993-4AF6-9303-8CD411B4CBB7}" type="slidenum">
              <a:rPr lang="en-US" altLang="en-US" sz="1200" smtClean="0"/>
              <a:pPr eaLnBrk="1" hangingPunct="1"/>
              <a:t>22</a:t>
            </a:fld>
            <a:endParaRPr lang="en-US" altLang="en-US" sz="1200"/>
          </a:p>
        </p:txBody>
      </p:sp>
    </p:spTree>
    <p:extLst>
      <p:ext uri="{BB962C8B-B14F-4D97-AF65-F5344CB8AC3E}">
        <p14:creationId xmlns:p14="http://schemas.microsoft.com/office/powerpoint/2010/main" val="1150962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4CEBDB-8993-4AF6-9303-8CD411B4CBB7}" type="slidenum">
              <a:rPr lang="en-US" altLang="en-US" sz="1200" smtClean="0"/>
              <a:pPr eaLnBrk="1" hangingPunct="1"/>
              <a:t>24</a:t>
            </a:fld>
            <a:endParaRPr lang="en-US" altLang="en-US" sz="1200"/>
          </a:p>
        </p:txBody>
      </p:sp>
    </p:spTree>
    <p:extLst>
      <p:ext uri="{BB962C8B-B14F-4D97-AF65-F5344CB8AC3E}">
        <p14:creationId xmlns:p14="http://schemas.microsoft.com/office/powerpoint/2010/main" val="1234435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4CEBDB-8993-4AF6-9303-8CD411B4CBB7}" type="slidenum">
              <a:rPr lang="en-US" altLang="en-US" sz="1200" smtClean="0"/>
              <a:pPr eaLnBrk="1" hangingPunct="1"/>
              <a:t>25</a:t>
            </a:fld>
            <a:endParaRPr lang="en-US" altLang="en-US" sz="1200"/>
          </a:p>
        </p:txBody>
      </p:sp>
    </p:spTree>
    <p:extLst>
      <p:ext uri="{BB962C8B-B14F-4D97-AF65-F5344CB8AC3E}">
        <p14:creationId xmlns:p14="http://schemas.microsoft.com/office/powerpoint/2010/main" val="2306262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4CEBDB-8993-4AF6-9303-8CD411B4CBB7}" type="slidenum">
              <a:rPr lang="en-US" altLang="en-US" sz="1200" smtClean="0"/>
              <a:pPr eaLnBrk="1" hangingPunct="1"/>
              <a:t>27</a:t>
            </a:fld>
            <a:endParaRPr lang="en-US" altLang="en-US" sz="1200"/>
          </a:p>
        </p:txBody>
      </p:sp>
    </p:spTree>
    <p:extLst>
      <p:ext uri="{BB962C8B-B14F-4D97-AF65-F5344CB8AC3E}">
        <p14:creationId xmlns:p14="http://schemas.microsoft.com/office/powerpoint/2010/main" val="1668548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4CEBDB-8993-4AF6-9303-8CD411B4CBB7}" type="slidenum">
              <a:rPr lang="en-US" altLang="en-US" sz="1200" smtClean="0"/>
              <a:pPr eaLnBrk="1" hangingPunct="1"/>
              <a:t>28</a:t>
            </a:fld>
            <a:endParaRPr lang="en-US" altLang="en-US" sz="1200"/>
          </a:p>
        </p:txBody>
      </p:sp>
    </p:spTree>
    <p:extLst>
      <p:ext uri="{BB962C8B-B14F-4D97-AF65-F5344CB8AC3E}">
        <p14:creationId xmlns:p14="http://schemas.microsoft.com/office/powerpoint/2010/main" val="2034614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9CF780-8EE9-43C9-BDE9-F8E7A47CEEF7}" type="slidenum">
              <a:rPr lang="en-US" altLang="en-US" sz="1200" smtClean="0"/>
              <a:pPr eaLnBrk="1" hangingPunct="1"/>
              <a:t>30</a:t>
            </a:fld>
            <a:endParaRPr lang="en-US" altLang="en-US" sz="1200"/>
          </a:p>
        </p:txBody>
      </p:sp>
    </p:spTree>
    <p:extLst>
      <p:ext uri="{BB962C8B-B14F-4D97-AF65-F5344CB8AC3E}">
        <p14:creationId xmlns:p14="http://schemas.microsoft.com/office/powerpoint/2010/main" val="300981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685800" y="4400550"/>
            <a:ext cx="5486399" cy="3600599"/>
          </a:xfrm>
          <a:prstGeom prst="rect">
            <a:avLst/>
          </a:prstGeom>
        </p:spPr>
        <p:txBody>
          <a:bodyPr lIns="91425" tIns="91425" rIns="91425" bIns="91425" anchor="ctr" anchorCtr="0">
            <a:noAutofit/>
          </a:bodyPr>
          <a:lstStyle/>
          <a:p>
            <a:pPr>
              <a:spcBef>
                <a:spcPts val="0"/>
              </a:spcBef>
              <a:buNone/>
            </a:pPr>
            <a:endParaRPr/>
          </a:p>
        </p:txBody>
      </p:sp>
      <p:sp>
        <p:nvSpPr>
          <p:cNvPr id="528" name="Shape 5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2809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0" y="4400550"/>
            <a:ext cx="5486399" cy="3600599"/>
          </a:xfrm>
          <a:prstGeom prst="rect">
            <a:avLst/>
          </a:prstGeom>
        </p:spPr>
        <p:txBody>
          <a:bodyPr lIns="91425" tIns="91425" rIns="91425" bIns="91425" anchor="ctr" anchorCtr="0">
            <a:noAutofit/>
          </a:bodyPr>
          <a:lstStyle/>
          <a:p>
            <a:pPr>
              <a:spcBef>
                <a:spcPts val="0"/>
              </a:spcBef>
              <a:buNone/>
            </a:pPr>
            <a:endParaRPr/>
          </a:p>
        </p:txBody>
      </p:sp>
      <p:sp>
        <p:nvSpPr>
          <p:cNvPr id="579" name="Shape 5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3506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400550"/>
            <a:ext cx="5486399" cy="3600599"/>
          </a:xfrm>
          <a:prstGeom prst="rect">
            <a:avLst/>
          </a:prstGeom>
        </p:spPr>
        <p:txBody>
          <a:bodyPr lIns="91425" tIns="91425" rIns="91425" bIns="91425" anchor="ctr" anchorCtr="0">
            <a:noAutofit/>
          </a:bodyPr>
          <a:lstStyle/>
          <a:p>
            <a:pPr>
              <a:spcBef>
                <a:spcPts val="0"/>
              </a:spcBef>
              <a:buNone/>
            </a:pPr>
            <a:endParaRPr/>
          </a:p>
        </p:txBody>
      </p:sp>
      <p:sp>
        <p:nvSpPr>
          <p:cNvPr id="457" name="Shape 4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6930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400550"/>
            <a:ext cx="5486399" cy="3600599"/>
          </a:xfrm>
          <a:prstGeom prst="rect">
            <a:avLst/>
          </a:prstGeom>
        </p:spPr>
        <p:txBody>
          <a:bodyPr lIns="91425" tIns="91425" rIns="91425" bIns="91425" anchor="ctr" anchorCtr="0">
            <a:noAutofit/>
          </a:bodyPr>
          <a:lstStyle/>
          <a:p>
            <a:pPr>
              <a:spcBef>
                <a:spcPts val="0"/>
              </a:spcBef>
              <a:buNone/>
            </a:pPr>
            <a:endParaRPr/>
          </a:p>
        </p:txBody>
      </p:sp>
      <p:sp>
        <p:nvSpPr>
          <p:cNvPr id="452" name="Shape 4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85592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071154-26E7-4ACA-BE0E-0AF2067273C5}" type="slidenum">
              <a:rPr lang="en-US" altLang="en-US" sz="1200" smtClean="0"/>
              <a:pPr eaLnBrk="1" hangingPunct="1"/>
              <a:t>17</a:t>
            </a:fld>
            <a:endParaRPr lang="en-US" altLang="en-US" sz="1200"/>
          </a:p>
        </p:txBody>
      </p:sp>
    </p:spTree>
    <p:extLst>
      <p:ext uri="{BB962C8B-B14F-4D97-AF65-F5344CB8AC3E}">
        <p14:creationId xmlns:p14="http://schemas.microsoft.com/office/powerpoint/2010/main" val="138324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A071154-26E7-4ACA-BE0E-0AF2067273C5}" type="slidenum">
              <a:rPr lang="en-US" altLang="en-US" sz="1200" smtClean="0"/>
              <a:pPr eaLnBrk="1" hangingPunct="1"/>
              <a:t>18</a:t>
            </a:fld>
            <a:endParaRPr lang="en-US" altLang="en-US" sz="1200"/>
          </a:p>
        </p:txBody>
      </p:sp>
    </p:spTree>
    <p:extLst>
      <p:ext uri="{BB962C8B-B14F-4D97-AF65-F5344CB8AC3E}">
        <p14:creationId xmlns:p14="http://schemas.microsoft.com/office/powerpoint/2010/main" val="232005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F6E6CAD-E212-4325-98EF-B31860DD114D}" type="slidenum">
              <a:rPr lang="en-US" altLang="en-US" sz="1200" smtClean="0"/>
              <a:pPr eaLnBrk="1" hangingPunct="1"/>
              <a:t>19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4CEBDB-8993-4AF6-9303-8CD411B4CBB7}" type="slidenum">
              <a:rPr lang="en-US" altLang="en-US" sz="1200" smtClean="0"/>
              <a:pPr eaLnBrk="1" hangingPunct="1"/>
              <a:t>20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5FD36B-6678-4C24-BFE9-1135468AEDF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BEB37-4D95-4336-80B3-F75BB516C124}" type="slidenum">
              <a:rPr lang="en-US" smtClean="0"/>
              <a:t>‹#›</a:t>
            </a:fld>
            <a:endParaRPr lang="en-US"/>
          </a:p>
        </p:txBody>
      </p:sp>
    </p:spTree>
    <p:extLst>
      <p:ext uri="{BB962C8B-B14F-4D97-AF65-F5344CB8AC3E}">
        <p14:creationId xmlns:p14="http://schemas.microsoft.com/office/powerpoint/2010/main" val="2112532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5FD36B-6678-4C24-BFE9-1135468AEDF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BEB37-4D95-4336-80B3-F75BB516C124}" type="slidenum">
              <a:rPr lang="en-US" smtClean="0"/>
              <a:t>‹#›</a:t>
            </a:fld>
            <a:endParaRPr lang="en-US"/>
          </a:p>
        </p:txBody>
      </p:sp>
    </p:spTree>
    <p:extLst>
      <p:ext uri="{BB962C8B-B14F-4D97-AF65-F5344CB8AC3E}">
        <p14:creationId xmlns:p14="http://schemas.microsoft.com/office/powerpoint/2010/main" val="300770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5FD36B-6678-4C24-BFE9-1135468AEDF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BEB37-4D95-4336-80B3-F75BB516C124}" type="slidenum">
              <a:rPr lang="en-US" smtClean="0"/>
              <a:t>‹#›</a:t>
            </a:fld>
            <a:endParaRPr lang="en-US"/>
          </a:p>
        </p:txBody>
      </p:sp>
    </p:spTree>
    <p:extLst>
      <p:ext uri="{BB962C8B-B14F-4D97-AF65-F5344CB8AC3E}">
        <p14:creationId xmlns:p14="http://schemas.microsoft.com/office/powerpoint/2010/main" val="22387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5FD36B-6678-4C24-BFE9-1135468AEDF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BEB37-4D95-4336-80B3-F75BB516C124}" type="slidenum">
              <a:rPr lang="en-US" smtClean="0"/>
              <a:t>‹#›</a:t>
            </a:fld>
            <a:endParaRPr lang="en-US"/>
          </a:p>
        </p:txBody>
      </p:sp>
    </p:spTree>
    <p:extLst>
      <p:ext uri="{BB962C8B-B14F-4D97-AF65-F5344CB8AC3E}">
        <p14:creationId xmlns:p14="http://schemas.microsoft.com/office/powerpoint/2010/main" val="1205703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5FD36B-6678-4C24-BFE9-1135468AEDF7}"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BEB37-4D95-4336-80B3-F75BB516C124}" type="slidenum">
              <a:rPr lang="en-US" smtClean="0"/>
              <a:t>‹#›</a:t>
            </a:fld>
            <a:endParaRPr lang="en-US"/>
          </a:p>
        </p:txBody>
      </p:sp>
    </p:spTree>
    <p:extLst>
      <p:ext uri="{BB962C8B-B14F-4D97-AF65-F5344CB8AC3E}">
        <p14:creationId xmlns:p14="http://schemas.microsoft.com/office/powerpoint/2010/main" val="110835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5FD36B-6678-4C24-BFE9-1135468AEDF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BEB37-4D95-4336-80B3-F75BB516C124}" type="slidenum">
              <a:rPr lang="en-US" smtClean="0"/>
              <a:t>‹#›</a:t>
            </a:fld>
            <a:endParaRPr lang="en-US"/>
          </a:p>
        </p:txBody>
      </p:sp>
    </p:spTree>
    <p:extLst>
      <p:ext uri="{BB962C8B-B14F-4D97-AF65-F5344CB8AC3E}">
        <p14:creationId xmlns:p14="http://schemas.microsoft.com/office/powerpoint/2010/main" val="109092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5FD36B-6678-4C24-BFE9-1135468AEDF7}"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BEB37-4D95-4336-80B3-F75BB516C124}" type="slidenum">
              <a:rPr lang="en-US" smtClean="0"/>
              <a:t>‹#›</a:t>
            </a:fld>
            <a:endParaRPr lang="en-US"/>
          </a:p>
        </p:txBody>
      </p:sp>
    </p:spTree>
    <p:extLst>
      <p:ext uri="{BB962C8B-B14F-4D97-AF65-F5344CB8AC3E}">
        <p14:creationId xmlns:p14="http://schemas.microsoft.com/office/powerpoint/2010/main" val="199393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5FD36B-6678-4C24-BFE9-1135468AEDF7}"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BEB37-4D95-4336-80B3-F75BB516C124}" type="slidenum">
              <a:rPr lang="en-US" smtClean="0"/>
              <a:t>‹#›</a:t>
            </a:fld>
            <a:endParaRPr lang="en-US"/>
          </a:p>
        </p:txBody>
      </p:sp>
    </p:spTree>
    <p:extLst>
      <p:ext uri="{BB962C8B-B14F-4D97-AF65-F5344CB8AC3E}">
        <p14:creationId xmlns:p14="http://schemas.microsoft.com/office/powerpoint/2010/main" val="1088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D36B-6678-4C24-BFE9-1135468AEDF7}"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BEB37-4D95-4336-80B3-F75BB516C124}" type="slidenum">
              <a:rPr lang="en-US" smtClean="0"/>
              <a:t>‹#›</a:t>
            </a:fld>
            <a:endParaRPr lang="en-US"/>
          </a:p>
        </p:txBody>
      </p:sp>
    </p:spTree>
    <p:extLst>
      <p:ext uri="{BB962C8B-B14F-4D97-AF65-F5344CB8AC3E}">
        <p14:creationId xmlns:p14="http://schemas.microsoft.com/office/powerpoint/2010/main" val="366294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5FD36B-6678-4C24-BFE9-1135468AEDF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BEB37-4D95-4336-80B3-F75BB516C124}" type="slidenum">
              <a:rPr lang="en-US" smtClean="0"/>
              <a:t>‹#›</a:t>
            </a:fld>
            <a:endParaRPr lang="en-US"/>
          </a:p>
        </p:txBody>
      </p:sp>
    </p:spTree>
    <p:extLst>
      <p:ext uri="{BB962C8B-B14F-4D97-AF65-F5344CB8AC3E}">
        <p14:creationId xmlns:p14="http://schemas.microsoft.com/office/powerpoint/2010/main" val="187133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5FD36B-6678-4C24-BFE9-1135468AEDF7}"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BEB37-4D95-4336-80B3-F75BB516C124}" type="slidenum">
              <a:rPr lang="en-US" smtClean="0"/>
              <a:t>‹#›</a:t>
            </a:fld>
            <a:endParaRPr lang="en-US"/>
          </a:p>
        </p:txBody>
      </p:sp>
    </p:spTree>
    <p:extLst>
      <p:ext uri="{BB962C8B-B14F-4D97-AF65-F5344CB8AC3E}">
        <p14:creationId xmlns:p14="http://schemas.microsoft.com/office/powerpoint/2010/main" val="309966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FD36B-6678-4C24-BFE9-1135468AEDF7}" type="datetimeFigureOut">
              <a:rPr lang="en-US" smtClean="0"/>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BEB37-4D95-4336-80B3-F75BB516C124}" type="slidenum">
              <a:rPr lang="en-US" smtClean="0"/>
              <a:t>‹#›</a:t>
            </a:fld>
            <a:endParaRPr lang="en-US"/>
          </a:p>
        </p:txBody>
      </p:sp>
    </p:spTree>
    <p:extLst>
      <p:ext uri="{BB962C8B-B14F-4D97-AF65-F5344CB8AC3E}">
        <p14:creationId xmlns:p14="http://schemas.microsoft.com/office/powerpoint/2010/main" val="246000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uni.edu/pres/policies/301.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609600"/>
            <a:ext cx="7239000" cy="3581400"/>
          </a:xfrm>
        </p:spPr>
        <p:txBody>
          <a:bodyPr>
            <a:noAutofit/>
          </a:bodyPr>
          <a:lstStyle/>
          <a:p>
            <a:pPr eaLnBrk="1" hangingPunct="1">
              <a:defRPr/>
            </a:pPr>
            <a:r>
              <a:rPr lang="en-US" sz="4800" dirty="0"/>
              <a:t>Introduction to Programming Environments for Elementary Education</a:t>
            </a:r>
          </a:p>
        </p:txBody>
      </p:sp>
      <p:sp>
        <p:nvSpPr>
          <p:cNvPr id="2051" name="Rectangle 3"/>
          <p:cNvSpPr>
            <a:spLocks noGrp="1" noChangeArrowheads="1"/>
          </p:cNvSpPr>
          <p:nvPr>
            <p:ph type="subTitle" idx="1"/>
          </p:nvPr>
        </p:nvSpPr>
        <p:spPr>
          <a:xfrm>
            <a:off x="457200" y="3886200"/>
            <a:ext cx="8153400" cy="1003300"/>
          </a:xfrm>
        </p:spPr>
        <p:txBody>
          <a:bodyPr>
            <a:noAutofit/>
          </a:bodyPr>
          <a:lstStyle/>
          <a:p>
            <a:pPr>
              <a:lnSpc>
                <a:spcPct val="80000"/>
              </a:lnSpc>
              <a:defRPr/>
            </a:pPr>
            <a:endParaRPr lang="en-US" sz="3600" b="1" dirty="0">
              <a:solidFill>
                <a:schemeClr val="tx1"/>
              </a:solidFill>
            </a:endParaRPr>
          </a:p>
          <a:p>
            <a:pPr>
              <a:lnSpc>
                <a:spcPct val="80000"/>
              </a:lnSpc>
              <a:defRPr/>
            </a:pPr>
            <a:r>
              <a:rPr lang="en-US" sz="3600" b="1" dirty="0">
                <a:solidFill>
                  <a:schemeClr val="tx1"/>
                </a:solidFill>
              </a:rPr>
              <a:t>www.cs.uni.edu/~schafer/1310/</a:t>
            </a:r>
            <a:endParaRPr lang="en-US" sz="3600" dirty="0">
              <a:solidFill>
                <a:schemeClr val="tx1"/>
              </a:solidFill>
            </a:endParaRPr>
          </a:p>
          <a:p>
            <a:pPr eaLnBrk="1" hangingPunct="1">
              <a:lnSpc>
                <a:spcPct val="80000"/>
              </a:lnSpc>
              <a:defRPr/>
            </a:pPr>
            <a:endParaRPr lang="en-US" sz="4000" dirty="0">
              <a:solidFill>
                <a:schemeClr val="accent4">
                  <a:lumMod val="75000"/>
                </a:schemeClr>
              </a:solidFill>
            </a:endParaRPr>
          </a:p>
        </p:txBody>
      </p:sp>
      <p:pic>
        <p:nvPicPr>
          <p:cNvPr id="4" name="Google Shape;81;p16">
            <a:extLst>
              <a:ext uri="{FF2B5EF4-FFF2-40B4-BE49-F238E27FC236}">
                <a16:creationId xmlns:a16="http://schemas.microsoft.com/office/drawing/2014/main" id="{96A46DEC-051A-4DB5-82AC-760E21F18AAE}"/>
              </a:ext>
            </a:extLst>
          </p:cNvPr>
          <p:cNvPicPr preferRelativeResize="0"/>
          <p:nvPr/>
        </p:nvPicPr>
        <p:blipFill>
          <a:blip r:embed="rId3">
            <a:alphaModFix/>
          </a:blip>
          <a:stretch>
            <a:fillRect/>
          </a:stretch>
        </p:blipFill>
        <p:spPr>
          <a:xfrm>
            <a:off x="5715000" y="5817704"/>
            <a:ext cx="3190815" cy="832387"/>
          </a:xfrm>
          <a:prstGeom prst="rect">
            <a:avLst/>
          </a:prstGeom>
          <a:noFill/>
          <a:ln>
            <a:noFill/>
          </a:ln>
        </p:spPr>
      </p:pic>
    </p:spTree>
    <p:extLst>
      <p:ext uri="{BB962C8B-B14F-4D97-AF65-F5344CB8AC3E}">
        <p14:creationId xmlns:p14="http://schemas.microsoft.com/office/powerpoint/2010/main" val="22621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3862" y="2786062"/>
            <a:ext cx="8296275" cy="1285875"/>
          </a:xfrm>
          <a:prstGeom prst="rect">
            <a:avLst/>
          </a:prstGeom>
        </p:spPr>
      </p:pic>
    </p:spTree>
    <p:extLst>
      <p:ext uri="{BB962C8B-B14F-4D97-AF65-F5344CB8AC3E}">
        <p14:creationId xmlns:p14="http://schemas.microsoft.com/office/powerpoint/2010/main" val="1458597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grpSp>
        <p:nvGrpSpPr>
          <p:cNvPr id="469" name="Shape 469"/>
          <p:cNvGrpSpPr/>
          <p:nvPr/>
        </p:nvGrpSpPr>
        <p:grpSpPr>
          <a:xfrm>
            <a:off x="103" y="1897321"/>
            <a:ext cx="3006641" cy="3357836"/>
            <a:chOff x="0" y="1414291"/>
            <a:chExt cx="4089000" cy="4565999"/>
          </a:xfrm>
        </p:grpSpPr>
        <p:sp>
          <p:nvSpPr>
            <p:cNvPr id="470" name="Shape 470"/>
            <p:cNvSpPr txBox="1"/>
            <p:nvPr/>
          </p:nvSpPr>
          <p:spPr>
            <a:xfrm>
              <a:off x="0" y="1414291"/>
              <a:ext cx="4089000" cy="4565999"/>
            </a:xfrm>
            <a:prstGeom prst="rect">
              <a:avLst/>
            </a:prstGeom>
            <a:solidFill>
              <a:srgbClr val="0C0C0C"/>
            </a:solidFill>
            <a:ln>
              <a:noFill/>
            </a:ln>
          </p:spPr>
          <p:txBody>
            <a:bodyPr lIns="134400" tIns="107531" rIns="134400" bIns="107531" anchor="t" anchorCtr="0">
              <a:noAutofit/>
            </a:bodyPr>
            <a:lstStyle/>
            <a:p>
              <a:pPr defTabSz="904118">
                <a:lnSpc>
                  <a:spcPct val="90000"/>
                </a:lnSpc>
                <a:buSzPct val="25000"/>
              </a:pPr>
              <a:r>
                <a:rPr lang="en" sz="4275" kern="0">
                  <a:solidFill>
                    <a:srgbClr val="00188F"/>
                  </a:solidFill>
                  <a:latin typeface="Quattrocento Sans"/>
                  <a:ea typeface="Quattrocento Sans"/>
                  <a:cs typeface="Quattrocento Sans"/>
                  <a:sym typeface="Quattrocento Sans"/>
                  <a:rtl val="0"/>
                </a:rPr>
                <a:t> </a:t>
              </a:r>
            </a:p>
          </p:txBody>
        </p:sp>
        <p:sp>
          <p:nvSpPr>
            <p:cNvPr id="471" name="Shape 471"/>
            <p:cNvSpPr txBox="1"/>
            <p:nvPr/>
          </p:nvSpPr>
          <p:spPr>
            <a:xfrm>
              <a:off x="155716" y="1588170"/>
              <a:ext cx="3777599" cy="4218000"/>
            </a:xfrm>
            <a:prstGeom prst="rect">
              <a:avLst/>
            </a:prstGeom>
            <a:solidFill>
              <a:srgbClr val="262626"/>
            </a:solidFill>
            <a:ln>
              <a:noFill/>
            </a:ln>
          </p:spPr>
          <p:txBody>
            <a:bodyPr lIns="134400" tIns="107531" rIns="134400" bIns="107531" anchor="t" anchorCtr="0">
              <a:noAutofit/>
            </a:bodyPr>
            <a:lstStyle/>
            <a:p>
              <a:pPr defTabSz="904118">
                <a:lnSpc>
                  <a:spcPct val="90000"/>
                </a:lnSpc>
                <a:buSzPct val="25000"/>
              </a:pPr>
              <a:r>
                <a:rPr lang="en" sz="4275" kern="0">
                  <a:solidFill>
                    <a:srgbClr val="00188F"/>
                  </a:solidFill>
                  <a:latin typeface="Quattrocento Sans"/>
                  <a:ea typeface="Quattrocento Sans"/>
                  <a:cs typeface="Quattrocento Sans"/>
                  <a:sym typeface="Quattrocento Sans"/>
                  <a:rtl val="0"/>
                </a:rPr>
                <a:t> </a:t>
              </a:r>
            </a:p>
          </p:txBody>
        </p:sp>
        <p:pic>
          <p:nvPicPr>
            <p:cNvPr id="472" name="Shape 472"/>
            <p:cNvPicPr preferRelativeResize="0"/>
            <p:nvPr/>
          </p:nvPicPr>
          <p:blipFill rotWithShape="1">
            <a:blip r:embed="rId3">
              <a:alphaModFix/>
            </a:blip>
            <a:srcRect/>
            <a:stretch/>
          </p:blipFill>
          <p:spPr>
            <a:xfrm>
              <a:off x="726560" y="1734722"/>
              <a:ext cx="2635800" cy="3924900"/>
            </a:xfrm>
            <a:prstGeom prst="rect">
              <a:avLst/>
            </a:prstGeom>
            <a:noFill/>
            <a:ln>
              <a:noFill/>
            </a:ln>
          </p:spPr>
        </p:pic>
      </p:grpSp>
      <p:grpSp>
        <p:nvGrpSpPr>
          <p:cNvPr id="473" name="Shape 473"/>
          <p:cNvGrpSpPr/>
          <p:nvPr/>
        </p:nvGrpSpPr>
        <p:grpSpPr>
          <a:xfrm>
            <a:off x="3068418" y="1897321"/>
            <a:ext cx="3031789" cy="3357836"/>
            <a:chOff x="4172910" y="1414291"/>
            <a:chExt cx="4123200" cy="4565999"/>
          </a:xfrm>
        </p:grpSpPr>
        <p:grpSp>
          <p:nvGrpSpPr>
            <p:cNvPr id="474" name="Shape 474"/>
            <p:cNvGrpSpPr/>
            <p:nvPr/>
          </p:nvGrpSpPr>
          <p:grpSpPr>
            <a:xfrm>
              <a:off x="4172910" y="1414291"/>
              <a:ext cx="4123200" cy="4565999"/>
              <a:chOff x="4172910" y="1414291"/>
              <a:chExt cx="4123200" cy="4565999"/>
            </a:xfrm>
          </p:grpSpPr>
          <p:sp>
            <p:nvSpPr>
              <p:cNvPr id="475" name="Shape 475"/>
              <p:cNvSpPr txBox="1"/>
              <p:nvPr/>
            </p:nvSpPr>
            <p:spPr>
              <a:xfrm>
                <a:off x="4172910" y="1414291"/>
                <a:ext cx="4089000" cy="4565999"/>
              </a:xfrm>
              <a:prstGeom prst="rect">
                <a:avLst/>
              </a:prstGeom>
              <a:solidFill>
                <a:srgbClr val="0C0C0C"/>
              </a:solidFill>
              <a:ln>
                <a:noFill/>
              </a:ln>
            </p:spPr>
            <p:txBody>
              <a:bodyPr lIns="134400" tIns="107531" rIns="134400" bIns="107531" anchor="t" anchorCtr="0">
                <a:noAutofit/>
              </a:bodyPr>
              <a:lstStyle/>
              <a:p>
                <a:pPr defTabSz="904118">
                  <a:lnSpc>
                    <a:spcPct val="90000"/>
                  </a:lnSpc>
                  <a:buSzPct val="25000"/>
                </a:pPr>
                <a:r>
                  <a:rPr lang="en" sz="4275" kern="0">
                    <a:solidFill>
                      <a:srgbClr val="00188F"/>
                    </a:solidFill>
                    <a:latin typeface="Quattrocento Sans"/>
                    <a:ea typeface="Quattrocento Sans"/>
                    <a:cs typeface="Quattrocento Sans"/>
                    <a:sym typeface="Quattrocento Sans"/>
                    <a:rtl val="0"/>
                  </a:rPr>
                  <a:t> </a:t>
                </a:r>
              </a:p>
            </p:txBody>
          </p:sp>
          <p:sp>
            <p:nvSpPr>
              <p:cNvPr id="476" name="Shape 476"/>
              <p:cNvSpPr txBox="1"/>
              <p:nvPr/>
            </p:nvSpPr>
            <p:spPr>
              <a:xfrm>
                <a:off x="4172910" y="4672096"/>
                <a:ext cx="4123200" cy="895200"/>
              </a:xfrm>
              <a:prstGeom prst="rect">
                <a:avLst/>
              </a:prstGeom>
              <a:noFill/>
              <a:ln>
                <a:noFill/>
              </a:ln>
            </p:spPr>
            <p:txBody>
              <a:bodyPr lIns="100856" tIns="109706" rIns="50419" bIns="137138" anchor="t" anchorCtr="0">
                <a:noAutofit/>
              </a:bodyPr>
              <a:lstStyle/>
              <a:p>
                <a:pPr defTabSz="904118">
                  <a:lnSpc>
                    <a:spcPct val="90000"/>
                  </a:lnSpc>
                </a:pPr>
                <a:endParaRPr sz="2400" kern="0">
                  <a:solidFill>
                    <a:srgbClr val="F6F9FC"/>
                  </a:solidFill>
                  <a:latin typeface="Quattrocento Sans"/>
                  <a:ea typeface="Quattrocento Sans"/>
                  <a:cs typeface="Quattrocento Sans"/>
                  <a:sym typeface="Quattrocento Sans"/>
                  <a:rtl val="0"/>
                </a:endParaRPr>
              </a:p>
            </p:txBody>
          </p:sp>
        </p:grpSp>
        <p:sp>
          <p:nvSpPr>
            <p:cNvPr id="477" name="Shape 477"/>
            <p:cNvSpPr txBox="1"/>
            <p:nvPr/>
          </p:nvSpPr>
          <p:spPr>
            <a:xfrm>
              <a:off x="4345775" y="1588170"/>
              <a:ext cx="3777599" cy="4218000"/>
            </a:xfrm>
            <a:prstGeom prst="rect">
              <a:avLst/>
            </a:prstGeom>
            <a:solidFill>
              <a:srgbClr val="262626"/>
            </a:solidFill>
            <a:ln>
              <a:noFill/>
            </a:ln>
          </p:spPr>
          <p:txBody>
            <a:bodyPr lIns="134400" tIns="107531" rIns="134400" bIns="107531" anchor="t" anchorCtr="0">
              <a:noAutofit/>
            </a:bodyPr>
            <a:lstStyle/>
            <a:p>
              <a:pPr defTabSz="904118">
                <a:lnSpc>
                  <a:spcPct val="90000"/>
                </a:lnSpc>
                <a:buSzPct val="25000"/>
              </a:pPr>
              <a:r>
                <a:rPr lang="en" sz="4275" kern="0">
                  <a:solidFill>
                    <a:srgbClr val="00188F"/>
                  </a:solidFill>
                  <a:latin typeface="Quattrocento Sans"/>
                  <a:ea typeface="Quattrocento Sans"/>
                  <a:cs typeface="Quattrocento Sans"/>
                  <a:sym typeface="Quattrocento Sans"/>
                  <a:rtl val="0"/>
                </a:rPr>
                <a:t> </a:t>
              </a:r>
            </a:p>
          </p:txBody>
        </p:sp>
        <p:grpSp>
          <p:nvGrpSpPr>
            <p:cNvPr id="478" name="Shape 478"/>
            <p:cNvGrpSpPr/>
            <p:nvPr/>
          </p:nvGrpSpPr>
          <p:grpSpPr>
            <a:xfrm>
              <a:off x="4718065" y="1805786"/>
              <a:ext cx="3033291" cy="3783111"/>
              <a:chOff x="5118051" y="2135018"/>
              <a:chExt cx="2232495" cy="2784360"/>
            </a:xfrm>
          </p:grpSpPr>
          <p:grpSp>
            <p:nvGrpSpPr>
              <p:cNvPr id="479" name="Shape 479"/>
              <p:cNvGrpSpPr/>
              <p:nvPr/>
            </p:nvGrpSpPr>
            <p:grpSpPr>
              <a:xfrm>
                <a:off x="5118051" y="2438325"/>
                <a:ext cx="2232495" cy="2468677"/>
                <a:chOff x="5118051" y="2438400"/>
                <a:chExt cx="2232495" cy="2330699"/>
              </a:xfrm>
            </p:grpSpPr>
            <p:grpSp>
              <p:nvGrpSpPr>
                <p:cNvPr id="480" name="Shape 480"/>
                <p:cNvGrpSpPr/>
                <p:nvPr/>
              </p:nvGrpSpPr>
              <p:grpSpPr>
                <a:xfrm>
                  <a:off x="5118051" y="2438400"/>
                  <a:ext cx="1153817" cy="2330699"/>
                  <a:chOff x="5118051" y="2438400"/>
                  <a:chExt cx="1153817" cy="2330699"/>
                </a:xfrm>
              </p:grpSpPr>
              <p:grpSp>
                <p:nvGrpSpPr>
                  <p:cNvPr id="481" name="Shape 481"/>
                  <p:cNvGrpSpPr/>
                  <p:nvPr/>
                </p:nvGrpSpPr>
                <p:grpSpPr>
                  <a:xfrm>
                    <a:off x="5118051" y="2438400"/>
                    <a:ext cx="1153817" cy="2330699"/>
                    <a:chOff x="5118051" y="2438400"/>
                    <a:chExt cx="1153817" cy="2330699"/>
                  </a:xfrm>
                </p:grpSpPr>
                <p:sp>
                  <p:nvSpPr>
                    <p:cNvPr id="482" name="Shape 482"/>
                    <p:cNvSpPr/>
                    <p:nvPr/>
                  </p:nvSpPr>
                  <p:spPr>
                    <a:xfrm>
                      <a:off x="5118051" y="2609800"/>
                      <a:ext cx="807951" cy="1985888"/>
                    </a:xfrm>
                    <a:custGeom>
                      <a:avLst/>
                      <a:gdLst/>
                      <a:ahLst/>
                      <a:cxnLst/>
                      <a:rect l="0" t="0" r="0" b="0"/>
                      <a:pathLst>
                        <a:path w="778748" h="2011026" extrusionOk="0">
                          <a:moveTo>
                            <a:pt x="778748" y="0"/>
                          </a:moveTo>
                          <a:lnTo>
                            <a:pt x="778748" y="2011026"/>
                          </a:lnTo>
                          <a:cubicBezTo>
                            <a:pt x="327581" y="1877724"/>
                            <a:pt x="0" y="1477958"/>
                            <a:pt x="0" y="1005513"/>
                          </a:cubicBezTo>
                          <a:cubicBezTo>
                            <a:pt x="0" y="533068"/>
                            <a:pt x="327581" y="133303"/>
                            <a:pt x="778748" y="0"/>
                          </a:cubicBezTo>
                          <a:close/>
                        </a:path>
                      </a:pathLst>
                    </a:custGeom>
                    <a:noFill/>
                    <a:ln w="25400" cap="flat" cmpd="sng">
                      <a:solidFill>
                        <a:srgbClr val="00AEBC"/>
                      </a:solidFill>
                      <a:prstDash val="solid"/>
                      <a:miter/>
                      <a:headEnd type="none" w="med" len="med"/>
                      <a:tailEnd type="none" w="med" len="med"/>
                    </a:ln>
                  </p:spPr>
                  <p:txBody>
                    <a:bodyPr lIns="50419" tIns="25200" rIns="50419" bIns="25200" anchor="ctr" anchorCtr="0">
                      <a:noAutofit/>
                    </a:bodyPr>
                    <a:lstStyle/>
                    <a:p>
                      <a:pPr algn="ctr" defTabSz="904118"/>
                      <a:endParaRPr sz="1275" kern="0">
                        <a:solidFill>
                          <a:srgbClr val="FFFFFF"/>
                        </a:solidFill>
                        <a:latin typeface="Calibri"/>
                        <a:ea typeface="Calibri"/>
                        <a:cs typeface="Calibri"/>
                        <a:sym typeface="Calibri"/>
                        <a:rtl val="0"/>
                      </a:endParaRPr>
                    </a:p>
                  </p:txBody>
                </p:sp>
                <p:sp>
                  <p:nvSpPr>
                    <p:cNvPr id="483" name="Shape 483"/>
                    <p:cNvSpPr/>
                    <p:nvPr/>
                  </p:nvSpPr>
                  <p:spPr>
                    <a:xfrm>
                      <a:off x="5883069" y="2438400"/>
                      <a:ext cx="388800" cy="2330699"/>
                    </a:xfrm>
                    <a:prstGeom prst="rect">
                      <a:avLst/>
                    </a:prstGeom>
                    <a:solidFill>
                      <a:srgbClr val="262626"/>
                    </a:solidFill>
                    <a:ln>
                      <a:noFill/>
                    </a:ln>
                  </p:spPr>
                  <p:txBody>
                    <a:bodyPr lIns="134400" tIns="107531" rIns="134400" bIns="107531" anchor="t" anchorCtr="0">
                      <a:noAutofit/>
                    </a:bodyPr>
                    <a:lstStyle/>
                    <a:p>
                      <a:pPr defTabSz="904118">
                        <a:lnSpc>
                          <a:spcPct val="90000"/>
                        </a:lnSpc>
                      </a:pPr>
                      <a:endParaRPr sz="4275" kern="0">
                        <a:solidFill>
                          <a:srgbClr val="00188F"/>
                        </a:solidFill>
                        <a:latin typeface="Quattrocento Sans"/>
                        <a:ea typeface="Quattrocento Sans"/>
                        <a:cs typeface="Quattrocento Sans"/>
                        <a:sym typeface="Quattrocento Sans"/>
                        <a:rtl val="0"/>
                      </a:endParaRPr>
                    </a:p>
                  </p:txBody>
                </p:sp>
              </p:grpSp>
              <p:sp>
                <p:nvSpPr>
                  <p:cNvPr id="484" name="Shape 484"/>
                  <p:cNvSpPr/>
                  <p:nvPr/>
                </p:nvSpPr>
                <p:spPr>
                  <a:xfrm>
                    <a:off x="5308769" y="2709674"/>
                    <a:ext cx="817582" cy="1790481"/>
                  </a:xfrm>
                  <a:custGeom>
                    <a:avLst/>
                    <a:gdLst/>
                    <a:ahLst/>
                    <a:cxnLst/>
                    <a:rect l="0" t="0" r="0" b="0"/>
                    <a:pathLst>
                      <a:path w="862884" h="2052128" extrusionOk="0">
                        <a:moveTo>
                          <a:pt x="862884" y="0"/>
                        </a:moveTo>
                        <a:lnTo>
                          <a:pt x="862884" y="2052128"/>
                        </a:lnTo>
                        <a:lnTo>
                          <a:pt x="778748" y="2031577"/>
                        </a:lnTo>
                        <a:cubicBezTo>
                          <a:pt x="327581" y="1898275"/>
                          <a:pt x="0" y="1498509"/>
                          <a:pt x="0" y="1026064"/>
                        </a:cubicBezTo>
                        <a:cubicBezTo>
                          <a:pt x="0" y="553619"/>
                          <a:pt x="327581" y="153854"/>
                          <a:pt x="778748" y="20551"/>
                        </a:cubicBezTo>
                        <a:close/>
                      </a:path>
                    </a:pathLst>
                  </a:custGeom>
                  <a:solidFill>
                    <a:srgbClr val="262626"/>
                  </a:solidFill>
                  <a:ln w="25400" cap="flat" cmpd="sng">
                    <a:solidFill>
                      <a:srgbClr val="7F7F7F"/>
                    </a:solidFill>
                    <a:prstDash val="solid"/>
                    <a:round/>
                    <a:headEnd type="none" w="med" len="med"/>
                    <a:tailEnd type="none" w="med" len="med"/>
                  </a:ln>
                </p:spPr>
                <p:txBody>
                  <a:bodyPr lIns="134400" tIns="107531" rIns="134400" bIns="107531" anchor="t" anchorCtr="0">
                    <a:noAutofit/>
                  </a:bodyPr>
                  <a:lstStyle/>
                  <a:p>
                    <a:pPr defTabSz="904118">
                      <a:lnSpc>
                        <a:spcPct val="90000"/>
                      </a:lnSpc>
                    </a:pPr>
                    <a:endParaRPr sz="4275" kern="0">
                      <a:solidFill>
                        <a:srgbClr val="00188F"/>
                      </a:solidFill>
                      <a:latin typeface="Quattrocento Sans"/>
                      <a:ea typeface="Quattrocento Sans"/>
                      <a:cs typeface="Quattrocento Sans"/>
                      <a:sym typeface="Quattrocento Sans"/>
                      <a:rtl val="0"/>
                    </a:endParaRPr>
                  </a:p>
                </p:txBody>
              </p:sp>
              <p:sp>
                <p:nvSpPr>
                  <p:cNvPr id="485" name="Shape 485"/>
                  <p:cNvSpPr/>
                  <p:nvPr/>
                </p:nvSpPr>
                <p:spPr>
                  <a:xfrm rot="4994898">
                    <a:off x="5867010" y="2559107"/>
                    <a:ext cx="119931" cy="100320"/>
                  </a:xfrm>
                  <a:prstGeom prst="triangle">
                    <a:avLst>
                      <a:gd name="adj" fmla="val 50000"/>
                    </a:avLst>
                  </a:prstGeom>
                  <a:solidFill>
                    <a:srgbClr val="00AEBC"/>
                  </a:solidFill>
                  <a:ln>
                    <a:noFill/>
                  </a:ln>
                </p:spPr>
                <p:txBody>
                  <a:bodyPr lIns="50419" tIns="25200" rIns="50419" bIns="25200" anchor="ctr" anchorCtr="0">
                    <a:noAutofit/>
                  </a:bodyPr>
                  <a:lstStyle/>
                  <a:p>
                    <a:pPr algn="ctr" defTabSz="904118"/>
                    <a:endParaRPr sz="1275" kern="0">
                      <a:solidFill>
                        <a:srgbClr val="FFFFFF"/>
                      </a:solidFill>
                      <a:latin typeface="Calibri"/>
                      <a:ea typeface="Calibri"/>
                      <a:cs typeface="Calibri"/>
                      <a:sym typeface="Calibri"/>
                      <a:rtl val="0"/>
                    </a:endParaRPr>
                  </a:p>
                </p:txBody>
              </p:sp>
            </p:grpSp>
            <p:grpSp>
              <p:nvGrpSpPr>
                <p:cNvPr id="486" name="Shape 486"/>
                <p:cNvGrpSpPr/>
                <p:nvPr/>
              </p:nvGrpSpPr>
              <p:grpSpPr>
                <a:xfrm flipH="1">
                  <a:off x="6190003" y="2438400"/>
                  <a:ext cx="1160542" cy="2330699"/>
                  <a:chOff x="5111326" y="2438400"/>
                  <a:chExt cx="1160542" cy="2330699"/>
                </a:xfrm>
              </p:grpSpPr>
              <p:grpSp>
                <p:nvGrpSpPr>
                  <p:cNvPr id="487" name="Shape 487"/>
                  <p:cNvGrpSpPr/>
                  <p:nvPr/>
                </p:nvGrpSpPr>
                <p:grpSpPr>
                  <a:xfrm>
                    <a:off x="5111326" y="2438400"/>
                    <a:ext cx="1160542" cy="2330699"/>
                    <a:chOff x="5111326" y="2438400"/>
                    <a:chExt cx="1160542" cy="2330699"/>
                  </a:xfrm>
                </p:grpSpPr>
                <p:sp>
                  <p:nvSpPr>
                    <p:cNvPr id="488" name="Shape 488"/>
                    <p:cNvSpPr/>
                    <p:nvPr/>
                  </p:nvSpPr>
                  <p:spPr>
                    <a:xfrm>
                      <a:off x="5111326" y="2609800"/>
                      <a:ext cx="807951" cy="1985888"/>
                    </a:xfrm>
                    <a:custGeom>
                      <a:avLst/>
                      <a:gdLst/>
                      <a:ahLst/>
                      <a:cxnLst/>
                      <a:rect l="0" t="0" r="0" b="0"/>
                      <a:pathLst>
                        <a:path w="778748" h="2011026" extrusionOk="0">
                          <a:moveTo>
                            <a:pt x="778748" y="0"/>
                          </a:moveTo>
                          <a:lnTo>
                            <a:pt x="778748" y="2011026"/>
                          </a:lnTo>
                          <a:cubicBezTo>
                            <a:pt x="327581" y="1877724"/>
                            <a:pt x="0" y="1477958"/>
                            <a:pt x="0" y="1005513"/>
                          </a:cubicBezTo>
                          <a:cubicBezTo>
                            <a:pt x="0" y="533068"/>
                            <a:pt x="327581" y="133303"/>
                            <a:pt x="778748" y="0"/>
                          </a:cubicBezTo>
                          <a:close/>
                        </a:path>
                      </a:pathLst>
                    </a:custGeom>
                    <a:noFill/>
                    <a:ln w="25400" cap="flat" cmpd="sng">
                      <a:solidFill>
                        <a:srgbClr val="00AEBC"/>
                      </a:solidFill>
                      <a:prstDash val="solid"/>
                      <a:miter/>
                      <a:headEnd type="none" w="med" len="med"/>
                      <a:tailEnd type="none" w="med" len="med"/>
                    </a:ln>
                  </p:spPr>
                  <p:txBody>
                    <a:bodyPr lIns="50419" tIns="25200" rIns="50419" bIns="25200" anchor="ctr" anchorCtr="0">
                      <a:noAutofit/>
                    </a:bodyPr>
                    <a:lstStyle/>
                    <a:p>
                      <a:pPr algn="ctr" defTabSz="904118"/>
                      <a:endParaRPr sz="1275" kern="0">
                        <a:solidFill>
                          <a:srgbClr val="FFFFFF"/>
                        </a:solidFill>
                        <a:latin typeface="Calibri"/>
                        <a:ea typeface="Calibri"/>
                        <a:cs typeface="Calibri"/>
                        <a:sym typeface="Calibri"/>
                        <a:rtl val="0"/>
                      </a:endParaRPr>
                    </a:p>
                  </p:txBody>
                </p:sp>
                <p:sp>
                  <p:nvSpPr>
                    <p:cNvPr id="489" name="Shape 489"/>
                    <p:cNvSpPr/>
                    <p:nvPr/>
                  </p:nvSpPr>
                  <p:spPr>
                    <a:xfrm>
                      <a:off x="5883069" y="2438400"/>
                      <a:ext cx="388800" cy="2330699"/>
                    </a:xfrm>
                    <a:prstGeom prst="rect">
                      <a:avLst/>
                    </a:prstGeom>
                    <a:solidFill>
                      <a:srgbClr val="262626"/>
                    </a:solidFill>
                    <a:ln>
                      <a:noFill/>
                    </a:ln>
                  </p:spPr>
                  <p:txBody>
                    <a:bodyPr lIns="134400" tIns="107531" rIns="134400" bIns="107531" anchor="t" anchorCtr="0">
                      <a:noAutofit/>
                    </a:bodyPr>
                    <a:lstStyle/>
                    <a:p>
                      <a:pPr defTabSz="904118">
                        <a:lnSpc>
                          <a:spcPct val="90000"/>
                        </a:lnSpc>
                      </a:pPr>
                      <a:endParaRPr sz="4275" kern="0">
                        <a:solidFill>
                          <a:srgbClr val="00188F"/>
                        </a:solidFill>
                        <a:latin typeface="Quattrocento Sans"/>
                        <a:ea typeface="Quattrocento Sans"/>
                        <a:cs typeface="Quattrocento Sans"/>
                        <a:sym typeface="Quattrocento Sans"/>
                        <a:rtl val="0"/>
                      </a:endParaRPr>
                    </a:p>
                  </p:txBody>
                </p:sp>
              </p:grpSp>
              <p:sp>
                <p:nvSpPr>
                  <p:cNvPr id="490" name="Shape 490"/>
                  <p:cNvSpPr/>
                  <p:nvPr/>
                </p:nvSpPr>
                <p:spPr>
                  <a:xfrm>
                    <a:off x="5308769" y="2709674"/>
                    <a:ext cx="817582" cy="1790481"/>
                  </a:xfrm>
                  <a:custGeom>
                    <a:avLst/>
                    <a:gdLst/>
                    <a:ahLst/>
                    <a:cxnLst/>
                    <a:rect l="0" t="0" r="0" b="0"/>
                    <a:pathLst>
                      <a:path w="862884" h="2052128" extrusionOk="0">
                        <a:moveTo>
                          <a:pt x="862884" y="0"/>
                        </a:moveTo>
                        <a:lnTo>
                          <a:pt x="862884" y="2052128"/>
                        </a:lnTo>
                        <a:lnTo>
                          <a:pt x="778748" y="2031577"/>
                        </a:lnTo>
                        <a:cubicBezTo>
                          <a:pt x="327581" y="1898275"/>
                          <a:pt x="0" y="1498509"/>
                          <a:pt x="0" y="1026064"/>
                        </a:cubicBezTo>
                        <a:cubicBezTo>
                          <a:pt x="0" y="553619"/>
                          <a:pt x="327581" y="153854"/>
                          <a:pt x="778748" y="20551"/>
                        </a:cubicBezTo>
                        <a:close/>
                      </a:path>
                    </a:pathLst>
                  </a:custGeom>
                  <a:solidFill>
                    <a:srgbClr val="262626"/>
                  </a:solidFill>
                  <a:ln w="25400" cap="flat" cmpd="sng">
                    <a:solidFill>
                      <a:srgbClr val="7F7F7F"/>
                    </a:solidFill>
                    <a:prstDash val="solid"/>
                    <a:round/>
                    <a:headEnd type="none" w="med" len="med"/>
                    <a:tailEnd type="none" w="med" len="med"/>
                  </a:ln>
                </p:spPr>
                <p:txBody>
                  <a:bodyPr lIns="134400" tIns="107531" rIns="134400" bIns="107531" anchor="t" anchorCtr="0">
                    <a:noAutofit/>
                  </a:bodyPr>
                  <a:lstStyle/>
                  <a:p>
                    <a:pPr defTabSz="904118">
                      <a:lnSpc>
                        <a:spcPct val="90000"/>
                      </a:lnSpc>
                    </a:pPr>
                    <a:endParaRPr sz="4275" kern="0">
                      <a:solidFill>
                        <a:srgbClr val="00188F"/>
                      </a:solidFill>
                      <a:latin typeface="Quattrocento Sans"/>
                      <a:ea typeface="Quattrocento Sans"/>
                      <a:cs typeface="Quattrocento Sans"/>
                      <a:sym typeface="Quattrocento Sans"/>
                      <a:rtl val="0"/>
                    </a:endParaRPr>
                  </a:p>
                </p:txBody>
              </p:sp>
              <p:sp>
                <p:nvSpPr>
                  <p:cNvPr id="491" name="Shape 491"/>
                  <p:cNvSpPr/>
                  <p:nvPr/>
                </p:nvSpPr>
                <p:spPr>
                  <a:xfrm rot="4994898">
                    <a:off x="5873734" y="2559107"/>
                    <a:ext cx="119931" cy="100320"/>
                  </a:xfrm>
                  <a:prstGeom prst="triangle">
                    <a:avLst>
                      <a:gd name="adj" fmla="val 50000"/>
                    </a:avLst>
                  </a:prstGeom>
                  <a:solidFill>
                    <a:srgbClr val="00AEBC"/>
                  </a:solidFill>
                  <a:ln>
                    <a:noFill/>
                  </a:ln>
                </p:spPr>
                <p:txBody>
                  <a:bodyPr lIns="50419" tIns="25200" rIns="50419" bIns="25200" anchor="ctr" anchorCtr="0">
                    <a:noAutofit/>
                  </a:bodyPr>
                  <a:lstStyle/>
                  <a:p>
                    <a:pPr algn="ctr" defTabSz="904118"/>
                    <a:endParaRPr sz="1275" kern="0">
                      <a:solidFill>
                        <a:srgbClr val="FFFFFF"/>
                      </a:solidFill>
                      <a:latin typeface="Calibri"/>
                      <a:ea typeface="Calibri"/>
                      <a:cs typeface="Calibri"/>
                      <a:sym typeface="Calibri"/>
                      <a:rtl val="0"/>
                    </a:endParaRPr>
                  </a:p>
                </p:txBody>
              </p:sp>
            </p:grpSp>
          </p:grpSp>
          <p:sp>
            <p:nvSpPr>
              <p:cNvPr id="492" name="Shape 492"/>
              <p:cNvSpPr/>
              <p:nvPr/>
            </p:nvSpPr>
            <p:spPr>
              <a:xfrm>
                <a:off x="5876364" y="2962241"/>
                <a:ext cx="741599" cy="1535700"/>
              </a:xfrm>
              <a:prstGeom prst="rect">
                <a:avLst/>
              </a:prstGeom>
              <a:solidFill>
                <a:srgbClr val="262626"/>
              </a:solidFill>
              <a:ln>
                <a:noFill/>
              </a:ln>
            </p:spPr>
            <p:txBody>
              <a:bodyPr lIns="134400" tIns="107531" rIns="134400" bIns="107531" anchor="t" anchorCtr="0">
                <a:noAutofit/>
              </a:bodyPr>
              <a:lstStyle/>
              <a:p>
                <a:pPr defTabSz="904118">
                  <a:lnSpc>
                    <a:spcPct val="90000"/>
                  </a:lnSpc>
                </a:pPr>
                <a:endParaRPr sz="4275" kern="0">
                  <a:solidFill>
                    <a:srgbClr val="00188F"/>
                  </a:solidFill>
                  <a:latin typeface="Quattrocento Sans"/>
                  <a:ea typeface="Quattrocento Sans"/>
                  <a:cs typeface="Quattrocento Sans"/>
                  <a:sym typeface="Quattrocento Sans"/>
                  <a:rtl val="0"/>
                </a:endParaRPr>
              </a:p>
            </p:txBody>
          </p:sp>
          <p:grpSp>
            <p:nvGrpSpPr>
              <p:cNvPr id="493" name="Shape 493"/>
              <p:cNvGrpSpPr/>
              <p:nvPr/>
            </p:nvGrpSpPr>
            <p:grpSpPr>
              <a:xfrm rot="10800000" flipH="1">
                <a:off x="5870816" y="2792708"/>
                <a:ext cx="721305" cy="893224"/>
                <a:chOff x="5902326" y="525462"/>
                <a:chExt cx="4368900" cy="5410200"/>
              </a:xfrm>
            </p:grpSpPr>
            <p:sp>
              <p:nvSpPr>
                <p:cNvPr id="494" name="Shape 494"/>
                <p:cNvSpPr/>
                <p:nvPr/>
              </p:nvSpPr>
              <p:spPr>
                <a:xfrm>
                  <a:off x="5902326" y="525462"/>
                  <a:ext cx="4368900" cy="5410200"/>
                </a:xfrm>
                <a:prstGeom prst="rect">
                  <a:avLst/>
                </a:prstGeom>
                <a:no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sp>
              <p:nvSpPr>
                <p:cNvPr id="495" name="Shape 495"/>
                <p:cNvSpPr/>
                <p:nvPr/>
              </p:nvSpPr>
              <p:spPr>
                <a:xfrm>
                  <a:off x="9782178" y="2566986"/>
                  <a:ext cx="488952" cy="263525"/>
                </a:xfrm>
                <a:custGeom>
                  <a:avLst/>
                  <a:gdLst/>
                  <a:ahLst/>
                  <a:cxnLst/>
                  <a:rect l="0" t="0" r="0" b="0"/>
                  <a:pathLst>
                    <a:path w="308" h="166" extrusionOk="0">
                      <a:moveTo>
                        <a:pt x="0" y="0"/>
                      </a:moveTo>
                      <a:lnTo>
                        <a:pt x="0" y="0"/>
                      </a:lnTo>
                      <a:lnTo>
                        <a:pt x="0" y="78"/>
                      </a:lnTo>
                      <a:lnTo>
                        <a:pt x="0" y="78"/>
                      </a:lnTo>
                      <a:lnTo>
                        <a:pt x="0" y="166"/>
                      </a:lnTo>
                      <a:lnTo>
                        <a:pt x="0" y="166"/>
                      </a:lnTo>
                      <a:lnTo>
                        <a:pt x="68" y="158"/>
                      </a:lnTo>
                      <a:lnTo>
                        <a:pt x="130" y="148"/>
                      </a:lnTo>
                      <a:lnTo>
                        <a:pt x="182" y="140"/>
                      </a:lnTo>
                      <a:lnTo>
                        <a:pt x="226" y="128"/>
                      </a:lnTo>
                      <a:lnTo>
                        <a:pt x="262" y="118"/>
                      </a:lnTo>
                      <a:lnTo>
                        <a:pt x="276" y="112"/>
                      </a:lnTo>
                      <a:lnTo>
                        <a:pt x="288" y="106"/>
                      </a:lnTo>
                      <a:lnTo>
                        <a:pt x="296" y="98"/>
                      </a:lnTo>
                      <a:lnTo>
                        <a:pt x="302" y="92"/>
                      </a:lnTo>
                      <a:lnTo>
                        <a:pt x="306" y="86"/>
                      </a:lnTo>
                      <a:lnTo>
                        <a:pt x="308" y="78"/>
                      </a:lnTo>
                      <a:lnTo>
                        <a:pt x="308" y="78"/>
                      </a:lnTo>
                      <a:lnTo>
                        <a:pt x="306" y="72"/>
                      </a:lnTo>
                      <a:lnTo>
                        <a:pt x="302" y="68"/>
                      </a:lnTo>
                      <a:lnTo>
                        <a:pt x="296" y="62"/>
                      </a:lnTo>
                      <a:lnTo>
                        <a:pt x="288" y="56"/>
                      </a:lnTo>
                      <a:lnTo>
                        <a:pt x="262" y="46"/>
                      </a:lnTo>
                      <a:lnTo>
                        <a:pt x="226" y="36"/>
                      </a:lnTo>
                      <a:lnTo>
                        <a:pt x="182" y="26"/>
                      </a:lnTo>
                      <a:lnTo>
                        <a:pt x="130" y="18"/>
                      </a:lnTo>
                      <a:lnTo>
                        <a:pt x="68" y="8"/>
                      </a:lnTo>
                      <a:lnTo>
                        <a:pt x="0" y="0"/>
                      </a:lnTo>
                      <a:lnTo>
                        <a:pt x="0" y="0"/>
                      </a:lnTo>
                      <a:close/>
                    </a:path>
                  </a:pathLst>
                </a:custGeom>
                <a:solidFill>
                  <a:srgbClr val="808080"/>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sp>
              <p:nvSpPr>
                <p:cNvPr id="496" name="Shape 496"/>
                <p:cNvSpPr/>
                <p:nvPr/>
              </p:nvSpPr>
              <p:spPr>
                <a:xfrm>
                  <a:off x="5902326" y="2566986"/>
                  <a:ext cx="479425" cy="263525"/>
                </a:xfrm>
                <a:custGeom>
                  <a:avLst/>
                  <a:gdLst/>
                  <a:ahLst/>
                  <a:cxnLst/>
                  <a:rect l="0" t="0" r="0" b="0"/>
                  <a:pathLst>
                    <a:path w="302" h="166" extrusionOk="0">
                      <a:moveTo>
                        <a:pt x="0" y="78"/>
                      </a:moveTo>
                      <a:lnTo>
                        <a:pt x="0" y="78"/>
                      </a:lnTo>
                      <a:lnTo>
                        <a:pt x="2" y="86"/>
                      </a:lnTo>
                      <a:lnTo>
                        <a:pt x="6" y="92"/>
                      </a:lnTo>
                      <a:lnTo>
                        <a:pt x="12" y="98"/>
                      </a:lnTo>
                      <a:lnTo>
                        <a:pt x="22" y="106"/>
                      </a:lnTo>
                      <a:lnTo>
                        <a:pt x="32" y="112"/>
                      </a:lnTo>
                      <a:lnTo>
                        <a:pt x="46" y="118"/>
                      </a:lnTo>
                      <a:lnTo>
                        <a:pt x="80" y="128"/>
                      </a:lnTo>
                      <a:lnTo>
                        <a:pt x="124" y="140"/>
                      </a:lnTo>
                      <a:lnTo>
                        <a:pt x="176" y="148"/>
                      </a:lnTo>
                      <a:lnTo>
                        <a:pt x="234" y="158"/>
                      </a:lnTo>
                      <a:lnTo>
                        <a:pt x="302" y="166"/>
                      </a:lnTo>
                      <a:lnTo>
                        <a:pt x="302" y="166"/>
                      </a:lnTo>
                      <a:lnTo>
                        <a:pt x="302" y="78"/>
                      </a:lnTo>
                      <a:lnTo>
                        <a:pt x="302" y="78"/>
                      </a:lnTo>
                      <a:lnTo>
                        <a:pt x="302" y="0"/>
                      </a:lnTo>
                      <a:lnTo>
                        <a:pt x="302" y="0"/>
                      </a:lnTo>
                      <a:lnTo>
                        <a:pt x="234" y="8"/>
                      </a:lnTo>
                      <a:lnTo>
                        <a:pt x="176" y="18"/>
                      </a:lnTo>
                      <a:lnTo>
                        <a:pt x="124" y="26"/>
                      </a:lnTo>
                      <a:lnTo>
                        <a:pt x="80" y="36"/>
                      </a:lnTo>
                      <a:lnTo>
                        <a:pt x="46" y="46"/>
                      </a:lnTo>
                      <a:lnTo>
                        <a:pt x="22" y="56"/>
                      </a:lnTo>
                      <a:lnTo>
                        <a:pt x="12" y="62"/>
                      </a:lnTo>
                      <a:lnTo>
                        <a:pt x="6" y="68"/>
                      </a:lnTo>
                      <a:lnTo>
                        <a:pt x="2" y="72"/>
                      </a:lnTo>
                      <a:lnTo>
                        <a:pt x="0" y="78"/>
                      </a:lnTo>
                      <a:lnTo>
                        <a:pt x="0" y="78"/>
                      </a:lnTo>
                      <a:close/>
                    </a:path>
                  </a:pathLst>
                </a:custGeom>
                <a:solidFill>
                  <a:srgbClr val="808080"/>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sp>
              <p:nvSpPr>
                <p:cNvPr id="497" name="Shape 497"/>
                <p:cNvSpPr/>
                <p:nvPr/>
              </p:nvSpPr>
              <p:spPr>
                <a:xfrm>
                  <a:off x="6546851" y="1157288"/>
                  <a:ext cx="444500" cy="444500"/>
                </a:xfrm>
                <a:custGeom>
                  <a:avLst/>
                  <a:gdLst/>
                  <a:ahLst/>
                  <a:cxnLst/>
                  <a:rect l="0" t="0" r="0" b="0"/>
                  <a:pathLst>
                    <a:path w="280" h="280" extrusionOk="0">
                      <a:moveTo>
                        <a:pt x="280" y="158"/>
                      </a:moveTo>
                      <a:lnTo>
                        <a:pt x="280" y="158"/>
                      </a:lnTo>
                      <a:lnTo>
                        <a:pt x="224" y="118"/>
                      </a:lnTo>
                      <a:lnTo>
                        <a:pt x="174" y="82"/>
                      </a:lnTo>
                      <a:lnTo>
                        <a:pt x="130" y="52"/>
                      </a:lnTo>
                      <a:lnTo>
                        <a:pt x="92" y="30"/>
                      </a:lnTo>
                      <a:lnTo>
                        <a:pt x="60" y="12"/>
                      </a:lnTo>
                      <a:lnTo>
                        <a:pt x="34" y="2"/>
                      </a:lnTo>
                      <a:lnTo>
                        <a:pt x="24" y="0"/>
                      </a:lnTo>
                      <a:lnTo>
                        <a:pt x="14" y="0"/>
                      </a:lnTo>
                      <a:lnTo>
                        <a:pt x="8" y="2"/>
                      </a:lnTo>
                      <a:lnTo>
                        <a:pt x="4" y="6"/>
                      </a:lnTo>
                      <a:lnTo>
                        <a:pt x="4" y="6"/>
                      </a:lnTo>
                      <a:lnTo>
                        <a:pt x="2" y="12"/>
                      </a:lnTo>
                      <a:lnTo>
                        <a:pt x="0" y="18"/>
                      </a:lnTo>
                      <a:lnTo>
                        <a:pt x="2" y="26"/>
                      </a:lnTo>
                      <a:lnTo>
                        <a:pt x="4" y="36"/>
                      </a:lnTo>
                      <a:lnTo>
                        <a:pt x="14" y="62"/>
                      </a:lnTo>
                      <a:lnTo>
                        <a:pt x="30" y="94"/>
                      </a:lnTo>
                      <a:lnTo>
                        <a:pt x="52" y="132"/>
                      </a:lnTo>
                      <a:lnTo>
                        <a:pt x="82" y="176"/>
                      </a:lnTo>
                      <a:lnTo>
                        <a:pt x="116" y="226"/>
                      </a:lnTo>
                      <a:lnTo>
                        <a:pt x="156" y="280"/>
                      </a:lnTo>
                      <a:lnTo>
                        <a:pt x="156" y="280"/>
                      </a:lnTo>
                      <a:lnTo>
                        <a:pt x="184" y="246"/>
                      </a:lnTo>
                      <a:lnTo>
                        <a:pt x="214" y="216"/>
                      </a:lnTo>
                      <a:lnTo>
                        <a:pt x="246" y="186"/>
                      </a:lnTo>
                      <a:lnTo>
                        <a:pt x="280" y="158"/>
                      </a:lnTo>
                      <a:lnTo>
                        <a:pt x="280" y="158"/>
                      </a:lnTo>
                      <a:close/>
                    </a:path>
                  </a:pathLst>
                </a:custGeom>
                <a:solidFill>
                  <a:srgbClr val="808080"/>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sp>
              <p:nvSpPr>
                <p:cNvPr id="498" name="Shape 498"/>
                <p:cNvSpPr/>
                <p:nvPr/>
              </p:nvSpPr>
              <p:spPr>
                <a:xfrm>
                  <a:off x="9207499" y="3808412"/>
                  <a:ext cx="409573" cy="431800"/>
                </a:xfrm>
                <a:custGeom>
                  <a:avLst/>
                  <a:gdLst/>
                  <a:ahLst/>
                  <a:cxnLst/>
                  <a:rect l="0" t="0" r="0" b="0"/>
                  <a:pathLst>
                    <a:path w="258" h="272" extrusionOk="0">
                      <a:moveTo>
                        <a:pt x="82" y="28"/>
                      </a:moveTo>
                      <a:lnTo>
                        <a:pt x="82" y="28"/>
                      </a:lnTo>
                      <a:lnTo>
                        <a:pt x="62" y="50"/>
                      </a:lnTo>
                      <a:lnTo>
                        <a:pt x="40" y="74"/>
                      </a:lnTo>
                      <a:lnTo>
                        <a:pt x="20" y="98"/>
                      </a:lnTo>
                      <a:lnTo>
                        <a:pt x="0" y="120"/>
                      </a:lnTo>
                      <a:lnTo>
                        <a:pt x="0" y="120"/>
                      </a:lnTo>
                      <a:lnTo>
                        <a:pt x="52" y="158"/>
                      </a:lnTo>
                      <a:lnTo>
                        <a:pt x="98" y="192"/>
                      </a:lnTo>
                      <a:lnTo>
                        <a:pt x="140" y="220"/>
                      </a:lnTo>
                      <a:lnTo>
                        <a:pt x="176" y="242"/>
                      </a:lnTo>
                      <a:lnTo>
                        <a:pt x="204" y="258"/>
                      </a:lnTo>
                      <a:lnTo>
                        <a:pt x="228" y="268"/>
                      </a:lnTo>
                      <a:lnTo>
                        <a:pt x="238" y="270"/>
                      </a:lnTo>
                      <a:lnTo>
                        <a:pt x="244" y="272"/>
                      </a:lnTo>
                      <a:lnTo>
                        <a:pt x="250" y="270"/>
                      </a:lnTo>
                      <a:lnTo>
                        <a:pt x="256" y="268"/>
                      </a:lnTo>
                      <a:lnTo>
                        <a:pt x="256" y="268"/>
                      </a:lnTo>
                      <a:lnTo>
                        <a:pt x="258" y="264"/>
                      </a:lnTo>
                      <a:lnTo>
                        <a:pt x="258" y="258"/>
                      </a:lnTo>
                      <a:lnTo>
                        <a:pt x="258" y="250"/>
                      </a:lnTo>
                      <a:lnTo>
                        <a:pt x="256" y="240"/>
                      </a:lnTo>
                      <a:lnTo>
                        <a:pt x="246" y="214"/>
                      </a:lnTo>
                      <a:lnTo>
                        <a:pt x="230" y="182"/>
                      </a:lnTo>
                      <a:lnTo>
                        <a:pt x="208" y="144"/>
                      </a:lnTo>
                      <a:lnTo>
                        <a:pt x="180" y="102"/>
                      </a:lnTo>
                      <a:lnTo>
                        <a:pt x="148" y="52"/>
                      </a:lnTo>
                      <a:lnTo>
                        <a:pt x="110" y="0"/>
                      </a:lnTo>
                      <a:lnTo>
                        <a:pt x="110" y="0"/>
                      </a:lnTo>
                      <a:lnTo>
                        <a:pt x="82" y="28"/>
                      </a:lnTo>
                      <a:lnTo>
                        <a:pt x="82" y="28"/>
                      </a:lnTo>
                      <a:close/>
                    </a:path>
                  </a:pathLst>
                </a:custGeom>
                <a:solidFill>
                  <a:srgbClr val="808080"/>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sp>
              <p:nvSpPr>
                <p:cNvPr id="499" name="Shape 499"/>
                <p:cNvSpPr/>
                <p:nvPr/>
              </p:nvSpPr>
              <p:spPr>
                <a:xfrm>
                  <a:off x="7956552" y="525462"/>
                  <a:ext cx="250826" cy="466725"/>
                </a:xfrm>
                <a:custGeom>
                  <a:avLst/>
                  <a:gdLst/>
                  <a:ahLst/>
                  <a:cxnLst/>
                  <a:rect l="0" t="0" r="0" b="0"/>
                  <a:pathLst>
                    <a:path w="158" h="294" extrusionOk="0">
                      <a:moveTo>
                        <a:pt x="158" y="294"/>
                      </a:moveTo>
                      <a:lnTo>
                        <a:pt x="158" y="294"/>
                      </a:lnTo>
                      <a:lnTo>
                        <a:pt x="150" y="228"/>
                      </a:lnTo>
                      <a:lnTo>
                        <a:pt x="142" y="170"/>
                      </a:lnTo>
                      <a:lnTo>
                        <a:pt x="134" y="120"/>
                      </a:lnTo>
                      <a:lnTo>
                        <a:pt x="124" y="78"/>
                      </a:lnTo>
                      <a:lnTo>
                        <a:pt x="112" y="44"/>
                      </a:lnTo>
                      <a:lnTo>
                        <a:pt x="106" y="32"/>
                      </a:lnTo>
                      <a:lnTo>
                        <a:pt x="100" y="20"/>
                      </a:lnTo>
                      <a:lnTo>
                        <a:pt x="94" y="12"/>
                      </a:lnTo>
                      <a:lnTo>
                        <a:pt x="88" y="6"/>
                      </a:lnTo>
                      <a:lnTo>
                        <a:pt x="82" y="2"/>
                      </a:lnTo>
                      <a:lnTo>
                        <a:pt x="74" y="0"/>
                      </a:lnTo>
                      <a:lnTo>
                        <a:pt x="74" y="0"/>
                      </a:lnTo>
                      <a:lnTo>
                        <a:pt x="70" y="2"/>
                      </a:lnTo>
                      <a:lnTo>
                        <a:pt x="64" y="6"/>
                      </a:lnTo>
                      <a:lnTo>
                        <a:pt x="58" y="12"/>
                      </a:lnTo>
                      <a:lnTo>
                        <a:pt x="54" y="20"/>
                      </a:lnTo>
                      <a:lnTo>
                        <a:pt x="44" y="44"/>
                      </a:lnTo>
                      <a:lnTo>
                        <a:pt x="34" y="78"/>
                      </a:lnTo>
                      <a:lnTo>
                        <a:pt x="24" y="120"/>
                      </a:lnTo>
                      <a:lnTo>
                        <a:pt x="16" y="170"/>
                      </a:lnTo>
                      <a:lnTo>
                        <a:pt x="8" y="228"/>
                      </a:lnTo>
                      <a:lnTo>
                        <a:pt x="0" y="294"/>
                      </a:lnTo>
                      <a:lnTo>
                        <a:pt x="0" y="294"/>
                      </a:lnTo>
                      <a:lnTo>
                        <a:pt x="74" y="294"/>
                      </a:lnTo>
                      <a:lnTo>
                        <a:pt x="74" y="294"/>
                      </a:lnTo>
                      <a:lnTo>
                        <a:pt x="158" y="294"/>
                      </a:lnTo>
                      <a:lnTo>
                        <a:pt x="158" y="294"/>
                      </a:lnTo>
                      <a:close/>
                    </a:path>
                  </a:pathLst>
                </a:custGeom>
                <a:solidFill>
                  <a:srgbClr val="808080"/>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sp>
              <p:nvSpPr>
                <p:cNvPr id="500" name="Shape 500"/>
                <p:cNvSpPr/>
                <p:nvPr/>
              </p:nvSpPr>
              <p:spPr>
                <a:xfrm>
                  <a:off x="9185278" y="1157288"/>
                  <a:ext cx="431800" cy="444500"/>
                </a:xfrm>
                <a:custGeom>
                  <a:avLst/>
                  <a:gdLst/>
                  <a:ahLst/>
                  <a:cxnLst/>
                  <a:rect l="0" t="0" r="0" b="0"/>
                  <a:pathLst>
                    <a:path w="272" h="280" extrusionOk="0">
                      <a:moveTo>
                        <a:pt x="0" y="158"/>
                      </a:moveTo>
                      <a:lnTo>
                        <a:pt x="0" y="158"/>
                      </a:lnTo>
                      <a:lnTo>
                        <a:pt x="34" y="186"/>
                      </a:lnTo>
                      <a:lnTo>
                        <a:pt x="64" y="216"/>
                      </a:lnTo>
                      <a:lnTo>
                        <a:pt x="92" y="246"/>
                      </a:lnTo>
                      <a:lnTo>
                        <a:pt x="120" y="280"/>
                      </a:lnTo>
                      <a:lnTo>
                        <a:pt x="120" y="280"/>
                      </a:lnTo>
                      <a:lnTo>
                        <a:pt x="160" y="226"/>
                      </a:lnTo>
                      <a:lnTo>
                        <a:pt x="194" y="176"/>
                      </a:lnTo>
                      <a:lnTo>
                        <a:pt x="222" y="132"/>
                      </a:lnTo>
                      <a:lnTo>
                        <a:pt x="244" y="94"/>
                      </a:lnTo>
                      <a:lnTo>
                        <a:pt x="260" y="62"/>
                      </a:lnTo>
                      <a:lnTo>
                        <a:pt x="270" y="36"/>
                      </a:lnTo>
                      <a:lnTo>
                        <a:pt x="272" y="26"/>
                      </a:lnTo>
                      <a:lnTo>
                        <a:pt x="272" y="18"/>
                      </a:lnTo>
                      <a:lnTo>
                        <a:pt x="272" y="12"/>
                      </a:lnTo>
                      <a:lnTo>
                        <a:pt x="268" y="6"/>
                      </a:lnTo>
                      <a:lnTo>
                        <a:pt x="268" y="6"/>
                      </a:lnTo>
                      <a:lnTo>
                        <a:pt x="264" y="2"/>
                      </a:lnTo>
                      <a:lnTo>
                        <a:pt x="258" y="0"/>
                      </a:lnTo>
                      <a:lnTo>
                        <a:pt x="250" y="0"/>
                      </a:lnTo>
                      <a:lnTo>
                        <a:pt x="240" y="2"/>
                      </a:lnTo>
                      <a:lnTo>
                        <a:pt x="214" y="12"/>
                      </a:lnTo>
                      <a:lnTo>
                        <a:pt x="184" y="30"/>
                      </a:lnTo>
                      <a:lnTo>
                        <a:pt x="146" y="52"/>
                      </a:lnTo>
                      <a:lnTo>
                        <a:pt x="102" y="82"/>
                      </a:lnTo>
                      <a:lnTo>
                        <a:pt x="54" y="118"/>
                      </a:lnTo>
                      <a:lnTo>
                        <a:pt x="0" y="158"/>
                      </a:lnTo>
                      <a:lnTo>
                        <a:pt x="0" y="158"/>
                      </a:lnTo>
                      <a:close/>
                    </a:path>
                  </a:pathLst>
                </a:custGeom>
                <a:solidFill>
                  <a:srgbClr val="808080"/>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sp>
              <p:nvSpPr>
                <p:cNvPr id="501" name="Shape 501"/>
                <p:cNvSpPr/>
                <p:nvPr/>
              </p:nvSpPr>
              <p:spPr>
                <a:xfrm>
                  <a:off x="6546851" y="3808412"/>
                  <a:ext cx="409573" cy="431800"/>
                </a:xfrm>
                <a:custGeom>
                  <a:avLst/>
                  <a:gdLst/>
                  <a:ahLst/>
                  <a:cxnLst/>
                  <a:rect l="0" t="0" r="0" b="0"/>
                  <a:pathLst>
                    <a:path w="258" h="272" extrusionOk="0">
                      <a:moveTo>
                        <a:pt x="150" y="0"/>
                      </a:moveTo>
                      <a:lnTo>
                        <a:pt x="150" y="0"/>
                      </a:lnTo>
                      <a:lnTo>
                        <a:pt x="110" y="52"/>
                      </a:lnTo>
                      <a:lnTo>
                        <a:pt x="78" y="102"/>
                      </a:lnTo>
                      <a:lnTo>
                        <a:pt x="50" y="144"/>
                      </a:lnTo>
                      <a:lnTo>
                        <a:pt x="28" y="182"/>
                      </a:lnTo>
                      <a:lnTo>
                        <a:pt x="12" y="214"/>
                      </a:lnTo>
                      <a:lnTo>
                        <a:pt x="2" y="240"/>
                      </a:lnTo>
                      <a:lnTo>
                        <a:pt x="0" y="250"/>
                      </a:lnTo>
                      <a:lnTo>
                        <a:pt x="0" y="258"/>
                      </a:lnTo>
                      <a:lnTo>
                        <a:pt x="0" y="264"/>
                      </a:lnTo>
                      <a:lnTo>
                        <a:pt x="4" y="268"/>
                      </a:lnTo>
                      <a:lnTo>
                        <a:pt x="4" y="268"/>
                      </a:lnTo>
                      <a:lnTo>
                        <a:pt x="8" y="270"/>
                      </a:lnTo>
                      <a:lnTo>
                        <a:pt x="14" y="272"/>
                      </a:lnTo>
                      <a:lnTo>
                        <a:pt x="20" y="270"/>
                      </a:lnTo>
                      <a:lnTo>
                        <a:pt x="30" y="268"/>
                      </a:lnTo>
                      <a:lnTo>
                        <a:pt x="54" y="258"/>
                      </a:lnTo>
                      <a:lnTo>
                        <a:pt x="82" y="242"/>
                      </a:lnTo>
                      <a:lnTo>
                        <a:pt x="118" y="220"/>
                      </a:lnTo>
                      <a:lnTo>
                        <a:pt x="160" y="192"/>
                      </a:lnTo>
                      <a:lnTo>
                        <a:pt x="206" y="158"/>
                      </a:lnTo>
                      <a:lnTo>
                        <a:pt x="258" y="120"/>
                      </a:lnTo>
                      <a:lnTo>
                        <a:pt x="258" y="120"/>
                      </a:lnTo>
                      <a:lnTo>
                        <a:pt x="238" y="98"/>
                      </a:lnTo>
                      <a:lnTo>
                        <a:pt x="218" y="74"/>
                      </a:lnTo>
                      <a:lnTo>
                        <a:pt x="198" y="50"/>
                      </a:lnTo>
                      <a:lnTo>
                        <a:pt x="176" y="28"/>
                      </a:lnTo>
                      <a:lnTo>
                        <a:pt x="176" y="28"/>
                      </a:lnTo>
                      <a:lnTo>
                        <a:pt x="150" y="0"/>
                      </a:lnTo>
                      <a:lnTo>
                        <a:pt x="150" y="0"/>
                      </a:lnTo>
                      <a:close/>
                    </a:path>
                  </a:pathLst>
                </a:custGeom>
                <a:solidFill>
                  <a:srgbClr val="808080"/>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sp>
              <p:nvSpPr>
                <p:cNvPr id="502" name="Shape 502"/>
                <p:cNvSpPr/>
                <p:nvPr/>
              </p:nvSpPr>
              <p:spPr>
                <a:xfrm>
                  <a:off x="7489825" y="4840289"/>
                  <a:ext cx="1184273" cy="1095373"/>
                </a:xfrm>
                <a:custGeom>
                  <a:avLst/>
                  <a:gdLst/>
                  <a:ahLst/>
                  <a:cxnLst/>
                  <a:rect l="0" t="0" r="0" b="0"/>
                  <a:pathLst>
                    <a:path w="746" h="690" extrusionOk="0">
                      <a:moveTo>
                        <a:pt x="538" y="76"/>
                      </a:moveTo>
                      <a:lnTo>
                        <a:pt x="538" y="76"/>
                      </a:lnTo>
                      <a:lnTo>
                        <a:pt x="502" y="80"/>
                      </a:lnTo>
                      <a:lnTo>
                        <a:pt x="466" y="84"/>
                      </a:lnTo>
                      <a:lnTo>
                        <a:pt x="392" y="86"/>
                      </a:lnTo>
                      <a:lnTo>
                        <a:pt x="318" y="86"/>
                      </a:lnTo>
                      <a:lnTo>
                        <a:pt x="248" y="80"/>
                      </a:lnTo>
                      <a:lnTo>
                        <a:pt x="182" y="72"/>
                      </a:lnTo>
                      <a:lnTo>
                        <a:pt x="122" y="60"/>
                      </a:lnTo>
                      <a:lnTo>
                        <a:pt x="94" y="52"/>
                      </a:lnTo>
                      <a:lnTo>
                        <a:pt x="70" y="44"/>
                      </a:lnTo>
                      <a:lnTo>
                        <a:pt x="48" y="36"/>
                      </a:lnTo>
                      <a:lnTo>
                        <a:pt x="28" y="28"/>
                      </a:lnTo>
                      <a:lnTo>
                        <a:pt x="28" y="28"/>
                      </a:lnTo>
                      <a:lnTo>
                        <a:pt x="16" y="20"/>
                      </a:lnTo>
                      <a:lnTo>
                        <a:pt x="8" y="14"/>
                      </a:lnTo>
                      <a:lnTo>
                        <a:pt x="2" y="6"/>
                      </a:lnTo>
                      <a:lnTo>
                        <a:pt x="0" y="0"/>
                      </a:lnTo>
                      <a:lnTo>
                        <a:pt x="0" y="0"/>
                      </a:lnTo>
                      <a:lnTo>
                        <a:pt x="0" y="18"/>
                      </a:lnTo>
                      <a:lnTo>
                        <a:pt x="0" y="18"/>
                      </a:lnTo>
                      <a:lnTo>
                        <a:pt x="0" y="180"/>
                      </a:lnTo>
                      <a:lnTo>
                        <a:pt x="0" y="180"/>
                      </a:lnTo>
                      <a:lnTo>
                        <a:pt x="2" y="186"/>
                      </a:lnTo>
                      <a:lnTo>
                        <a:pt x="8" y="194"/>
                      </a:lnTo>
                      <a:lnTo>
                        <a:pt x="16" y="200"/>
                      </a:lnTo>
                      <a:lnTo>
                        <a:pt x="28" y="208"/>
                      </a:lnTo>
                      <a:lnTo>
                        <a:pt x="28" y="208"/>
                      </a:lnTo>
                      <a:lnTo>
                        <a:pt x="62" y="222"/>
                      </a:lnTo>
                      <a:lnTo>
                        <a:pt x="104" y="236"/>
                      </a:lnTo>
                      <a:lnTo>
                        <a:pt x="104" y="236"/>
                      </a:lnTo>
                      <a:lnTo>
                        <a:pt x="104" y="426"/>
                      </a:lnTo>
                      <a:lnTo>
                        <a:pt x="104" y="426"/>
                      </a:lnTo>
                      <a:lnTo>
                        <a:pt x="62" y="412"/>
                      </a:lnTo>
                      <a:lnTo>
                        <a:pt x="28" y="398"/>
                      </a:lnTo>
                      <a:lnTo>
                        <a:pt x="28" y="398"/>
                      </a:lnTo>
                      <a:lnTo>
                        <a:pt x="16" y="390"/>
                      </a:lnTo>
                      <a:lnTo>
                        <a:pt x="8" y="384"/>
                      </a:lnTo>
                      <a:lnTo>
                        <a:pt x="2" y="376"/>
                      </a:lnTo>
                      <a:lnTo>
                        <a:pt x="0" y="368"/>
                      </a:lnTo>
                      <a:lnTo>
                        <a:pt x="0" y="368"/>
                      </a:lnTo>
                      <a:lnTo>
                        <a:pt x="0" y="492"/>
                      </a:lnTo>
                      <a:lnTo>
                        <a:pt x="0" y="492"/>
                      </a:lnTo>
                      <a:lnTo>
                        <a:pt x="188" y="690"/>
                      </a:lnTo>
                      <a:lnTo>
                        <a:pt x="188" y="690"/>
                      </a:lnTo>
                      <a:lnTo>
                        <a:pt x="558" y="690"/>
                      </a:lnTo>
                      <a:lnTo>
                        <a:pt x="558" y="690"/>
                      </a:lnTo>
                      <a:lnTo>
                        <a:pt x="746" y="492"/>
                      </a:lnTo>
                      <a:lnTo>
                        <a:pt x="746" y="492"/>
                      </a:lnTo>
                      <a:lnTo>
                        <a:pt x="746" y="368"/>
                      </a:lnTo>
                      <a:lnTo>
                        <a:pt x="746" y="368"/>
                      </a:lnTo>
                      <a:lnTo>
                        <a:pt x="742" y="380"/>
                      </a:lnTo>
                      <a:lnTo>
                        <a:pt x="734" y="388"/>
                      </a:lnTo>
                      <a:lnTo>
                        <a:pt x="724" y="396"/>
                      </a:lnTo>
                      <a:lnTo>
                        <a:pt x="712" y="404"/>
                      </a:lnTo>
                      <a:lnTo>
                        <a:pt x="698" y="412"/>
                      </a:lnTo>
                      <a:lnTo>
                        <a:pt x="682" y="416"/>
                      </a:lnTo>
                      <a:lnTo>
                        <a:pt x="662" y="422"/>
                      </a:lnTo>
                      <a:lnTo>
                        <a:pt x="642" y="426"/>
                      </a:lnTo>
                      <a:lnTo>
                        <a:pt x="642" y="426"/>
                      </a:lnTo>
                      <a:lnTo>
                        <a:pt x="642" y="236"/>
                      </a:lnTo>
                      <a:lnTo>
                        <a:pt x="642" y="236"/>
                      </a:lnTo>
                      <a:lnTo>
                        <a:pt x="662" y="232"/>
                      </a:lnTo>
                      <a:lnTo>
                        <a:pt x="682" y="228"/>
                      </a:lnTo>
                      <a:lnTo>
                        <a:pt x="698" y="222"/>
                      </a:lnTo>
                      <a:lnTo>
                        <a:pt x="712" y="214"/>
                      </a:lnTo>
                      <a:lnTo>
                        <a:pt x="724" y="208"/>
                      </a:lnTo>
                      <a:lnTo>
                        <a:pt x="734" y="198"/>
                      </a:lnTo>
                      <a:lnTo>
                        <a:pt x="742" y="190"/>
                      </a:lnTo>
                      <a:lnTo>
                        <a:pt x="746" y="180"/>
                      </a:lnTo>
                      <a:lnTo>
                        <a:pt x="746" y="180"/>
                      </a:lnTo>
                      <a:lnTo>
                        <a:pt x="746" y="18"/>
                      </a:lnTo>
                      <a:lnTo>
                        <a:pt x="746" y="18"/>
                      </a:lnTo>
                      <a:lnTo>
                        <a:pt x="746" y="0"/>
                      </a:lnTo>
                      <a:lnTo>
                        <a:pt x="746" y="0"/>
                      </a:lnTo>
                      <a:lnTo>
                        <a:pt x="736" y="10"/>
                      </a:lnTo>
                      <a:lnTo>
                        <a:pt x="722" y="20"/>
                      </a:lnTo>
                      <a:lnTo>
                        <a:pt x="702" y="30"/>
                      </a:lnTo>
                      <a:lnTo>
                        <a:pt x="678" y="40"/>
                      </a:lnTo>
                      <a:lnTo>
                        <a:pt x="648" y="50"/>
                      </a:lnTo>
                      <a:lnTo>
                        <a:pt x="616" y="60"/>
                      </a:lnTo>
                      <a:lnTo>
                        <a:pt x="580" y="68"/>
                      </a:lnTo>
                      <a:lnTo>
                        <a:pt x="538" y="76"/>
                      </a:lnTo>
                      <a:lnTo>
                        <a:pt x="538" y="76"/>
                      </a:lnTo>
                      <a:close/>
                    </a:path>
                  </a:pathLst>
                </a:custGeom>
                <a:solidFill>
                  <a:srgbClr val="7F7F7F"/>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sp>
              <p:nvSpPr>
                <p:cNvPr id="503" name="Shape 503"/>
                <p:cNvSpPr/>
                <p:nvPr/>
              </p:nvSpPr>
              <p:spPr>
                <a:xfrm>
                  <a:off x="6619878" y="1243015"/>
                  <a:ext cx="2924175" cy="3502025"/>
                </a:xfrm>
                <a:custGeom>
                  <a:avLst/>
                  <a:gdLst/>
                  <a:ahLst/>
                  <a:cxnLst/>
                  <a:rect l="0" t="0" r="0" b="0"/>
                  <a:pathLst>
                    <a:path w="1842" h="2206" extrusionOk="0">
                      <a:moveTo>
                        <a:pt x="1842" y="916"/>
                      </a:moveTo>
                      <a:lnTo>
                        <a:pt x="1842" y="916"/>
                      </a:lnTo>
                      <a:lnTo>
                        <a:pt x="1840" y="868"/>
                      </a:lnTo>
                      <a:lnTo>
                        <a:pt x="1836" y="822"/>
                      </a:lnTo>
                      <a:lnTo>
                        <a:pt x="1832" y="778"/>
                      </a:lnTo>
                      <a:lnTo>
                        <a:pt x="1822" y="732"/>
                      </a:lnTo>
                      <a:lnTo>
                        <a:pt x="1812" y="688"/>
                      </a:lnTo>
                      <a:lnTo>
                        <a:pt x="1800" y="646"/>
                      </a:lnTo>
                      <a:lnTo>
                        <a:pt x="1786" y="602"/>
                      </a:lnTo>
                      <a:lnTo>
                        <a:pt x="1768" y="562"/>
                      </a:lnTo>
                      <a:lnTo>
                        <a:pt x="1750" y="520"/>
                      </a:lnTo>
                      <a:lnTo>
                        <a:pt x="1730" y="482"/>
                      </a:lnTo>
                      <a:lnTo>
                        <a:pt x="1708" y="442"/>
                      </a:lnTo>
                      <a:lnTo>
                        <a:pt x="1684" y="406"/>
                      </a:lnTo>
                      <a:lnTo>
                        <a:pt x="1658" y="370"/>
                      </a:lnTo>
                      <a:lnTo>
                        <a:pt x="1630" y="336"/>
                      </a:lnTo>
                      <a:lnTo>
                        <a:pt x="1600" y="302"/>
                      </a:lnTo>
                      <a:lnTo>
                        <a:pt x="1570" y="270"/>
                      </a:lnTo>
                      <a:lnTo>
                        <a:pt x="1538" y="240"/>
                      </a:lnTo>
                      <a:lnTo>
                        <a:pt x="1504" y="210"/>
                      </a:lnTo>
                      <a:lnTo>
                        <a:pt x="1470" y="184"/>
                      </a:lnTo>
                      <a:lnTo>
                        <a:pt x="1434" y="158"/>
                      </a:lnTo>
                      <a:lnTo>
                        <a:pt x="1396" y="134"/>
                      </a:lnTo>
                      <a:lnTo>
                        <a:pt x="1356" y="112"/>
                      </a:lnTo>
                      <a:lnTo>
                        <a:pt x="1318" y="92"/>
                      </a:lnTo>
                      <a:lnTo>
                        <a:pt x="1276" y="72"/>
                      </a:lnTo>
                      <a:lnTo>
                        <a:pt x="1234" y="56"/>
                      </a:lnTo>
                      <a:lnTo>
                        <a:pt x="1192" y="42"/>
                      </a:lnTo>
                      <a:lnTo>
                        <a:pt x="1148" y="30"/>
                      </a:lnTo>
                      <a:lnTo>
                        <a:pt x="1102" y="18"/>
                      </a:lnTo>
                      <a:lnTo>
                        <a:pt x="1058" y="10"/>
                      </a:lnTo>
                      <a:lnTo>
                        <a:pt x="1010" y="4"/>
                      </a:lnTo>
                      <a:lnTo>
                        <a:pt x="964" y="2"/>
                      </a:lnTo>
                      <a:lnTo>
                        <a:pt x="916" y="0"/>
                      </a:lnTo>
                      <a:lnTo>
                        <a:pt x="916" y="0"/>
                      </a:lnTo>
                      <a:lnTo>
                        <a:pt x="870" y="2"/>
                      </a:lnTo>
                      <a:lnTo>
                        <a:pt x="824" y="4"/>
                      </a:lnTo>
                      <a:lnTo>
                        <a:pt x="778" y="10"/>
                      </a:lnTo>
                      <a:lnTo>
                        <a:pt x="734" y="18"/>
                      </a:lnTo>
                      <a:lnTo>
                        <a:pt x="690" y="30"/>
                      </a:lnTo>
                      <a:lnTo>
                        <a:pt x="646" y="42"/>
                      </a:lnTo>
                      <a:lnTo>
                        <a:pt x="604" y="56"/>
                      </a:lnTo>
                      <a:lnTo>
                        <a:pt x="562" y="72"/>
                      </a:lnTo>
                      <a:lnTo>
                        <a:pt x="522" y="92"/>
                      </a:lnTo>
                      <a:lnTo>
                        <a:pt x="482" y="112"/>
                      </a:lnTo>
                      <a:lnTo>
                        <a:pt x="444" y="134"/>
                      </a:lnTo>
                      <a:lnTo>
                        <a:pt x="406" y="158"/>
                      </a:lnTo>
                      <a:lnTo>
                        <a:pt x="370" y="184"/>
                      </a:lnTo>
                      <a:lnTo>
                        <a:pt x="336" y="210"/>
                      </a:lnTo>
                      <a:lnTo>
                        <a:pt x="302" y="240"/>
                      </a:lnTo>
                      <a:lnTo>
                        <a:pt x="270" y="270"/>
                      </a:lnTo>
                      <a:lnTo>
                        <a:pt x="240" y="302"/>
                      </a:lnTo>
                      <a:lnTo>
                        <a:pt x="212" y="336"/>
                      </a:lnTo>
                      <a:lnTo>
                        <a:pt x="184" y="370"/>
                      </a:lnTo>
                      <a:lnTo>
                        <a:pt x="158" y="406"/>
                      </a:lnTo>
                      <a:lnTo>
                        <a:pt x="134" y="442"/>
                      </a:lnTo>
                      <a:lnTo>
                        <a:pt x="112" y="482"/>
                      </a:lnTo>
                      <a:lnTo>
                        <a:pt x="92" y="520"/>
                      </a:lnTo>
                      <a:lnTo>
                        <a:pt x="74" y="562"/>
                      </a:lnTo>
                      <a:lnTo>
                        <a:pt x="56" y="602"/>
                      </a:lnTo>
                      <a:lnTo>
                        <a:pt x="42" y="646"/>
                      </a:lnTo>
                      <a:lnTo>
                        <a:pt x="30" y="688"/>
                      </a:lnTo>
                      <a:lnTo>
                        <a:pt x="20" y="732"/>
                      </a:lnTo>
                      <a:lnTo>
                        <a:pt x="12" y="778"/>
                      </a:lnTo>
                      <a:lnTo>
                        <a:pt x="6" y="822"/>
                      </a:lnTo>
                      <a:lnTo>
                        <a:pt x="2" y="868"/>
                      </a:lnTo>
                      <a:lnTo>
                        <a:pt x="0" y="916"/>
                      </a:lnTo>
                      <a:lnTo>
                        <a:pt x="0" y="916"/>
                      </a:lnTo>
                      <a:lnTo>
                        <a:pt x="2" y="960"/>
                      </a:lnTo>
                      <a:lnTo>
                        <a:pt x="4" y="1006"/>
                      </a:lnTo>
                      <a:lnTo>
                        <a:pt x="10" y="1050"/>
                      </a:lnTo>
                      <a:lnTo>
                        <a:pt x="18" y="1094"/>
                      </a:lnTo>
                      <a:lnTo>
                        <a:pt x="26" y="1136"/>
                      </a:lnTo>
                      <a:lnTo>
                        <a:pt x="38" y="1178"/>
                      </a:lnTo>
                      <a:lnTo>
                        <a:pt x="52" y="1218"/>
                      </a:lnTo>
                      <a:lnTo>
                        <a:pt x="66" y="1258"/>
                      </a:lnTo>
                      <a:lnTo>
                        <a:pt x="84" y="1298"/>
                      </a:lnTo>
                      <a:lnTo>
                        <a:pt x="102" y="1336"/>
                      </a:lnTo>
                      <a:lnTo>
                        <a:pt x="122" y="1372"/>
                      </a:lnTo>
                      <a:lnTo>
                        <a:pt x="144" y="1408"/>
                      </a:lnTo>
                      <a:lnTo>
                        <a:pt x="168" y="1442"/>
                      </a:lnTo>
                      <a:lnTo>
                        <a:pt x="192" y="1476"/>
                      </a:lnTo>
                      <a:lnTo>
                        <a:pt x="218" y="1508"/>
                      </a:lnTo>
                      <a:lnTo>
                        <a:pt x="246" y="1538"/>
                      </a:lnTo>
                      <a:lnTo>
                        <a:pt x="246" y="1538"/>
                      </a:lnTo>
                      <a:lnTo>
                        <a:pt x="296" y="1598"/>
                      </a:lnTo>
                      <a:lnTo>
                        <a:pt x="348" y="1664"/>
                      </a:lnTo>
                      <a:lnTo>
                        <a:pt x="398" y="1734"/>
                      </a:lnTo>
                      <a:lnTo>
                        <a:pt x="420" y="1770"/>
                      </a:lnTo>
                      <a:lnTo>
                        <a:pt x="444" y="1808"/>
                      </a:lnTo>
                      <a:lnTo>
                        <a:pt x="464" y="1846"/>
                      </a:lnTo>
                      <a:lnTo>
                        <a:pt x="484" y="1884"/>
                      </a:lnTo>
                      <a:lnTo>
                        <a:pt x="500" y="1922"/>
                      </a:lnTo>
                      <a:lnTo>
                        <a:pt x="516" y="1962"/>
                      </a:lnTo>
                      <a:lnTo>
                        <a:pt x="528" y="2000"/>
                      </a:lnTo>
                      <a:lnTo>
                        <a:pt x="538" y="2038"/>
                      </a:lnTo>
                      <a:lnTo>
                        <a:pt x="544" y="2076"/>
                      </a:lnTo>
                      <a:lnTo>
                        <a:pt x="548" y="2114"/>
                      </a:lnTo>
                      <a:lnTo>
                        <a:pt x="548" y="2114"/>
                      </a:lnTo>
                      <a:lnTo>
                        <a:pt x="550" y="2120"/>
                      </a:lnTo>
                      <a:lnTo>
                        <a:pt x="556" y="2128"/>
                      </a:lnTo>
                      <a:lnTo>
                        <a:pt x="564" y="2136"/>
                      </a:lnTo>
                      <a:lnTo>
                        <a:pt x="576" y="2142"/>
                      </a:lnTo>
                      <a:lnTo>
                        <a:pt x="576" y="2142"/>
                      </a:lnTo>
                      <a:lnTo>
                        <a:pt x="596" y="2152"/>
                      </a:lnTo>
                      <a:lnTo>
                        <a:pt x="618" y="2162"/>
                      </a:lnTo>
                      <a:lnTo>
                        <a:pt x="642" y="2170"/>
                      </a:lnTo>
                      <a:lnTo>
                        <a:pt x="670" y="2178"/>
                      </a:lnTo>
                      <a:lnTo>
                        <a:pt x="698" y="2184"/>
                      </a:lnTo>
                      <a:lnTo>
                        <a:pt x="730" y="2190"/>
                      </a:lnTo>
                      <a:lnTo>
                        <a:pt x="796" y="2198"/>
                      </a:lnTo>
                      <a:lnTo>
                        <a:pt x="866" y="2204"/>
                      </a:lnTo>
                      <a:lnTo>
                        <a:pt x="940" y="2206"/>
                      </a:lnTo>
                      <a:lnTo>
                        <a:pt x="1014" y="2204"/>
                      </a:lnTo>
                      <a:lnTo>
                        <a:pt x="1086" y="2198"/>
                      </a:lnTo>
                      <a:lnTo>
                        <a:pt x="1086" y="2198"/>
                      </a:lnTo>
                      <a:lnTo>
                        <a:pt x="1128" y="2192"/>
                      </a:lnTo>
                      <a:lnTo>
                        <a:pt x="1164" y="2182"/>
                      </a:lnTo>
                      <a:lnTo>
                        <a:pt x="1196" y="2174"/>
                      </a:lnTo>
                      <a:lnTo>
                        <a:pt x="1226" y="2164"/>
                      </a:lnTo>
                      <a:lnTo>
                        <a:pt x="1250" y="2152"/>
                      </a:lnTo>
                      <a:lnTo>
                        <a:pt x="1270" y="2140"/>
                      </a:lnTo>
                      <a:lnTo>
                        <a:pt x="1284" y="2128"/>
                      </a:lnTo>
                      <a:lnTo>
                        <a:pt x="1294" y="2114"/>
                      </a:lnTo>
                      <a:lnTo>
                        <a:pt x="1294" y="2114"/>
                      </a:lnTo>
                      <a:lnTo>
                        <a:pt x="1298" y="2076"/>
                      </a:lnTo>
                      <a:lnTo>
                        <a:pt x="1304" y="2038"/>
                      </a:lnTo>
                      <a:lnTo>
                        <a:pt x="1314" y="2000"/>
                      </a:lnTo>
                      <a:lnTo>
                        <a:pt x="1326" y="1962"/>
                      </a:lnTo>
                      <a:lnTo>
                        <a:pt x="1342" y="1922"/>
                      </a:lnTo>
                      <a:lnTo>
                        <a:pt x="1358" y="1884"/>
                      </a:lnTo>
                      <a:lnTo>
                        <a:pt x="1378" y="1846"/>
                      </a:lnTo>
                      <a:lnTo>
                        <a:pt x="1400" y="1808"/>
                      </a:lnTo>
                      <a:lnTo>
                        <a:pt x="1422" y="1770"/>
                      </a:lnTo>
                      <a:lnTo>
                        <a:pt x="1446" y="1734"/>
                      </a:lnTo>
                      <a:lnTo>
                        <a:pt x="1494" y="1664"/>
                      </a:lnTo>
                      <a:lnTo>
                        <a:pt x="1546" y="1598"/>
                      </a:lnTo>
                      <a:lnTo>
                        <a:pt x="1596" y="1538"/>
                      </a:lnTo>
                      <a:lnTo>
                        <a:pt x="1596" y="1538"/>
                      </a:lnTo>
                      <a:lnTo>
                        <a:pt x="1624" y="1508"/>
                      </a:lnTo>
                      <a:lnTo>
                        <a:pt x="1650" y="1476"/>
                      </a:lnTo>
                      <a:lnTo>
                        <a:pt x="1674" y="1442"/>
                      </a:lnTo>
                      <a:lnTo>
                        <a:pt x="1698" y="1408"/>
                      </a:lnTo>
                      <a:lnTo>
                        <a:pt x="1720" y="1372"/>
                      </a:lnTo>
                      <a:lnTo>
                        <a:pt x="1740" y="1336"/>
                      </a:lnTo>
                      <a:lnTo>
                        <a:pt x="1758" y="1298"/>
                      </a:lnTo>
                      <a:lnTo>
                        <a:pt x="1776" y="1258"/>
                      </a:lnTo>
                      <a:lnTo>
                        <a:pt x="1790" y="1218"/>
                      </a:lnTo>
                      <a:lnTo>
                        <a:pt x="1804" y="1178"/>
                      </a:lnTo>
                      <a:lnTo>
                        <a:pt x="1816" y="1136"/>
                      </a:lnTo>
                      <a:lnTo>
                        <a:pt x="1824" y="1094"/>
                      </a:lnTo>
                      <a:lnTo>
                        <a:pt x="1832" y="1050"/>
                      </a:lnTo>
                      <a:lnTo>
                        <a:pt x="1838" y="1006"/>
                      </a:lnTo>
                      <a:lnTo>
                        <a:pt x="1840" y="960"/>
                      </a:lnTo>
                      <a:lnTo>
                        <a:pt x="1842" y="916"/>
                      </a:lnTo>
                      <a:lnTo>
                        <a:pt x="1842" y="916"/>
                      </a:lnTo>
                      <a:close/>
                      <a:moveTo>
                        <a:pt x="360" y="792"/>
                      </a:moveTo>
                      <a:lnTo>
                        <a:pt x="360" y="792"/>
                      </a:lnTo>
                      <a:lnTo>
                        <a:pt x="348" y="812"/>
                      </a:lnTo>
                      <a:lnTo>
                        <a:pt x="334" y="830"/>
                      </a:lnTo>
                      <a:lnTo>
                        <a:pt x="318" y="844"/>
                      </a:lnTo>
                      <a:lnTo>
                        <a:pt x="302" y="854"/>
                      </a:lnTo>
                      <a:lnTo>
                        <a:pt x="284" y="860"/>
                      </a:lnTo>
                      <a:lnTo>
                        <a:pt x="268" y="864"/>
                      </a:lnTo>
                      <a:lnTo>
                        <a:pt x="252" y="864"/>
                      </a:lnTo>
                      <a:lnTo>
                        <a:pt x="236" y="858"/>
                      </a:lnTo>
                      <a:lnTo>
                        <a:pt x="236" y="858"/>
                      </a:lnTo>
                      <a:lnTo>
                        <a:pt x="228" y="854"/>
                      </a:lnTo>
                      <a:lnTo>
                        <a:pt x="220" y="850"/>
                      </a:lnTo>
                      <a:lnTo>
                        <a:pt x="208" y="836"/>
                      </a:lnTo>
                      <a:lnTo>
                        <a:pt x="198" y="820"/>
                      </a:lnTo>
                      <a:lnTo>
                        <a:pt x="192" y="804"/>
                      </a:lnTo>
                      <a:lnTo>
                        <a:pt x="190" y="784"/>
                      </a:lnTo>
                      <a:lnTo>
                        <a:pt x="190" y="764"/>
                      </a:lnTo>
                      <a:lnTo>
                        <a:pt x="194" y="744"/>
                      </a:lnTo>
                      <a:lnTo>
                        <a:pt x="198" y="726"/>
                      </a:lnTo>
                      <a:lnTo>
                        <a:pt x="198" y="726"/>
                      </a:lnTo>
                      <a:lnTo>
                        <a:pt x="210" y="706"/>
                      </a:lnTo>
                      <a:lnTo>
                        <a:pt x="224" y="690"/>
                      </a:lnTo>
                      <a:lnTo>
                        <a:pt x="240" y="676"/>
                      </a:lnTo>
                      <a:lnTo>
                        <a:pt x="256" y="666"/>
                      </a:lnTo>
                      <a:lnTo>
                        <a:pt x="274" y="658"/>
                      </a:lnTo>
                      <a:lnTo>
                        <a:pt x="290" y="654"/>
                      </a:lnTo>
                      <a:lnTo>
                        <a:pt x="306" y="656"/>
                      </a:lnTo>
                      <a:lnTo>
                        <a:pt x="322" y="660"/>
                      </a:lnTo>
                      <a:lnTo>
                        <a:pt x="322" y="660"/>
                      </a:lnTo>
                      <a:lnTo>
                        <a:pt x="338" y="670"/>
                      </a:lnTo>
                      <a:lnTo>
                        <a:pt x="350" y="682"/>
                      </a:lnTo>
                      <a:lnTo>
                        <a:pt x="360" y="696"/>
                      </a:lnTo>
                      <a:lnTo>
                        <a:pt x="366" y="712"/>
                      </a:lnTo>
                      <a:lnTo>
                        <a:pt x="368" y="730"/>
                      </a:lnTo>
                      <a:lnTo>
                        <a:pt x="368" y="750"/>
                      </a:lnTo>
                      <a:lnTo>
                        <a:pt x="366" y="772"/>
                      </a:lnTo>
                      <a:lnTo>
                        <a:pt x="360" y="792"/>
                      </a:lnTo>
                      <a:lnTo>
                        <a:pt x="360" y="792"/>
                      </a:lnTo>
                      <a:close/>
                      <a:moveTo>
                        <a:pt x="624" y="538"/>
                      </a:moveTo>
                      <a:lnTo>
                        <a:pt x="624" y="538"/>
                      </a:lnTo>
                      <a:lnTo>
                        <a:pt x="602" y="550"/>
                      </a:lnTo>
                      <a:lnTo>
                        <a:pt x="580" y="560"/>
                      </a:lnTo>
                      <a:lnTo>
                        <a:pt x="560" y="568"/>
                      </a:lnTo>
                      <a:lnTo>
                        <a:pt x="538" y="574"/>
                      </a:lnTo>
                      <a:lnTo>
                        <a:pt x="518" y="580"/>
                      </a:lnTo>
                      <a:lnTo>
                        <a:pt x="498" y="584"/>
                      </a:lnTo>
                      <a:lnTo>
                        <a:pt x="478" y="586"/>
                      </a:lnTo>
                      <a:lnTo>
                        <a:pt x="458" y="588"/>
                      </a:lnTo>
                      <a:lnTo>
                        <a:pt x="440" y="586"/>
                      </a:lnTo>
                      <a:lnTo>
                        <a:pt x="424" y="584"/>
                      </a:lnTo>
                      <a:lnTo>
                        <a:pt x="408" y="580"/>
                      </a:lnTo>
                      <a:lnTo>
                        <a:pt x="392" y="574"/>
                      </a:lnTo>
                      <a:lnTo>
                        <a:pt x="380" y="568"/>
                      </a:lnTo>
                      <a:lnTo>
                        <a:pt x="368" y="560"/>
                      </a:lnTo>
                      <a:lnTo>
                        <a:pt x="358" y="550"/>
                      </a:lnTo>
                      <a:lnTo>
                        <a:pt x="350" y="538"/>
                      </a:lnTo>
                      <a:lnTo>
                        <a:pt x="350" y="538"/>
                      </a:lnTo>
                      <a:lnTo>
                        <a:pt x="344" y="524"/>
                      </a:lnTo>
                      <a:lnTo>
                        <a:pt x="340" y="512"/>
                      </a:lnTo>
                      <a:lnTo>
                        <a:pt x="338" y="498"/>
                      </a:lnTo>
                      <a:lnTo>
                        <a:pt x="338" y="482"/>
                      </a:lnTo>
                      <a:lnTo>
                        <a:pt x="340" y="468"/>
                      </a:lnTo>
                      <a:lnTo>
                        <a:pt x="346" y="452"/>
                      </a:lnTo>
                      <a:lnTo>
                        <a:pt x="352" y="436"/>
                      </a:lnTo>
                      <a:lnTo>
                        <a:pt x="360" y="420"/>
                      </a:lnTo>
                      <a:lnTo>
                        <a:pt x="370" y="404"/>
                      </a:lnTo>
                      <a:lnTo>
                        <a:pt x="380" y="388"/>
                      </a:lnTo>
                      <a:lnTo>
                        <a:pt x="394" y="372"/>
                      </a:lnTo>
                      <a:lnTo>
                        <a:pt x="408" y="358"/>
                      </a:lnTo>
                      <a:lnTo>
                        <a:pt x="424" y="342"/>
                      </a:lnTo>
                      <a:lnTo>
                        <a:pt x="442" y="328"/>
                      </a:lnTo>
                      <a:lnTo>
                        <a:pt x="462" y="314"/>
                      </a:lnTo>
                      <a:lnTo>
                        <a:pt x="482" y="302"/>
                      </a:lnTo>
                      <a:lnTo>
                        <a:pt x="482" y="302"/>
                      </a:lnTo>
                      <a:lnTo>
                        <a:pt x="504" y="290"/>
                      </a:lnTo>
                      <a:lnTo>
                        <a:pt x="524" y="280"/>
                      </a:lnTo>
                      <a:lnTo>
                        <a:pt x="546" y="272"/>
                      </a:lnTo>
                      <a:lnTo>
                        <a:pt x="568" y="264"/>
                      </a:lnTo>
                      <a:lnTo>
                        <a:pt x="588" y="260"/>
                      </a:lnTo>
                      <a:lnTo>
                        <a:pt x="608" y="256"/>
                      </a:lnTo>
                      <a:lnTo>
                        <a:pt x="628" y="254"/>
                      </a:lnTo>
                      <a:lnTo>
                        <a:pt x="648" y="252"/>
                      </a:lnTo>
                      <a:lnTo>
                        <a:pt x="666" y="254"/>
                      </a:lnTo>
                      <a:lnTo>
                        <a:pt x="682" y="256"/>
                      </a:lnTo>
                      <a:lnTo>
                        <a:pt x="698" y="260"/>
                      </a:lnTo>
                      <a:lnTo>
                        <a:pt x="714" y="264"/>
                      </a:lnTo>
                      <a:lnTo>
                        <a:pt x="726" y="272"/>
                      </a:lnTo>
                      <a:lnTo>
                        <a:pt x="738" y="280"/>
                      </a:lnTo>
                      <a:lnTo>
                        <a:pt x="748" y="290"/>
                      </a:lnTo>
                      <a:lnTo>
                        <a:pt x="756" y="302"/>
                      </a:lnTo>
                      <a:lnTo>
                        <a:pt x="756" y="302"/>
                      </a:lnTo>
                      <a:lnTo>
                        <a:pt x="762" y="314"/>
                      </a:lnTo>
                      <a:lnTo>
                        <a:pt x="766" y="328"/>
                      </a:lnTo>
                      <a:lnTo>
                        <a:pt x="768" y="342"/>
                      </a:lnTo>
                      <a:lnTo>
                        <a:pt x="768" y="358"/>
                      </a:lnTo>
                      <a:lnTo>
                        <a:pt x="764" y="372"/>
                      </a:lnTo>
                      <a:lnTo>
                        <a:pt x="760" y="388"/>
                      </a:lnTo>
                      <a:lnTo>
                        <a:pt x="754" y="404"/>
                      </a:lnTo>
                      <a:lnTo>
                        <a:pt x="746" y="420"/>
                      </a:lnTo>
                      <a:lnTo>
                        <a:pt x="736" y="436"/>
                      </a:lnTo>
                      <a:lnTo>
                        <a:pt x="726" y="452"/>
                      </a:lnTo>
                      <a:lnTo>
                        <a:pt x="712" y="468"/>
                      </a:lnTo>
                      <a:lnTo>
                        <a:pt x="698" y="482"/>
                      </a:lnTo>
                      <a:lnTo>
                        <a:pt x="682" y="498"/>
                      </a:lnTo>
                      <a:lnTo>
                        <a:pt x="664" y="512"/>
                      </a:lnTo>
                      <a:lnTo>
                        <a:pt x="644" y="524"/>
                      </a:lnTo>
                      <a:lnTo>
                        <a:pt x="624" y="538"/>
                      </a:lnTo>
                      <a:lnTo>
                        <a:pt x="624" y="538"/>
                      </a:lnTo>
                      <a:close/>
                    </a:path>
                  </a:pathLst>
                </a:custGeom>
                <a:solidFill>
                  <a:srgbClr val="D8D8D8"/>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grpSp>
          <p:grpSp>
            <p:nvGrpSpPr>
              <p:cNvPr id="504" name="Shape 504"/>
              <p:cNvGrpSpPr/>
              <p:nvPr/>
            </p:nvGrpSpPr>
            <p:grpSpPr>
              <a:xfrm>
                <a:off x="5673819" y="4363606"/>
                <a:ext cx="1107592" cy="555773"/>
                <a:chOff x="4282048" y="5242773"/>
                <a:chExt cx="1107592" cy="510258"/>
              </a:xfrm>
            </p:grpSpPr>
            <p:sp>
              <p:nvSpPr>
                <p:cNvPr id="505" name="Shape 505"/>
                <p:cNvSpPr/>
                <p:nvPr/>
              </p:nvSpPr>
              <p:spPr>
                <a:xfrm>
                  <a:off x="4381535" y="5277817"/>
                  <a:ext cx="925698" cy="443906"/>
                </a:xfrm>
                <a:custGeom>
                  <a:avLst/>
                  <a:gdLst/>
                  <a:ahLst/>
                  <a:cxnLst/>
                  <a:rect l="0" t="0" r="0" b="0"/>
                  <a:pathLst>
                    <a:path w="3446" h="1344" extrusionOk="0">
                      <a:moveTo>
                        <a:pt x="3446" y="1172"/>
                      </a:moveTo>
                      <a:lnTo>
                        <a:pt x="3446" y="1172"/>
                      </a:lnTo>
                      <a:lnTo>
                        <a:pt x="3444" y="1190"/>
                      </a:lnTo>
                      <a:lnTo>
                        <a:pt x="3442" y="1208"/>
                      </a:lnTo>
                      <a:lnTo>
                        <a:pt x="3438" y="1224"/>
                      </a:lnTo>
                      <a:lnTo>
                        <a:pt x="3432" y="1240"/>
                      </a:lnTo>
                      <a:lnTo>
                        <a:pt x="3424" y="1254"/>
                      </a:lnTo>
                      <a:lnTo>
                        <a:pt x="3416" y="1270"/>
                      </a:lnTo>
                      <a:lnTo>
                        <a:pt x="3406" y="1282"/>
                      </a:lnTo>
                      <a:lnTo>
                        <a:pt x="3396" y="1294"/>
                      </a:lnTo>
                      <a:lnTo>
                        <a:pt x="3384" y="1306"/>
                      </a:lnTo>
                      <a:lnTo>
                        <a:pt x="3370" y="1314"/>
                      </a:lnTo>
                      <a:lnTo>
                        <a:pt x="3356" y="1324"/>
                      </a:lnTo>
                      <a:lnTo>
                        <a:pt x="3342" y="1330"/>
                      </a:lnTo>
                      <a:lnTo>
                        <a:pt x="3326" y="1336"/>
                      </a:lnTo>
                      <a:lnTo>
                        <a:pt x="3310" y="1340"/>
                      </a:lnTo>
                      <a:lnTo>
                        <a:pt x="3292" y="1342"/>
                      </a:lnTo>
                      <a:lnTo>
                        <a:pt x="3276" y="1344"/>
                      </a:lnTo>
                      <a:lnTo>
                        <a:pt x="3276" y="1344"/>
                      </a:lnTo>
                      <a:lnTo>
                        <a:pt x="170" y="1344"/>
                      </a:lnTo>
                      <a:lnTo>
                        <a:pt x="170" y="1344"/>
                      </a:lnTo>
                      <a:lnTo>
                        <a:pt x="152" y="1342"/>
                      </a:lnTo>
                      <a:lnTo>
                        <a:pt x="134" y="1340"/>
                      </a:lnTo>
                      <a:lnTo>
                        <a:pt x="118" y="1336"/>
                      </a:lnTo>
                      <a:lnTo>
                        <a:pt x="102" y="1330"/>
                      </a:lnTo>
                      <a:lnTo>
                        <a:pt x="88" y="1324"/>
                      </a:lnTo>
                      <a:lnTo>
                        <a:pt x="74" y="1314"/>
                      </a:lnTo>
                      <a:lnTo>
                        <a:pt x="60" y="1306"/>
                      </a:lnTo>
                      <a:lnTo>
                        <a:pt x="48" y="1294"/>
                      </a:lnTo>
                      <a:lnTo>
                        <a:pt x="38" y="1282"/>
                      </a:lnTo>
                      <a:lnTo>
                        <a:pt x="28" y="1270"/>
                      </a:lnTo>
                      <a:lnTo>
                        <a:pt x="20" y="1254"/>
                      </a:lnTo>
                      <a:lnTo>
                        <a:pt x="12" y="1240"/>
                      </a:lnTo>
                      <a:lnTo>
                        <a:pt x="8" y="1224"/>
                      </a:lnTo>
                      <a:lnTo>
                        <a:pt x="4" y="1208"/>
                      </a:lnTo>
                      <a:lnTo>
                        <a:pt x="0" y="1190"/>
                      </a:lnTo>
                      <a:lnTo>
                        <a:pt x="0" y="1172"/>
                      </a:lnTo>
                      <a:lnTo>
                        <a:pt x="0" y="1172"/>
                      </a:lnTo>
                      <a:lnTo>
                        <a:pt x="0" y="170"/>
                      </a:lnTo>
                      <a:lnTo>
                        <a:pt x="0" y="170"/>
                      </a:lnTo>
                      <a:lnTo>
                        <a:pt x="0" y="152"/>
                      </a:lnTo>
                      <a:lnTo>
                        <a:pt x="4" y="136"/>
                      </a:lnTo>
                      <a:lnTo>
                        <a:pt x="8" y="120"/>
                      </a:lnTo>
                      <a:lnTo>
                        <a:pt x="12" y="104"/>
                      </a:lnTo>
                      <a:lnTo>
                        <a:pt x="20" y="88"/>
                      </a:lnTo>
                      <a:lnTo>
                        <a:pt x="28" y="74"/>
                      </a:lnTo>
                      <a:lnTo>
                        <a:pt x="38" y="62"/>
                      </a:lnTo>
                      <a:lnTo>
                        <a:pt x="48" y="50"/>
                      </a:lnTo>
                      <a:lnTo>
                        <a:pt x="60" y="38"/>
                      </a:lnTo>
                      <a:lnTo>
                        <a:pt x="74" y="28"/>
                      </a:lnTo>
                      <a:lnTo>
                        <a:pt x="88" y="20"/>
                      </a:lnTo>
                      <a:lnTo>
                        <a:pt x="102" y="12"/>
                      </a:lnTo>
                      <a:lnTo>
                        <a:pt x="118" y="8"/>
                      </a:lnTo>
                      <a:lnTo>
                        <a:pt x="134" y="4"/>
                      </a:lnTo>
                      <a:lnTo>
                        <a:pt x="152" y="0"/>
                      </a:lnTo>
                      <a:lnTo>
                        <a:pt x="170" y="0"/>
                      </a:lnTo>
                      <a:lnTo>
                        <a:pt x="170" y="0"/>
                      </a:lnTo>
                      <a:lnTo>
                        <a:pt x="3276" y="0"/>
                      </a:lnTo>
                      <a:lnTo>
                        <a:pt x="3276" y="0"/>
                      </a:lnTo>
                      <a:lnTo>
                        <a:pt x="3292" y="0"/>
                      </a:lnTo>
                      <a:lnTo>
                        <a:pt x="3310" y="4"/>
                      </a:lnTo>
                      <a:lnTo>
                        <a:pt x="3326" y="8"/>
                      </a:lnTo>
                      <a:lnTo>
                        <a:pt x="3342" y="12"/>
                      </a:lnTo>
                      <a:lnTo>
                        <a:pt x="3356" y="20"/>
                      </a:lnTo>
                      <a:lnTo>
                        <a:pt x="3370" y="28"/>
                      </a:lnTo>
                      <a:lnTo>
                        <a:pt x="3384" y="38"/>
                      </a:lnTo>
                      <a:lnTo>
                        <a:pt x="3396" y="50"/>
                      </a:lnTo>
                      <a:lnTo>
                        <a:pt x="3406" y="62"/>
                      </a:lnTo>
                      <a:lnTo>
                        <a:pt x="3416" y="74"/>
                      </a:lnTo>
                      <a:lnTo>
                        <a:pt x="3424" y="88"/>
                      </a:lnTo>
                      <a:lnTo>
                        <a:pt x="3432" y="104"/>
                      </a:lnTo>
                      <a:lnTo>
                        <a:pt x="3438" y="120"/>
                      </a:lnTo>
                      <a:lnTo>
                        <a:pt x="3442" y="136"/>
                      </a:lnTo>
                      <a:lnTo>
                        <a:pt x="3444" y="152"/>
                      </a:lnTo>
                      <a:lnTo>
                        <a:pt x="3446" y="170"/>
                      </a:lnTo>
                      <a:lnTo>
                        <a:pt x="3446" y="1172"/>
                      </a:lnTo>
                      <a:lnTo>
                        <a:pt x="3446" y="1172"/>
                      </a:lnTo>
                      <a:lnTo>
                        <a:pt x="3446" y="1172"/>
                      </a:lnTo>
                      <a:close/>
                    </a:path>
                  </a:pathLst>
                </a:custGeom>
                <a:solidFill>
                  <a:srgbClr val="000000"/>
                </a:solidFill>
                <a:ln>
                  <a:noFill/>
                </a:ln>
              </p:spPr>
              <p:txBody>
                <a:bodyPr lIns="134400" tIns="107531" rIns="134400" bIns="107531" anchor="t" anchorCtr="0">
                  <a:noAutofit/>
                </a:bodyPr>
                <a:lstStyle/>
                <a:p>
                  <a:pPr defTabSz="904118">
                    <a:lnSpc>
                      <a:spcPct val="90000"/>
                    </a:lnSpc>
                  </a:pPr>
                  <a:endParaRPr sz="4275" kern="0">
                    <a:solidFill>
                      <a:srgbClr val="00188F"/>
                    </a:solidFill>
                    <a:latin typeface="Quattrocento Sans"/>
                    <a:ea typeface="Quattrocento Sans"/>
                    <a:cs typeface="Quattrocento Sans"/>
                    <a:sym typeface="Quattrocento Sans"/>
                    <a:rtl val="0"/>
                  </a:endParaRPr>
                </a:p>
              </p:txBody>
            </p:sp>
            <p:grpSp>
              <p:nvGrpSpPr>
                <p:cNvPr id="506" name="Shape 506"/>
                <p:cNvGrpSpPr/>
                <p:nvPr/>
              </p:nvGrpSpPr>
              <p:grpSpPr>
                <a:xfrm>
                  <a:off x="4282048" y="5242773"/>
                  <a:ext cx="1107592" cy="510258"/>
                  <a:chOff x="7053060" y="2017713"/>
                  <a:chExt cx="7090858" cy="2971800"/>
                </a:xfrm>
              </p:grpSpPr>
              <p:sp>
                <p:nvSpPr>
                  <p:cNvPr id="507" name="Shape 507"/>
                  <p:cNvSpPr/>
                  <p:nvPr/>
                </p:nvSpPr>
                <p:spPr>
                  <a:xfrm>
                    <a:off x="7875382" y="2433671"/>
                    <a:ext cx="5470525" cy="2133600"/>
                  </a:xfrm>
                  <a:custGeom>
                    <a:avLst/>
                    <a:gdLst/>
                    <a:ahLst/>
                    <a:cxnLst/>
                    <a:rect l="0" t="0" r="0" b="0"/>
                    <a:pathLst>
                      <a:path w="3446" h="1344" extrusionOk="0">
                        <a:moveTo>
                          <a:pt x="3446" y="1172"/>
                        </a:moveTo>
                        <a:lnTo>
                          <a:pt x="3446" y="1172"/>
                        </a:lnTo>
                        <a:lnTo>
                          <a:pt x="3444" y="1190"/>
                        </a:lnTo>
                        <a:lnTo>
                          <a:pt x="3442" y="1208"/>
                        </a:lnTo>
                        <a:lnTo>
                          <a:pt x="3438" y="1224"/>
                        </a:lnTo>
                        <a:lnTo>
                          <a:pt x="3432" y="1240"/>
                        </a:lnTo>
                        <a:lnTo>
                          <a:pt x="3424" y="1254"/>
                        </a:lnTo>
                        <a:lnTo>
                          <a:pt x="3416" y="1270"/>
                        </a:lnTo>
                        <a:lnTo>
                          <a:pt x="3406" y="1282"/>
                        </a:lnTo>
                        <a:lnTo>
                          <a:pt x="3396" y="1294"/>
                        </a:lnTo>
                        <a:lnTo>
                          <a:pt x="3384" y="1306"/>
                        </a:lnTo>
                        <a:lnTo>
                          <a:pt x="3370" y="1314"/>
                        </a:lnTo>
                        <a:lnTo>
                          <a:pt x="3356" y="1324"/>
                        </a:lnTo>
                        <a:lnTo>
                          <a:pt x="3342" y="1330"/>
                        </a:lnTo>
                        <a:lnTo>
                          <a:pt x="3326" y="1336"/>
                        </a:lnTo>
                        <a:lnTo>
                          <a:pt x="3310" y="1340"/>
                        </a:lnTo>
                        <a:lnTo>
                          <a:pt x="3292" y="1342"/>
                        </a:lnTo>
                        <a:lnTo>
                          <a:pt x="3276" y="1344"/>
                        </a:lnTo>
                        <a:lnTo>
                          <a:pt x="3276" y="1344"/>
                        </a:lnTo>
                        <a:lnTo>
                          <a:pt x="170" y="1344"/>
                        </a:lnTo>
                        <a:lnTo>
                          <a:pt x="170" y="1344"/>
                        </a:lnTo>
                        <a:lnTo>
                          <a:pt x="152" y="1342"/>
                        </a:lnTo>
                        <a:lnTo>
                          <a:pt x="134" y="1340"/>
                        </a:lnTo>
                        <a:lnTo>
                          <a:pt x="118" y="1336"/>
                        </a:lnTo>
                        <a:lnTo>
                          <a:pt x="102" y="1330"/>
                        </a:lnTo>
                        <a:lnTo>
                          <a:pt x="88" y="1324"/>
                        </a:lnTo>
                        <a:lnTo>
                          <a:pt x="74" y="1314"/>
                        </a:lnTo>
                        <a:lnTo>
                          <a:pt x="60" y="1306"/>
                        </a:lnTo>
                        <a:lnTo>
                          <a:pt x="48" y="1294"/>
                        </a:lnTo>
                        <a:lnTo>
                          <a:pt x="38" y="1282"/>
                        </a:lnTo>
                        <a:lnTo>
                          <a:pt x="28" y="1270"/>
                        </a:lnTo>
                        <a:lnTo>
                          <a:pt x="20" y="1254"/>
                        </a:lnTo>
                        <a:lnTo>
                          <a:pt x="12" y="1240"/>
                        </a:lnTo>
                        <a:lnTo>
                          <a:pt x="8" y="1224"/>
                        </a:lnTo>
                        <a:lnTo>
                          <a:pt x="4" y="1208"/>
                        </a:lnTo>
                        <a:lnTo>
                          <a:pt x="0" y="1190"/>
                        </a:lnTo>
                        <a:lnTo>
                          <a:pt x="0" y="1172"/>
                        </a:lnTo>
                        <a:lnTo>
                          <a:pt x="0" y="1172"/>
                        </a:lnTo>
                        <a:lnTo>
                          <a:pt x="0" y="170"/>
                        </a:lnTo>
                        <a:lnTo>
                          <a:pt x="0" y="170"/>
                        </a:lnTo>
                        <a:lnTo>
                          <a:pt x="0" y="152"/>
                        </a:lnTo>
                        <a:lnTo>
                          <a:pt x="4" y="136"/>
                        </a:lnTo>
                        <a:lnTo>
                          <a:pt x="8" y="120"/>
                        </a:lnTo>
                        <a:lnTo>
                          <a:pt x="12" y="104"/>
                        </a:lnTo>
                        <a:lnTo>
                          <a:pt x="20" y="88"/>
                        </a:lnTo>
                        <a:lnTo>
                          <a:pt x="28" y="74"/>
                        </a:lnTo>
                        <a:lnTo>
                          <a:pt x="38" y="62"/>
                        </a:lnTo>
                        <a:lnTo>
                          <a:pt x="48" y="50"/>
                        </a:lnTo>
                        <a:lnTo>
                          <a:pt x="60" y="38"/>
                        </a:lnTo>
                        <a:lnTo>
                          <a:pt x="74" y="28"/>
                        </a:lnTo>
                        <a:lnTo>
                          <a:pt x="88" y="20"/>
                        </a:lnTo>
                        <a:lnTo>
                          <a:pt x="102" y="12"/>
                        </a:lnTo>
                        <a:lnTo>
                          <a:pt x="118" y="8"/>
                        </a:lnTo>
                        <a:lnTo>
                          <a:pt x="134" y="4"/>
                        </a:lnTo>
                        <a:lnTo>
                          <a:pt x="152" y="0"/>
                        </a:lnTo>
                        <a:lnTo>
                          <a:pt x="170" y="0"/>
                        </a:lnTo>
                        <a:lnTo>
                          <a:pt x="170" y="0"/>
                        </a:lnTo>
                        <a:lnTo>
                          <a:pt x="3276" y="0"/>
                        </a:lnTo>
                        <a:lnTo>
                          <a:pt x="3276" y="0"/>
                        </a:lnTo>
                        <a:lnTo>
                          <a:pt x="3292" y="0"/>
                        </a:lnTo>
                        <a:lnTo>
                          <a:pt x="3310" y="4"/>
                        </a:lnTo>
                        <a:lnTo>
                          <a:pt x="3326" y="8"/>
                        </a:lnTo>
                        <a:lnTo>
                          <a:pt x="3342" y="12"/>
                        </a:lnTo>
                        <a:lnTo>
                          <a:pt x="3356" y="20"/>
                        </a:lnTo>
                        <a:lnTo>
                          <a:pt x="3370" y="28"/>
                        </a:lnTo>
                        <a:lnTo>
                          <a:pt x="3384" y="38"/>
                        </a:lnTo>
                        <a:lnTo>
                          <a:pt x="3396" y="50"/>
                        </a:lnTo>
                        <a:lnTo>
                          <a:pt x="3406" y="62"/>
                        </a:lnTo>
                        <a:lnTo>
                          <a:pt x="3416" y="74"/>
                        </a:lnTo>
                        <a:lnTo>
                          <a:pt x="3424" y="88"/>
                        </a:lnTo>
                        <a:lnTo>
                          <a:pt x="3432" y="104"/>
                        </a:lnTo>
                        <a:lnTo>
                          <a:pt x="3438" y="120"/>
                        </a:lnTo>
                        <a:lnTo>
                          <a:pt x="3442" y="136"/>
                        </a:lnTo>
                        <a:lnTo>
                          <a:pt x="3444" y="152"/>
                        </a:lnTo>
                        <a:lnTo>
                          <a:pt x="3446" y="170"/>
                        </a:lnTo>
                        <a:lnTo>
                          <a:pt x="3446" y="1172"/>
                        </a:lnTo>
                        <a:lnTo>
                          <a:pt x="3446" y="1172"/>
                        </a:lnTo>
                        <a:lnTo>
                          <a:pt x="3446" y="1172"/>
                        </a:lnTo>
                        <a:close/>
                      </a:path>
                    </a:pathLst>
                  </a:custGeom>
                  <a:solidFill>
                    <a:srgbClr val="D9D9D9"/>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sp>
                <p:nvSpPr>
                  <p:cNvPr id="508" name="Shape 508"/>
                  <p:cNvSpPr/>
                  <p:nvPr/>
                </p:nvSpPr>
                <p:spPr>
                  <a:xfrm>
                    <a:off x="7053060" y="2017713"/>
                    <a:ext cx="6734175" cy="2971800"/>
                  </a:xfrm>
                  <a:custGeom>
                    <a:avLst/>
                    <a:gdLst/>
                    <a:ahLst/>
                    <a:cxnLst/>
                    <a:rect l="0" t="0" r="0" b="0"/>
                    <a:pathLst>
                      <a:path w="4242" h="1872" extrusionOk="0">
                        <a:moveTo>
                          <a:pt x="3774" y="0"/>
                        </a:moveTo>
                        <a:lnTo>
                          <a:pt x="3774" y="0"/>
                        </a:lnTo>
                        <a:lnTo>
                          <a:pt x="700" y="0"/>
                        </a:lnTo>
                        <a:lnTo>
                          <a:pt x="700" y="0"/>
                        </a:lnTo>
                        <a:lnTo>
                          <a:pt x="652" y="4"/>
                        </a:lnTo>
                        <a:lnTo>
                          <a:pt x="606" y="10"/>
                        </a:lnTo>
                        <a:lnTo>
                          <a:pt x="562" y="22"/>
                        </a:lnTo>
                        <a:lnTo>
                          <a:pt x="520" y="36"/>
                        </a:lnTo>
                        <a:lnTo>
                          <a:pt x="478" y="56"/>
                        </a:lnTo>
                        <a:lnTo>
                          <a:pt x="440" y="78"/>
                        </a:lnTo>
                        <a:lnTo>
                          <a:pt x="404" y="106"/>
                        </a:lnTo>
                        <a:lnTo>
                          <a:pt x="370" y="134"/>
                        </a:lnTo>
                        <a:lnTo>
                          <a:pt x="340" y="168"/>
                        </a:lnTo>
                        <a:lnTo>
                          <a:pt x="314" y="204"/>
                        </a:lnTo>
                        <a:lnTo>
                          <a:pt x="290" y="242"/>
                        </a:lnTo>
                        <a:lnTo>
                          <a:pt x="270" y="284"/>
                        </a:lnTo>
                        <a:lnTo>
                          <a:pt x="254" y="326"/>
                        </a:lnTo>
                        <a:lnTo>
                          <a:pt x="242" y="372"/>
                        </a:lnTo>
                        <a:lnTo>
                          <a:pt x="238" y="396"/>
                        </a:lnTo>
                        <a:lnTo>
                          <a:pt x="236" y="420"/>
                        </a:lnTo>
                        <a:lnTo>
                          <a:pt x="234" y="444"/>
                        </a:lnTo>
                        <a:lnTo>
                          <a:pt x="232" y="468"/>
                        </a:lnTo>
                        <a:lnTo>
                          <a:pt x="232" y="468"/>
                        </a:lnTo>
                        <a:lnTo>
                          <a:pt x="232" y="724"/>
                        </a:lnTo>
                        <a:lnTo>
                          <a:pt x="232" y="724"/>
                        </a:lnTo>
                        <a:lnTo>
                          <a:pt x="106" y="724"/>
                        </a:lnTo>
                        <a:lnTo>
                          <a:pt x="106" y="724"/>
                        </a:lnTo>
                        <a:lnTo>
                          <a:pt x="82" y="726"/>
                        </a:lnTo>
                        <a:lnTo>
                          <a:pt x="62" y="732"/>
                        </a:lnTo>
                        <a:lnTo>
                          <a:pt x="44" y="740"/>
                        </a:lnTo>
                        <a:lnTo>
                          <a:pt x="28" y="754"/>
                        </a:lnTo>
                        <a:lnTo>
                          <a:pt x="16" y="768"/>
                        </a:lnTo>
                        <a:lnTo>
                          <a:pt x="6" y="786"/>
                        </a:lnTo>
                        <a:lnTo>
                          <a:pt x="2" y="808"/>
                        </a:lnTo>
                        <a:lnTo>
                          <a:pt x="0" y="830"/>
                        </a:lnTo>
                        <a:lnTo>
                          <a:pt x="0" y="830"/>
                        </a:lnTo>
                        <a:lnTo>
                          <a:pt x="0" y="1042"/>
                        </a:lnTo>
                        <a:lnTo>
                          <a:pt x="0" y="1042"/>
                        </a:lnTo>
                        <a:lnTo>
                          <a:pt x="2" y="1066"/>
                        </a:lnTo>
                        <a:lnTo>
                          <a:pt x="6" y="1086"/>
                        </a:lnTo>
                        <a:lnTo>
                          <a:pt x="16" y="1104"/>
                        </a:lnTo>
                        <a:lnTo>
                          <a:pt x="28" y="1120"/>
                        </a:lnTo>
                        <a:lnTo>
                          <a:pt x="44" y="1132"/>
                        </a:lnTo>
                        <a:lnTo>
                          <a:pt x="62" y="1142"/>
                        </a:lnTo>
                        <a:lnTo>
                          <a:pt x="82" y="1148"/>
                        </a:lnTo>
                        <a:lnTo>
                          <a:pt x="106" y="1150"/>
                        </a:lnTo>
                        <a:lnTo>
                          <a:pt x="106" y="1150"/>
                        </a:lnTo>
                        <a:lnTo>
                          <a:pt x="232" y="1150"/>
                        </a:lnTo>
                        <a:lnTo>
                          <a:pt x="232" y="1150"/>
                        </a:lnTo>
                        <a:lnTo>
                          <a:pt x="232" y="1404"/>
                        </a:lnTo>
                        <a:lnTo>
                          <a:pt x="232" y="1404"/>
                        </a:lnTo>
                        <a:lnTo>
                          <a:pt x="234" y="1430"/>
                        </a:lnTo>
                        <a:lnTo>
                          <a:pt x="236" y="1454"/>
                        </a:lnTo>
                        <a:lnTo>
                          <a:pt x="238" y="1478"/>
                        </a:lnTo>
                        <a:lnTo>
                          <a:pt x="242" y="1500"/>
                        </a:lnTo>
                        <a:lnTo>
                          <a:pt x="254" y="1546"/>
                        </a:lnTo>
                        <a:lnTo>
                          <a:pt x="270" y="1590"/>
                        </a:lnTo>
                        <a:lnTo>
                          <a:pt x="290" y="1630"/>
                        </a:lnTo>
                        <a:lnTo>
                          <a:pt x="314" y="1670"/>
                        </a:lnTo>
                        <a:lnTo>
                          <a:pt x="340" y="1706"/>
                        </a:lnTo>
                        <a:lnTo>
                          <a:pt x="370" y="1738"/>
                        </a:lnTo>
                        <a:lnTo>
                          <a:pt x="404" y="1768"/>
                        </a:lnTo>
                        <a:lnTo>
                          <a:pt x="440" y="1794"/>
                        </a:lnTo>
                        <a:lnTo>
                          <a:pt x="478" y="1818"/>
                        </a:lnTo>
                        <a:lnTo>
                          <a:pt x="520" y="1836"/>
                        </a:lnTo>
                        <a:lnTo>
                          <a:pt x="562" y="1852"/>
                        </a:lnTo>
                        <a:lnTo>
                          <a:pt x="606" y="1864"/>
                        </a:lnTo>
                        <a:lnTo>
                          <a:pt x="652" y="1870"/>
                        </a:lnTo>
                        <a:lnTo>
                          <a:pt x="700" y="1872"/>
                        </a:lnTo>
                        <a:lnTo>
                          <a:pt x="700" y="1872"/>
                        </a:lnTo>
                        <a:lnTo>
                          <a:pt x="3774" y="1872"/>
                        </a:lnTo>
                        <a:lnTo>
                          <a:pt x="3774" y="1872"/>
                        </a:lnTo>
                        <a:lnTo>
                          <a:pt x="3822" y="1870"/>
                        </a:lnTo>
                        <a:lnTo>
                          <a:pt x="3868" y="1864"/>
                        </a:lnTo>
                        <a:lnTo>
                          <a:pt x="3912" y="1852"/>
                        </a:lnTo>
                        <a:lnTo>
                          <a:pt x="3956" y="1836"/>
                        </a:lnTo>
                        <a:lnTo>
                          <a:pt x="3996" y="1818"/>
                        </a:lnTo>
                        <a:lnTo>
                          <a:pt x="4034" y="1794"/>
                        </a:lnTo>
                        <a:lnTo>
                          <a:pt x="4070" y="1768"/>
                        </a:lnTo>
                        <a:lnTo>
                          <a:pt x="4104" y="1738"/>
                        </a:lnTo>
                        <a:lnTo>
                          <a:pt x="4134" y="1706"/>
                        </a:lnTo>
                        <a:lnTo>
                          <a:pt x="4162" y="1670"/>
                        </a:lnTo>
                        <a:lnTo>
                          <a:pt x="4184" y="1630"/>
                        </a:lnTo>
                        <a:lnTo>
                          <a:pt x="4204" y="1590"/>
                        </a:lnTo>
                        <a:lnTo>
                          <a:pt x="4220" y="1546"/>
                        </a:lnTo>
                        <a:lnTo>
                          <a:pt x="4232" y="1500"/>
                        </a:lnTo>
                        <a:lnTo>
                          <a:pt x="4236" y="1478"/>
                        </a:lnTo>
                        <a:lnTo>
                          <a:pt x="4240" y="1454"/>
                        </a:lnTo>
                        <a:lnTo>
                          <a:pt x="4240" y="1430"/>
                        </a:lnTo>
                        <a:lnTo>
                          <a:pt x="4242" y="1404"/>
                        </a:lnTo>
                        <a:lnTo>
                          <a:pt x="4242" y="1404"/>
                        </a:lnTo>
                        <a:lnTo>
                          <a:pt x="4242" y="468"/>
                        </a:lnTo>
                        <a:lnTo>
                          <a:pt x="4242" y="468"/>
                        </a:lnTo>
                        <a:lnTo>
                          <a:pt x="4240" y="444"/>
                        </a:lnTo>
                        <a:lnTo>
                          <a:pt x="4240" y="420"/>
                        </a:lnTo>
                        <a:lnTo>
                          <a:pt x="4236" y="396"/>
                        </a:lnTo>
                        <a:lnTo>
                          <a:pt x="4232" y="372"/>
                        </a:lnTo>
                        <a:lnTo>
                          <a:pt x="4220" y="326"/>
                        </a:lnTo>
                        <a:lnTo>
                          <a:pt x="4204" y="284"/>
                        </a:lnTo>
                        <a:lnTo>
                          <a:pt x="4184" y="242"/>
                        </a:lnTo>
                        <a:lnTo>
                          <a:pt x="4162" y="204"/>
                        </a:lnTo>
                        <a:lnTo>
                          <a:pt x="4134" y="168"/>
                        </a:lnTo>
                        <a:lnTo>
                          <a:pt x="4104" y="134"/>
                        </a:lnTo>
                        <a:lnTo>
                          <a:pt x="4070" y="106"/>
                        </a:lnTo>
                        <a:lnTo>
                          <a:pt x="4034" y="78"/>
                        </a:lnTo>
                        <a:lnTo>
                          <a:pt x="3996" y="56"/>
                        </a:lnTo>
                        <a:lnTo>
                          <a:pt x="3956" y="36"/>
                        </a:lnTo>
                        <a:lnTo>
                          <a:pt x="3912" y="22"/>
                        </a:lnTo>
                        <a:lnTo>
                          <a:pt x="3868" y="10"/>
                        </a:lnTo>
                        <a:lnTo>
                          <a:pt x="3822" y="4"/>
                        </a:lnTo>
                        <a:lnTo>
                          <a:pt x="3774" y="0"/>
                        </a:lnTo>
                        <a:lnTo>
                          <a:pt x="3774" y="0"/>
                        </a:lnTo>
                        <a:close/>
                        <a:moveTo>
                          <a:pt x="4072" y="1404"/>
                        </a:moveTo>
                        <a:lnTo>
                          <a:pt x="4072" y="1404"/>
                        </a:lnTo>
                        <a:lnTo>
                          <a:pt x="4070" y="1436"/>
                        </a:lnTo>
                        <a:lnTo>
                          <a:pt x="4066" y="1466"/>
                        </a:lnTo>
                        <a:lnTo>
                          <a:pt x="4058" y="1496"/>
                        </a:lnTo>
                        <a:lnTo>
                          <a:pt x="4048" y="1522"/>
                        </a:lnTo>
                        <a:lnTo>
                          <a:pt x="4034" y="1548"/>
                        </a:lnTo>
                        <a:lnTo>
                          <a:pt x="4020" y="1574"/>
                        </a:lnTo>
                        <a:lnTo>
                          <a:pt x="4002" y="1596"/>
                        </a:lnTo>
                        <a:lnTo>
                          <a:pt x="3984" y="1618"/>
                        </a:lnTo>
                        <a:lnTo>
                          <a:pt x="3962" y="1636"/>
                        </a:lnTo>
                        <a:lnTo>
                          <a:pt x="3938" y="1652"/>
                        </a:lnTo>
                        <a:lnTo>
                          <a:pt x="3914" y="1668"/>
                        </a:lnTo>
                        <a:lnTo>
                          <a:pt x="3888" y="1680"/>
                        </a:lnTo>
                        <a:lnTo>
                          <a:pt x="3862" y="1690"/>
                        </a:lnTo>
                        <a:lnTo>
                          <a:pt x="3834" y="1696"/>
                        </a:lnTo>
                        <a:lnTo>
                          <a:pt x="3804" y="1700"/>
                        </a:lnTo>
                        <a:lnTo>
                          <a:pt x="3774" y="1702"/>
                        </a:lnTo>
                        <a:lnTo>
                          <a:pt x="3774" y="1702"/>
                        </a:lnTo>
                        <a:lnTo>
                          <a:pt x="700" y="1702"/>
                        </a:lnTo>
                        <a:lnTo>
                          <a:pt x="700" y="1702"/>
                        </a:lnTo>
                        <a:lnTo>
                          <a:pt x="670" y="1700"/>
                        </a:lnTo>
                        <a:lnTo>
                          <a:pt x="640" y="1696"/>
                        </a:lnTo>
                        <a:lnTo>
                          <a:pt x="612" y="1690"/>
                        </a:lnTo>
                        <a:lnTo>
                          <a:pt x="586" y="1680"/>
                        </a:lnTo>
                        <a:lnTo>
                          <a:pt x="560" y="1668"/>
                        </a:lnTo>
                        <a:lnTo>
                          <a:pt x="536" y="1652"/>
                        </a:lnTo>
                        <a:lnTo>
                          <a:pt x="512" y="1636"/>
                        </a:lnTo>
                        <a:lnTo>
                          <a:pt x="492" y="1618"/>
                        </a:lnTo>
                        <a:lnTo>
                          <a:pt x="472" y="1596"/>
                        </a:lnTo>
                        <a:lnTo>
                          <a:pt x="454" y="1574"/>
                        </a:lnTo>
                        <a:lnTo>
                          <a:pt x="440" y="1548"/>
                        </a:lnTo>
                        <a:lnTo>
                          <a:pt x="426" y="1522"/>
                        </a:lnTo>
                        <a:lnTo>
                          <a:pt x="416" y="1496"/>
                        </a:lnTo>
                        <a:lnTo>
                          <a:pt x="408" y="1466"/>
                        </a:lnTo>
                        <a:lnTo>
                          <a:pt x="404" y="1436"/>
                        </a:lnTo>
                        <a:lnTo>
                          <a:pt x="402" y="1404"/>
                        </a:lnTo>
                        <a:lnTo>
                          <a:pt x="402" y="1404"/>
                        </a:lnTo>
                        <a:lnTo>
                          <a:pt x="402" y="468"/>
                        </a:lnTo>
                        <a:lnTo>
                          <a:pt x="402" y="468"/>
                        </a:lnTo>
                        <a:lnTo>
                          <a:pt x="404" y="438"/>
                        </a:lnTo>
                        <a:lnTo>
                          <a:pt x="408" y="406"/>
                        </a:lnTo>
                        <a:lnTo>
                          <a:pt x="416" y="378"/>
                        </a:lnTo>
                        <a:lnTo>
                          <a:pt x="426" y="350"/>
                        </a:lnTo>
                        <a:lnTo>
                          <a:pt x="440" y="324"/>
                        </a:lnTo>
                        <a:lnTo>
                          <a:pt x="454" y="300"/>
                        </a:lnTo>
                        <a:lnTo>
                          <a:pt x="472" y="276"/>
                        </a:lnTo>
                        <a:lnTo>
                          <a:pt x="492" y="256"/>
                        </a:lnTo>
                        <a:lnTo>
                          <a:pt x="512" y="238"/>
                        </a:lnTo>
                        <a:lnTo>
                          <a:pt x="536" y="220"/>
                        </a:lnTo>
                        <a:lnTo>
                          <a:pt x="560" y="206"/>
                        </a:lnTo>
                        <a:lnTo>
                          <a:pt x="586" y="194"/>
                        </a:lnTo>
                        <a:lnTo>
                          <a:pt x="612" y="184"/>
                        </a:lnTo>
                        <a:lnTo>
                          <a:pt x="640" y="176"/>
                        </a:lnTo>
                        <a:lnTo>
                          <a:pt x="670" y="172"/>
                        </a:lnTo>
                        <a:lnTo>
                          <a:pt x="700" y="170"/>
                        </a:lnTo>
                        <a:lnTo>
                          <a:pt x="700" y="170"/>
                        </a:lnTo>
                        <a:lnTo>
                          <a:pt x="3774" y="170"/>
                        </a:lnTo>
                        <a:lnTo>
                          <a:pt x="3774" y="170"/>
                        </a:lnTo>
                        <a:lnTo>
                          <a:pt x="3804" y="172"/>
                        </a:lnTo>
                        <a:lnTo>
                          <a:pt x="3834" y="176"/>
                        </a:lnTo>
                        <a:lnTo>
                          <a:pt x="3862" y="184"/>
                        </a:lnTo>
                        <a:lnTo>
                          <a:pt x="3888" y="194"/>
                        </a:lnTo>
                        <a:lnTo>
                          <a:pt x="3914" y="206"/>
                        </a:lnTo>
                        <a:lnTo>
                          <a:pt x="3938" y="220"/>
                        </a:lnTo>
                        <a:lnTo>
                          <a:pt x="3962" y="238"/>
                        </a:lnTo>
                        <a:lnTo>
                          <a:pt x="3984" y="256"/>
                        </a:lnTo>
                        <a:lnTo>
                          <a:pt x="4002" y="276"/>
                        </a:lnTo>
                        <a:lnTo>
                          <a:pt x="4020" y="300"/>
                        </a:lnTo>
                        <a:lnTo>
                          <a:pt x="4034" y="324"/>
                        </a:lnTo>
                        <a:lnTo>
                          <a:pt x="4048" y="350"/>
                        </a:lnTo>
                        <a:lnTo>
                          <a:pt x="4058" y="378"/>
                        </a:lnTo>
                        <a:lnTo>
                          <a:pt x="4066" y="406"/>
                        </a:lnTo>
                        <a:lnTo>
                          <a:pt x="4070" y="438"/>
                        </a:lnTo>
                        <a:lnTo>
                          <a:pt x="4072" y="468"/>
                        </a:lnTo>
                        <a:lnTo>
                          <a:pt x="4072" y="1404"/>
                        </a:lnTo>
                        <a:lnTo>
                          <a:pt x="4072" y="1404"/>
                        </a:lnTo>
                        <a:lnTo>
                          <a:pt x="4072" y="1404"/>
                        </a:lnTo>
                        <a:close/>
                      </a:path>
                    </a:pathLst>
                  </a:custGeom>
                  <a:solidFill>
                    <a:srgbClr val="D9D9D9"/>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sp>
                <p:nvSpPr>
                  <p:cNvPr id="509" name="Shape 509"/>
                  <p:cNvSpPr/>
                  <p:nvPr/>
                </p:nvSpPr>
                <p:spPr>
                  <a:xfrm flipH="1">
                    <a:off x="7409743" y="2017713"/>
                    <a:ext cx="6734175" cy="2971800"/>
                  </a:xfrm>
                  <a:custGeom>
                    <a:avLst/>
                    <a:gdLst/>
                    <a:ahLst/>
                    <a:cxnLst/>
                    <a:rect l="0" t="0" r="0" b="0"/>
                    <a:pathLst>
                      <a:path w="4242" h="1872" extrusionOk="0">
                        <a:moveTo>
                          <a:pt x="3774" y="0"/>
                        </a:moveTo>
                        <a:lnTo>
                          <a:pt x="3774" y="0"/>
                        </a:lnTo>
                        <a:lnTo>
                          <a:pt x="700" y="0"/>
                        </a:lnTo>
                        <a:lnTo>
                          <a:pt x="700" y="0"/>
                        </a:lnTo>
                        <a:lnTo>
                          <a:pt x="652" y="4"/>
                        </a:lnTo>
                        <a:lnTo>
                          <a:pt x="606" y="10"/>
                        </a:lnTo>
                        <a:lnTo>
                          <a:pt x="562" y="22"/>
                        </a:lnTo>
                        <a:lnTo>
                          <a:pt x="520" y="36"/>
                        </a:lnTo>
                        <a:lnTo>
                          <a:pt x="478" y="56"/>
                        </a:lnTo>
                        <a:lnTo>
                          <a:pt x="440" y="78"/>
                        </a:lnTo>
                        <a:lnTo>
                          <a:pt x="404" y="106"/>
                        </a:lnTo>
                        <a:lnTo>
                          <a:pt x="370" y="134"/>
                        </a:lnTo>
                        <a:lnTo>
                          <a:pt x="340" y="168"/>
                        </a:lnTo>
                        <a:lnTo>
                          <a:pt x="314" y="204"/>
                        </a:lnTo>
                        <a:lnTo>
                          <a:pt x="290" y="242"/>
                        </a:lnTo>
                        <a:lnTo>
                          <a:pt x="270" y="284"/>
                        </a:lnTo>
                        <a:lnTo>
                          <a:pt x="254" y="326"/>
                        </a:lnTo>
                        <a:lnTo>
                          <a:pt x="242" y="372"/>
                        </a:lnTo>
                        <a:lnTo>
                          <a:pt x="238" y="396"/>
                        </a:lnTo>
                        <a:lnTo>
                          <a:pt x="236" y="420"/>
                        </a:lnTo>
                        <a:lnTo>
                          <a:pt x="234" y="444"/>
                        </a:lnTo>
                        <a:lnTo>
                          <a:pt x="232" y="468"/>
                        </a:lnTo>
                        <a:lnTo>
                          <a:pt x="232" y="468"/>
                        </a:lnTo>
                        <a:lnTo>
                          <a:pt x="232" y="724"/>
                        </a:lnTo>
                        <a:lnTo>
                          <a:pt x="232" y="724"/>
                        </a:lnTo>
                        <a:lnTo>
                          <a:pt x="106" y="724"/>
                        </a:lnTo>
                        <a:lnTo>
                          <a:pt x="106" y="724"/>
                        </a:lnTo>
                        <a:lnTo>
                          <a:pt x="82" y="726"/>
                        </a:lnTo>
                        <a:lnTo>
                          <a:pt x="62" y="732"/>
                        </a:lnTo>
                        <a:lnTo>
                          <a:pt x="44" y="740"/>
                        </a:lnTo>
                        <a:lnTo>
                          <a:pt x="28" y="754"/>
                        </a:lnTo>
                        <a:lnTo>
                          <a:pt x="16" y="768"/>
                        </a:lnTo>
                        <a:lnTo>
                          <a:pt x="6" y="786"/>
                        </a:lnTo>
                        <a:lnTo>
                          <a:pt x="2" y="808"/>
                        </a:lnTo>
                        <a:lnTo>
                          <a:pt x="0" y="830"/>
                        </a:lnTo>
                        <a:lnTo>
                          <a:pt x="0" y="830"/>
                        </a:lnTo>
                        <a:lnTo>
                          <a:pt x="0" y="1042"/>
                        </a:lnTo>
                        <a:lnTo>
                          <a:pt x="0" y="1042"/>
                        </a:lnTo>
                        <a:lnTo>
                          <a:pt x="2" y="1066"/>
                        </a:lnTo>
                        <a:lnTo>
                          <a:pt x="6" y="1086"/>
                        </a:lnTo>
                        <a:lnTo>
                          <a:pt x="16" y="1104"/>
                        </a:lnTo>
                        <a:lnTo>
                          <a:pt x="28" y="1120"/>
                        </a:lnTo>
                        <a:lnTo>
                          <a:pt x="44" y="1132"/>
                        </a:lnTo>
                        <a:lnTo>
                          <a:pt x="62" y="1142"/>
                        </a:lnTo>
                        <a:lnTo>
                          <a:pt x="82" y="1148"/>
                        </a:lnTo>
                        <a:lnTo>
                          <a:pt x="106" y="1150"/>
                        </a:lnTo>
                        <a:lnTo>
                          <a:pt x="106" y="1150"/>
                        </a:lnTo>
                        <a:lnTo>
                          <a:pt x="232" y="1150"/>
                        </a:lnTo>
                        <a:lnTo>
                          <a:pt x="232" y="1150"/>
                        </a:lnTo>
                        <a:lnTo>
                          <a:pt x="232" y="1404"/>
                        </a:lnTo>
                        <a:lnTo>
                          <a:pt x="232" y="1404"/>
                        </a:lnTo>
                        <a:lnTo>
                          <a:pt x="234" y="1430"/>
                        </a:lnTo>
                        <a:lnTo>
                          <a:pt x="236" y="1454"/>
                        </a:lnTo>
                        <a:lnTo>
                          <a:pt x="238" y="1478"/>
                        </a:lnTo>
                        <a:lnTo>
                          <a:pt x="242" y="1500"/>
                        </a:lnTo>
                        <a:lnTo>
                          <a:pt x="254" y="1546"/>
                        </a:lnTo>
                        <a:lnTo>
                          <a:pt x="270" y="1590"/>
                        </a:lnTo>
                        <a:lnTo>
                          <a:pt x="290" y="1630"/>
                        </a:lnTo>
                        <a:lnTo>
                          <a:pt x="314" y="1670"/>
                        </a:lnTo>
                        <a:lnTo>
                          <a:pt x="340" y="1706"/>
                        </a:lnTo>
                        <a:lnTo>
                          <a:pt x="370" y="1738"/>
                        </a:lnTo>
                        <a:lnTo>
                          <a:pt x="404" y="1768"/>
                        </a:lnTo>
                        <a:lnTo>
                          <a:pt x="440" y="1794"/>
                        </a:lnTo>
                        <a:lnTo>
                          <a:pt x="478" y="1818"/>
                        </a:lnTo>
                        <a:lnTo>
                          <a:pt x="520" y="1836"/>
                        </a:lnTo>
                        <a:lnTo>
                          <a:pt x="562" y="1852"/>
                        </a:lnTo>
                        <a:lnTo>
                          <a:pt x="606" y="1864"/>
                        </a:lnTo>
                        <a:lnTo>
                          <a:pt x="652" y="1870"/>
                        </a:lnTo>
                        <a:lnTo>
                          <a:pt x="700" y="1872"/>
                        </a:lnTo>
                        <a:lnTo>
                          <a:pt x="700" y="1872"/>
                        </a:lnTo>
                        <a:lnTo>
                          <a:pt x="3774" y="1872"/>
                        </a:lnTo>
                        <a:lnTo>
                          <a:pt x="3774" y="1872"/>
                        </a:lnTo>
                        <a:lnTo>
                          <a:pt x="3822" y="1870"/>
                        </a:lnTo>
                        <a:lnTo>
                          <a:pt x="3868" y="1864"/>
                        </a:lnTo>
                        <a:lnTo>
                          <a:pt x="3912" y="1852"/>
                        </a:lnTo>
                        <a:lnTo>
                          <a:pt x="3956" y="1836"/>
                        </a:lnTo>
                        <a:lnTo>
                          <a:pt x="3996" y="1818"/>
                        </a:lnTo>
                        <a:lnTo>
                          <a:pt x="4034" y="1794"/>
                        </a:lnTo>
                        <a:lnTo>
                          <a:pt x="4070" y="1768"/>
                        </a:lnTo>
                        <a:lnTo>
                          <a:pt x="4104" y="1738"/>
                        </a:lnTo>
                        <a:lnTo>
                          <a:pt x="4134" y="1706"/>
                        </a:lnTo>
                        <a:lnTo>
                          <a:pt x="4162" y="1670"/>
                        </a:lnTo>
                        <a:lnTo>
                          <a:pt x="4184" y="1630"/>
                        </a:lnTo>
                        <a:lnTo>
                          <a:pt x="4204" y="1590"/>
                        </a:lnTo>
                        <a:lnTo>
                          <a:pt x="4220" y="1546"/>
                        </a:lnTo>
                        <a:lnTo>
                          <a:pt x="4232" y="1500"/>
                        </a:lnTo>
                        <a:lnTo>
                          <a:pt x="4236" y="1478"/>
                        </a:lnTo>
                        <a:lnTo>
                          <a:pt x="4240" y="1454"/>
                        </a:lnTo>
                        <a:lnTo>
                          <a:pt x="4240" y="1430"/>
                        </a:lnTo>
                        <a:lnTo>
                          <a:pt x="4242" y="1404"/>
                        </a:lnTo>
                        <a:lnTo>
                          <a:pt x="4242" y="1404"/>
                        </a:lnTo>
                        <a:lnTo>
                          <a:pt x="4242" y="468"/>
                        </a:lnTo>
                        <a:lnTo>
                          <a:pt x="4242" y="468"/>
                        </a:lnTo>
                        <a:lnTo>
                          <a:pt x="4240" y="444"/>
                        </a:lnTo>
                        <a:lnTo>
                          <a:pt x="4240" y="420"/>
                        </a:lnTo>
                        <a:lnTo>
                          <a:pt x="4236" y="396"/>
                        </a:lnTo>
                        <a:lnTo>
                          <a:pt x="4232" y="372"/>
                        </a:lnTo>
                        <a:lnTo>
                          <a:pt x="4220" y="326"/>
                        </a:lnTo>
                        <a:lnTo>
                          <a:pt x="4204" y="284"/>
                        </a:lnTo>
                        <a:lnTo>
                          <a:pt x="4184" y="242"/>
                        </a:lnTo>
                        <a:lnTo>
                          <a:pt x="4162" y="204"/>
                        </a:lnTo>
                        <a:lnTo>
                          <a:pt x="4134" y="168"/>
                        </a:lnTo>
                        <a:lnTo>
                          <a:pt x="4104" y="134"/>
                        </a:lnTo>
                        <a:lnTo>
                          <a:pt x="4070" y="106"/>
                        </a:lnTo>
                        <a:lnTo>
                          <a:pt x="4034" y="78"/>
                        </a:lnTo>
                        <a:lnTo>
                          <a:pt x="3996" y="56"/>
                        </a:lnTo>
                        <a:lnTo>
                          <a:pt x="3956" y="36"/>
                        </a:lnTo>
                        <a:lnTo>
                          <a:pt x="3912" y="22"/>
                        </a:lnTo>
                        <a:lnTo>
                          <a:pt x="3868" y="10"/>
                        </a:lnTo>
                        <a:lnTo>
                          <a:pt x="3822" y="4"/>
                        </a:lnTo>
                        <a:lnTo>
                          <a:pt x="3774" y="0"/>
                        </a:lnTo>
                        <a:lnTo>
                          <a:pt x="3774" y="0"/>
                        </a:lnTo>
                        <a:close/>
                        <a:moveTo>
                          <a:pt x="4072" y="1404"/>
                        </a:moveTo>
                        <a:lnTo>
                          <a:pt x="4072" y="1404"/>
                        </a:lnTo>
                        <a:lnTo>
                          <a:pt x="4070" y="1436"/>
                        </a:lnTo>
                        <a:lnTo>
                          <a:pt x="4066" y="1466"/>
                        </a:lnTo>
                        <a:lnTo>
                          <a:pt x="4058" y="1496"/>
                        </a:lnTo>
                        <a:lnTo>
                          <a:pt x="4048" y="1522"/>
                        </a:lnTo>
                        <a:lnTo>
                          <a:pt x="4034" y="1548"/>
                        </a:lnTo>
                        <a:lnTo>
                          <a:pt x="4020" y="1574"/>
                        </a:lnTo>
                        <a:lnTo>
                          <a:pt x="4002" y="1596"/>
                        </a:lnTo>
                        <a:lnTo>
                          <a:pt x="3984" y="1618"/>
                        </a:lnTo>
                        <a:lnTo>
                          <a:pt x="3962" y="1636"/>
                        </a:lnTo>
                        <a:lnTo>
                          <a:pt x="3938" y="1652"/>
                        </a:lnTo>
                        <a:lnTo>
                          <a:pt x="3914" y="1668"/>
                        </a:lnTo>
                        <a:lnTo>
                          <a:pt x="3888" y="1680"/>
                        </a:lnTo>
                        <a:lnTo>
                          <a:pt x="3862" y="1690"/>
                        </a:lnTo>
                        <a:lnTo>
                          <a:pt x="3834" y="1696"/>
                        </a:lnTo>
                        <a:lnTo>
                          <a:pt x="3804" y="1700"/>
                        </a:lnTo>
                        <a:lnTo>
                          <a:pt x="3774" y="1702"/>
                        </a:lnTo>
                        <a:lnTo>
                          <a:pt x="3774" y="1702"/>
                        </a:lnTo>
                        <a:lnTo>
                          <a:pt x="700" y="1702"/>
                        </a:lnTo>
                        <a:lnTo>
                          <a:pt x="700" y="1702"/>
                        </a:lnTo>
                        <a:lnTo>
                          <a:pt x="670" y="1700"/>
                        </a:lnTo>
                        <a:lnTo>
                          <a:pt x="640" y="1696"/>
                        </a:lnTo>
                        <a:lnTo>
                          <a:pt x="612" y="1690"/>
                        </a:lnTo>
                        <a:lnTo>
                          <a:pt x="586" y="1680"/>
                        </a:lnTo>
                        <a:lnTo>
                          <a:pt x="560" y="1668"/>
                        </a:lnTo>
                        <a:lnTo>
                          <a:pt x="536" y="1652"/>
                        </a:lnTo>
                        <a:lnTo>
                          <a:pt x="512" y="1636"/>
                        </a:lnTo>
                        <a:lnTo>
                          <a:pt x="492" y="1618"/>
                        </a:lnTo>
                        <a:lnTo>
                          <a:pt x="472" y="1596"/>
                        </a:lnTo>
                        <a:lnTo>
                          <a:pt x="454" y="1574"/>
                        </a:lnTo>
                        <a:lnTo>
                          <a:pt x="440" y="1548"/>
                        </a:lnTo>
                        <a:lnTo>
                          <a:pt x="426" y="1522"/>
                        </a:lnTo>
                        <a:lnTo>
                          <a:pt x="416" y="1496"/>
                        </a:lnTo>
                        <a:lnTo>
                          <a:pt x="408" y="1466"/>
                        </a:lnTo>
                        <a:lnTo>
                          <a:pt x="404" y="1436"/>
                        </a:lnTo>
                        <a:lnTo>
                          <a:pt x="402" y="1404"/>
                        </a:lnTo>
                        <a:lnTo>
                          <a:pt x="402" y="1404"/>
                        </a:lnTo>
                        <a:lnTo>
                          <a:pt x="402" y="468"/>
                        </a:lnTo>
                        <a:lnTo>
                          <a:pt x="402" y="468"/>
                        </a:lnTo>
                        <a:lnTo>
                          <a:pt x="404" y="438"/>
                        </a:lnTo>
                        <a:lnTo>
                          <a:pt x="408" y="406"/>
                        </a:lnTo>
                        <a:lnTo>
                          <a:pt x="416" y="378"/>
                        </a:lnTo>
                        <a:lnTo>
                          <a:pt x="426" y="350"/>
                        </a:lnTo>
                        <a:lnTo>
                          <a:pt x="440" y="324"/>
                        </a:lnTo>
                        <a:lnTo>
                          <a:pt x="454" y="300"/>
                        </a:lnTo>
                        <a:lnTo>
                          <a:pt x="472" y="276"/>
                        </a:lnTo>
                        <a:lnTo>
                          <a:pt x="492" y="256"/>
                        </a:lnTo>
                        <a:lnTo>
                          <a:pt x="512" y="238"/>
                        </a:lnTo>
                        <a:lnTo>
                          <a:pt x="536" y="220"/>
                        </a:lnTo>
                        <a:lnTo>
                          <a:pt x="560" y="206"/>
                        </a:lnTo>
                        <a:lnTo>
                          <a:pt x="586" y="194"/>
                        </a:lnTo>
                        <a:lnTo>
                          <a:pt x="612" y="184"/>
                        </a:lnTo>
                        <a:lnTo>
                          <a:pt x="640" y="176"/>
                        </a:lnTo>
                        <a:lnTo>
                          <a:pt x="670" y="172"/>
                        </a:lnTo>
                        <a:lnTo>
                          <a:pt x="700" y="170"/>
                        </a:lnTo>
                        <a:lnTo>
                          <a:pt x="700" y="170"/>
                        </a:lnTo>
                        <a:lnTo>
                          <a:pt x="3774" y="170"/>
                        </a:lnTo>
                        <a:lnTo>
                          <a:pt x="3774" y="170"/>
                        </a:lnTo>
                        <a:lnTo>
                          <a:pt x="3804" y="172"/>
                        </a:lnTo>
                        <a:lnTo>
                          <a:pt x="3834" y="176"/>
                        </a:lnTo>
                        <a:lnTo>
                          <a:pt x="3862" y="184"/>
                        </a:lnTo>
                        <a:lnTo>
                          <a:pt x="3888" y="194"/>
                        </a:lnTo>
                        <a:lnTo>
                          <a:pt x="3914" y="206"/>
                        </a:lnTo>
                        <a:lnTo>
                          <a:pt x="3938" y="220"/>
                        </a:lnTo>
                        <a:lnTo>
                          <a:pt x="3962" y="238"/>
                        </a:lnTo>
                        <a:lnTo>
                          <a:pt x="3984" y="256"/>
                        </a:lnTo>
                        <a:lnTo>
                          <a:pt x="4002" y="276"/>
                        </a:lnTo>
                        <a:lnTo>
                          <a:pt x="4020" y="300"/>
                        </a:lnTo>
                        <a:lnTo>
                          <a:pt x="4034" y="324"/>
                        </a:lnTo>
                        <a:lnTo>
                          <a:pt x="4048" y="350"/>
                        </a:lnTo>
                        <a:lnTo>
                          <a:pt x="4058" y="378"/>
                        </a:lnTo>
                        <a:lnTo>
                          <a:pt x="4066" y="406"/>
                        </a:lnTo>
                        <a:lnTo>
                          <a:pt x="4070" y="438"/>
                        </a:lnTo>
                        <a:lnTo>
                          <a:pt x="4072" y="468"/>
                        </a:lnTo>
                        <a:lnTo>
                          <a:pt x="4072" y="1404"/>
                        </a:lnTo>
                        <a:lnTo>
                          <a:pt x="4072" y="1404"/>
                        </a:lnTo>
                        <a:lnTo>
                          <a:pt x="4072" y="1404"/>
                        </a:lnTo>
                        <a:close/>
                      </a:path>
                    </a:pathLst>
                  </a:custGeom>
                  <a:solidFill>
                    <a:srgbClr val="D9D9D9"/>
                  </a:solidFill>
                  <a:ln>
                    <a:noFill/>
                  </a:ln>
                </p:spPr>
                <p:txBody>
                  <a:bodyPr lIns="50419" tIns="25200" rIns="50419" bIns="25200" anchor="t" anchorCtr="0">
                    <a:noAutofit/>
                  </a:bodyPr>
                  <a:lstStyle/>
                  <a:p>
                    <a:pPr defTabSz="904118"/>
                    <a:endParaRPr sz="1275" kern="0">
                      <a:solidFill>
                        <a:srgbClr val="000000"/>
                      </a:solidFill>
                      <a:latin typeface="Calibri"/>
                      <a:ea typeface="Calibri"/>
                      <a:cs typeface="Calibri"/>
                      <a:sym typeface="Calibri"/>
                      <a:rtl val="0"/>
                    </a:endParaRPr>
                  </a:p>
                </p:txBody>
              </p:sp>
            </p:grpSp>
          </p:grpSp>
          <p:sp>
            <p:nvSpPr>
              <p:cNvPr id="510" name="Shape 510"/>
              <p:cNvSpPr txBox="1"/>
              <p:nvPr/>
            </p:nvSpPr>
            <p:spPr>
              <a:xfrm>
                <a:off x="5427660" y="4016776"/>
                <a:ext cx="665700" cy="210600"/>
              </a:xfrm>
              <a:prstGeom prst="rect">
                <a:avLst/>
              </a:prstGeom>
              <a:noFill/>
              <a:ln>
                <a:noFill/>
              </a:ln>
            </p:spPr>
            <p:txBody>
              <a:bodyPr lIns="50419" tIns="25200" rIns="50419" bIns="25200" anchor="t" anchorCtr="0">
                <a:noAutofit/>
              </a:bodyPr>
              <a:lstStyle/>
              <a:p>
                <a:pPr algn="ctr" defTabSz="904118">
                  <a:buSzPct val="25000"/>
                </a:pPr>
                <a:r>
                  <a:rPr lang="en" sz="975" kern="0">
                    <a:solidFill>
                      <a:srgbClr val="F6F9FC"/>
                    </a:solidFill>
                    <a:latin typeface="Times New Roman"/>
                    <a:ea typeface="Times New Roman"/>
                    <a:cs typeface="Times New Roman"/>
                    <a:sym typeface="Times New Roman"/>
                    <a:rtl val="0"/>
                  </a:rPr>
                  <a:t>Hot Wire</a:t>
                </a:r>
              </a:p>
            </p:txBody>
          </p:sp>
          <p:sp>
            <p:nvSpPr>
              <p:cNvPr id="511" name="Shape 511"/>
              <p:cNvSpPr txBox="1"/>
              <p:nvPr/>
            </p:nvSpPr>
            <p:spPr>
              <a:xfrm>
                <a:off x="6320267" y="3655007"/>
                <a:ext cx="897599" cy="210600"/>
              </a:xfrm>
              <a:prstGeom prst="rect">
                <a:avLst/>
              </a:prstGeom>
              <a:noFill/>
              <a:ln>
                <a:noFill/>
              </a:ln>
            </p:spPr>
            <p:txBody>
              <a:bodyPr lIns="50419" tIns="25200" rIns="50419" bIns="25200" anchor="t" anchorCtr="0">
                <a:noAutofit/>
              </a:bodyPr>
              <a:lstStyle/>
              <a:p>
                <a:pPr algn="ctr" defTabSz="904118">
                  <a:buSzPct val="25000"/>
                </a:pPr>
                <a:r>
                  <a:rPr lang="en" sz="975" kern="0">
                    <a:solidFill>
                      <a:srgbClr val="F6F9FC"/>
                    </a:solidFill>
                    <a:latin typeface="Times New Roman"/>
                    <a:ea typeface="Times New Roman"/>
                    <a:cs typeface="Times New Roman"/>
                    <a:sym typeface="Times New Roman"/>
                    <a:rtl val="0"/>
                  </a:rPr>
                  <a:t>Neutral Wire</a:t>
                </a:r>
              </a:p>
            </p:txBody>
          </p:sp>
          <p:sp>
            <p:nvSpPr>
              <p:cNvPr id="512" name="Shape 512"/>
              <p:cNvSpPr txBox="1"/>
              <p:nvPr/>
            </p:nvSpPr>
            <p:spPr>
              <a:xfrm>
                <a:off x="5783332" y="4462419"/>
                <a:ext cx="897599" cy="357900"/>
              </a:xfrm>
              <a:prstGeom prst="rect">
                <a:avLst/>
              </a:prstGeom>
              <a:noFill/>
              <a:ln>
                <a:noFill/>
              </a:ln>
            </p:spPr>
            <p:txBody>
              <a:bodyPr lIns="50419" tIns="25200" rIns="50419" bIns="25200" anchor="t" anchorCtr="0">
                <a:noAutofit/>
              </a:bodyPr>
              <a:lstStyle/>
              <a:p>
                <a:pPr algn="ctr" defTabSz="904118">
                  <a:buSzPct val="25000"/>
                </a:pPr>
                <a:r>
                  <a:rPr lang="en" sz="975" kern="0">
                    <a:solidFill>
                      <a:srgbClr val="000000"/>
                    </a:solidFill>
                    <a:latin typeface="Times New Roman"/>
                    <a:ea typeface="Times New Roman"/>
                    <a:cs typeface="Times New Roman"/>
                    <a:sym typeface="Times New Roman"/>
                    <a:rtl val="0"/>
                  </a:rPr>
                  <a:t>Voltage</a:t>
                </a:r>
                <a:br>
                  <a:rPr lang="en" sz="975" kern="0">
                    <a:solidFill>
                      <a:srgbClr val="000000"/>
                    </a:solidFill>
                    <a:latin typeface="Times New Roman"/>
                    <a:ea typeface="Times New Roman"/>
                    <a:cs typeface="Times New Roman"/>
                    <a:sym typeface="Times New Roman"/>
                    <a:rtl val="0"/>
                  </a:rPr>
                </a:br>
                <a:r>
                  <a:rPr lang="en" sz="975" kern="0">
                    <a:solidFill>
                      <a:srgbClr val="000000"/>
                    </a:solidFill>
                    <a:latin typeface="Times New Roman"/>
                    <a:ea typeface="Times New Roman"/>
                    <a:cs typeface="Times New Roman"/>
                    <a:sym typeface="Times New Roman"/>
                    <a:rtl val="0"/>
                  </a:rPr>
                  <a:t>Source</a:t>
                </a:r>
              </a:p>
            </p:txBody>
          </p:sp>
          <p:sp>
            <p:nvSpPr>
              <p:cNvPr id="513" name="Shape 513"/>
              <p:cNvSpPr txBox="1"/>
              <p:nvPr/>
            </p:nvSpPr>
            <p:spPr>
              <a:xfrm>
                <a:off x="5414476" y="2135018"/>
                <a:ext cx="1570799" cy="339900"/>
              </a:xfrm>
              <a:prstGeom prst="rect">
                <a:avLst/>
              </a:prstGeom>
              <a:noFill/>
              <a:ln>
                <a:noFill/>
              </a:ln>
            </p:spPr>
            <p:txBody>
              <a:bodyPr lIns="50419" tIns="25200" rIns="50419" bIns="25200" anchor="t" anchorCtr="0">
                <a:noAutofit/>
              </a:bodyPr>
              <a:lstStyle/>
              <a:p>
                <a:pPr algn="ctr" defTabSz="904118">
                  <a:buSzPct val="25000"/>
                </a:pPr>
                <a:r>
                  <a:rPr lang="en" kern="0">
                    <a:solidFill>
                      <a:srgbClr val="F6F9FC"/>
                    </a:solidFill>
                    <a:latin typeface="Times New Roman"/>
                    <a:ea typeface="Times New Roman"/>
                    <a:cs typeface="Times New Roman"/>
                    <a:sym typeface="Times New Roman"/>
                    <a:rtl val="0"/>
                  </a:rPr>
                  <a:t>A Basic Circuit</a:t>
                </a:r>
              </a:p>
            </p:txBody>
          </p:sp>
        </p:grpSp>
      </p:grpSp>
      <p:grpSp>
        <p:nvGrpSpPr>
          <p:cNvPr id="514" name="Shape 514"/>
          <p:cNvGrpSpPr/>
          <p:nvPr/>
        </p:nvGrpSpPr>
        <p:grpSpPr>
          <a:xfrm>
            <a:off x="6138230" y="1897318"/>
            <a:ext cx="3006641" cy="3357836"/>
            <a:chOff x="8346699" y="1414288"/>
            <a:chExt cx="4089000" cy="4565999"/>
          </a:xfrm>
        </p:grpSpPr>
        <p:sp>
          <p:nvSpPr>
            <p:cNvPr id="515" name="Shape 515"/>
            <p:cNvSpPr txBox="1"/>
            <p:nvPr/>
          </p:nvSpPr>
          <p:spPr>
            <a:xfrm>
              <a:off x="8346699" y="1414288"/>
              <a:ext cx="4089000" cy="4565999"/>
            </a:xfrm>
            <a:prstGeom prst="rect">
              <a:avLst/>
            </a:prstGeom>
            <a:solidFill>
              <a:srgbClr val="0C0C0C"/>
            </a:solidFill>
            <a:ln>
              <a:noFill/>
            </a:ln>
          </p:spPr>
          <p:txBody>
            <a:bodyPr lIns="134400" tIns="107531" rIns="134400" bIns="107531" anchor="t" anchorCtr="0">
              <a:noAutofit/>
            </a:bodyPr>
            <a:lstStyle/>
            <a:p>
              <a:pPr defTabSz="904118">
                <a:lnSpc>
                  <a:spcPct val="90000"/>
                </a:lnSpc>
                <a:buSzPct val="25000"/>
              </a:pPr>
              <a:r>
                <a:rPr lang="en" sz="4275" kern="0">
                  <a:solidFill>
                    <a:srgbClr val="00188F"/>
                  </a:solidFill>
                  <a:latin typeface="Quattrocento Sans"/>
                  <a:ea typeface="Quattrocento Sans"/>
                  <a:cs typeface="Quattrocento Sans"/>
                  <a:sym typeface="Quattrocento Sans"/>
                  <a:rtl val="0"/>
                </a:rPr>
                <a:t> </a:t>
              </a:r>
            </a:p>
          </p:txBody>
        </p:sp>
        <p:sp>
          <p:nvSpPr>
            <p:cNvPr id="516" name="Shape 516"/>
            <p:cNvSpPr txBox="1"/>
            <p:nvPr/>
          </p:nvSpPr>
          <p:spPr>
            <a:xfrm>
              <a:off x="8502414" y="1588169"/>
              <a:ext cx="3777599" cy="4218000"/>
            </a:xfrm>
            <a:prstGeom prst="rect">
              <a:avLst/>
            </a:prstGeom>
            <a:solidFill>
              <a:srgbClr val="262626"/>
            </a:solidFill>
            <a:ln>
              <a:noFill/>
            </a:ln>
          </p:spPr>
          <p:txBody>
            <a:bodyPr lIns="134400" tIns="107531" rIns="134400" bIns="107531" anchor="t" anchorCtr="0">
              <a:noAutofit/>
            </a:bodyPr>
            <a:lstStyle/>
            <a:p>
              <a:pPr defTabSz="904118">
                <a:lnSpc>
                  <a:spcPct val="90000"/>
                </a:lnSpc>
                <a:buSzPct val="25000"/>
              </a:pPr>
              <a:r>
                <a:rPr lang="en" sz="4275" kern="0">
                  <a:solidFill>
                    <a:srgbClr val="00188F"/>
                  </a:solidFill>
                  <a:latin typeface="Quattrocento Sans"/>
                  <a:ea typeface="Quattrocento Sans"/>
                  <a:cs typeface="Quattrocento Sans"/>
                  <a:sym typeface="Quattrocento Sans"/>
                  <a:rtl val="0"/>
                </a:rPr>
                <a:t> </a:t>
              </a:r>
            </a:p>
          </p:txBody>
        </p:sp>
        <p:grpSp>
          <p:nvGrpSpPr>
            <p:cNvPr id="517" name="Shape 517"/>
            <p:cNvGrpSpPr/>
            <p:nvPr/>
          </p:nvGrpSpPr>
          <p:grpSpPr>
            <a:xfrm>
              <a:off x="9069347" y="1945158"/>
              <a:ext cx="2642858" cy="3516514"/>
              <a:chOff x="9625785" y="1880044"/>
              <a:chExt cx="2183999" cy="2905969"/>
            </a:xfrm>
          </p:grpSpPr>
          <p:sp>
            <p:nvSpPr>
              <p:cNvPr id="518" name="Shape 518"/>
              <p:cNvSpPr txBox="1"/>
              <p:nvPr/>
            </p:nvSpPr>
            <p:spPr>
              <a:xfrm>
                <a:off x="9625785" y="1880044"/>
                <a:ext cx="2183999" cy="646199"/>
              </a:xfrm>
              <a:prstGeom prst="rect">
                <a:avLst/>
              </a:prstGeom>
              <a:noFill/>
              <a:ln>
                <a:noFill/>
              </a:ln>
            </p:spPr>
            <p:txBody>
              <a:bodyPr lIns="50419" tIns="25200" rIns="50419" bIns="25200" anchor="t" anchorCtr="0">
                <a:noAutofit/>
              </a:bodyPr>
              <a:lstStyle/>
              <a:p>
                <a:pPr algn="ctr" defTabSz="904118">
                  <a:buSzPct val="25000"/>
                </a:pPr>
                <a:r>
                  <a:rPr lang="en" sz="2625" b="1" kern="0">
                    <a:solidFill>
                      <a:srgbClr val="F6F9FC"/>
                    </a:solidFill>
                    <a:latin typeface="Times New Roman"/>
                    <a:ea typeface="Times New Roman"/>
                    <a:cs typeface="Times New Roman"/>
                    <a:sym typeface="Times New Roman"/>
                    <a:rtl val="0"/>
                  </a:rPr>
                  <a:t>a</a:t>
                </a:r>
                <a:r>
                  <a:rPr lang="en" sz="2625" b="1" kern="0" baseline="30000">
                    <a:solidFill>
                      <a:srgbClr val="F6F9FC"/>
                    </a:solidFill>
                    <a:latin typeface="Times New Roman"/>
                    <a:ea typeface="Times New Roman"/>
                    <a:cs typeface="Times New Roman"/>
                    <a:sym typeface="Times New Roman"/>
                    <a:rtl val="0"/>
                  </a:rPr>
                  <a:t>2</a:t>
                </a:r>
                <a:r>
                  <a:rPr lang="en" sz="2625" b="1" kern="0">
                    <a:solidFill>
                      <a:srgbClr val="F6F9FC"/>
                    </a:solidFill>
                    <a:latin typeface="Times New Roman"/>
                    <a:ea typeface="Times New Roman"/>
                    <a:cs typeface="Times New Roman"/>
                    <a:sym typeface="Times New Roman"/>
                    <a:rtl val="0"/>
                  </a:rPr>
                  <a:t>+ b</a:t>
                </a:r>
                <a:r>
                  <a:rPr lang="en" sz="2625" b="1" kern="0" baseline="30000">
                    <a:solidFill>
                      <a:srgbClr val="F6F9FC"/>
                    </a:solidFill>
                    <a:latin typeface="Times New Roman"/>
                    <a:ea typeface="Times New Roman"/>
                    <a:cs typeface="Times New Roman"/>
                    <a:sym typeface="Times New Roman"/>
                    <a:rtl val="0"/>
                  </a:rPr>
                  <a:t>2=</a:t>
                </a:r>
                <a:r>
                  <a:rPr lang="en" sz="2625" b="1" kern="0">
                    <a:solidFill>
                      <a:srgbClr val="F6F9FC"/>
                    </a:solidFill>
                    <a:latin typeface="Times New Roman"/>
                    <a:ea typeface="Times New Roman"/>
                    <a:cs typeface="Times New Roman"/>
                    <a:sym typeface="Times New Roman"/>
                    <a:rtl val="0"/>
                  </a:rPr>
                  <a:t> c</a:t>
                </a:r>
                <a:r>
                  <a:rPr lang="en" sz="2625" b="1" kern="0" baseline="30000">
                    <a:solidFill>
                      <a:srgbClr val="F6F9FC"/>
                    </a:solidFill>
                    <a:latin typeface="Times New Roman"/>
                    <a:ea typeface="Times New Roman"/>
                    <a:cs typeface="Times New Roman"/>
                    <a:sym typeface="Times New Roman"/>
                    <a:rtl val="0"/>
                  </a:rPr>
                  <a:t>2</a:t>
                </a:r>
              </a:p>
            </p:txBody>
          </p:sp>
          <p:sp>
            <p:nvSpPr>
              <p:cNvPr id="519" name="Shape 519"/>
              <p:cNvSpPr/>
              <p:nvPr/>
            </p:nvSpPr>
            <p:spPr>
              <a:xfrm flipH="1">
                <a:off x="9890221" y="2756647"/>
                <a:ext cx="1432200" cy="1391699"/>
              </a:xfrm>
              <a:prstGeom prst="rtTriangle">
                <a:avLst/>
              </a:prstGeom>
              <a:solidFill>
                <a:srgbClr val="262626"/>
              </a:solidFill>
              <a:ln w="25400" cap="flat" cmpd="sng">
                <a:solidFill>
                  <a:srgbClr val="7F7F7F"/>
                </a:solidFill>
                <a:prstDash val="solid"/>
                <a:round/>
                <a:headEnd type="none" w="med" len="med"/>
                <a:tailEnd type="none" w="med" len="med"/>
              </a:ln>
            </p:spPr>
            <p:txBody>
              <a:bodyPr lIns="134400" tIns="107531" rIns="134400" bIns="107531" anchor="t" anchorCtr="0">
                <a:noAutofit/>
              </a:bodyPr>
              <a:lstStyle/>
              <a:p>
                <a:pPr defTabSz="904118">
                  <a:lnSpc>
                    <a:spcPct val="90000"/>
                  </a:lnSpc>
                </a:pPr>
                <a:endParaRPr sz="4275" kern="0">
                  <a:solidFill>
                    <a:srgbClr val="00188F"/>
                  </a:solidFill>
                  <a:latin typeface="Quattrocento Sans"/>
                  <a:ea typeface="Quattrocento Sans"/>
                  <a:cs typeface="Quattrocento Sans"/>
                  <a:sym typeface="Quattrocento Sans"/>
                  <a:rtl val="0"/>
                </a:endParaRPr>
              </a:p>
            </p:txBody>
          </p:sp>
          <p:sp>
            <p:nvSpPr>
              <p:cNvPr id="520" name="Shape 520"/>
              <p:cNvSpPr/>
              <p:nvPr/>
            </p:nvSpPr>
            <p:spPr>
              <a:xfrm>
                <a:off x="11087100" y="3912710"/>
                <a:ext cx="235200" cy="235200"/>
              </a:xfrm>
              <a:prstGeom prst="rect">
                <a:avLst/>
              </a:prstGeom>
              <a:solidFill>
                <a:srgbClr val="00CEDE">
                  <a:alpha val="49800"/>
                </a:srgbClr>
              </a:solidFill>
              <a:ln w="25400" cap="flat" cmpd="sng">
                <a:solidFill>
                  <a:srgbClr val="00B0F0"/>
                </a:solidFill>
                <a:prstDash val="solid"/>
                <a:miter/>
                <a:headEnd type="none" w="med" len="med"/>
                <a:tailEnd type="none" w="med" len="med"/>
              </a:ln>
            </p:spPr>
            <p:txBody>
              <a:bodyPr lIns="50419" tIns="25200" rIns="50419" bIns="25200" anchor="ctr" anchorCtr="0">
                <a:noAutofit/>
              </a:bodyPr>
              <a:lstStyle/>
              <a:p>
                <a:pPr algn="ctr" defTabSz="904118"/>
                <a:endParaRPr sz="1275" kern="0">
                  <a:solidFill>
                    <a:srgbClr val="FFFFFF"/>
                  </a:solidFill>
                  <a:latin typeface="Calibri"/>
                  <a:ea typeface="Calibri"/>
                  <a:cs typeface="Calibri"/>
                  <a:sym typeface="Calibri"/>
                  <a:rtl val="0"/>
                </a:endParaRPr>
              </a:p>
            </p:txBody>
          </p:sp>
          <p:cxnSp>
            <p:nvCxnSpPr>
              <p:cNvPr id="521" name="Shape 521"/>
              <p:cNvCxnSpPr/>
              <p:nvPr/>
            </p:nvCxnSpPr>
            <p:spPr>
              <a:xfrm>
                <a:off x="10793377" y="4148417"/>
                <a:ext cx="535499" cy="0"/>
              </a:xfrm>
              <a:prstGeom prst="straightConnector1">
                <a:avLst/>
              </a:prstGeom>
              <a:solidFill>
                <a:srgbClr val="000000"/>
              </a:solidFill>
              <a:ln w="25400" cap="flat" cmpd="sng">
                <a:solidFill>
                  <a:srgbClr val="7F7F7F"/>
                </a:solidFill>
                <a:prstDash val="solid"/>
                <a:round/>
                <a:headEnd type="none" w="med" len="med"/>
                <a:tailEnd type="none" w="med" len="med"/>
              </a:ln>
            </p:spPr>
          </p:cxnSp>
          <p:cxnSp>
            <p:nvCxnSpPr>
              <p:cNvPr id="522" name="Shape 522"/>
              <p:cNvCxnSpPr/>
              <p:nvPr/>
            </p:nvCxnSpPr>
            <p:spPr>
              <a:xfrm rot="5400000">
                <a:off x="11054671" y="3893654"/>
                <a:ext cx="535499" cy="0"/>
              </a:xfrm>
              <a:prstGeom prst="straightConnector1">
                <a:avLst/>
              </a:prstGeom>
              <a:solidFill>
                <a:srgbClr val="000000"/>
              </a:solidFill>
              <a:ln w="25400" cap="flat" cmpd="sng">
                <a:solidFill>
                  <a:srgbClr val="7F7F7F"/>
                </a:solidFill>
                <a:prstDash val="solid"/>
                <a:round/>
                <a:headEnd type="none" w="med" len="med"/>
                <a:tailEnd type="none" w="med" len="med"/>
              </a:ln>
            </p:spPr>
          </p:cxnSp>
          <p:sp>
            <p:nvSpPr>
              <p:cNvPr id="523" name="Shape 523"/>
              <p:cNvSpPr/>
              <p:nvPr/>
            </p:nvSpPr>
            <p:spPr>
              <a:xfrm>
                <a:off x="10251095" y="2895966"/>
                <a:ext cx="322200" cy="534000"/>
              </a:xfrm>
              <a:prstGeom prst="rect">
                <a:avLst/>
              </a:prstGeom>
              <a:noFill/>
              <a:ln>
                <a:noFill/>
              </a:ln>
            </p:spPr>
            <p:txBody>
              <a:bodyPr lIns="50419" tIns="25200" rIns="50419" bIns="25200" anchor="t" anchorCtr="0">
                <a:noAutofit/>
              </a:bodyPr>
              <a:lstStyle/>
              <a:p>
                <a:pPr algn="ctr" defTabSz="904118">
                  <a:buSzPct val="25000"/>
                </a:pPr>
                <a:r>
                  <a:rPr lang="en" sz="2625" kern="0">
                    <a:solidFill>
                      <a:srgbClr val="F6F9FC"/>
                    </a:solidFill>
                    <a:latin typeface="Times New Roman"/>
                    <a:ea typeface="Times New Roman"/>
                    <a:cs typeface="Times New Roman"/>
                    <a:sym typeface="Times New Roman"/>
                    <a:rtl val="0"/>
                  </a:rPr>
                  <a:t>c</a:t>
                </a:r>
              </a:p>
            </p:txBody>
          </p:sp>
          <p:sp>
            <p:nvSpPr>
              <p:cNvPr id="524" name="Shape 524"/>
              <p:cNvSpPr/>
              <p:nvPr/>
            </p:nvSpPr>
            <p:spPr>
              <a:xfrm>
                <a:off x="10434692" y="4252014"/>
                <a:ext cx="343199" cy="534000"/>
              </a:xfrm>
              <a:prstGeom prst="rect">
                <a:avLst/>
              </a:prstGeom>
              <a:noFill/>
              <a:ln>
                <a:noFill/>
              </a:ln>
            </p:spPr>
            <p:txBody>
              <a:bodyPr lIns="50419" tIns="25200" rIns="50419" bIns="25200" anchor="t" anchorCtr="0">
                <a:noAutofit/>
              </a:bodyPr>
              <a:lstStyle/>
              <a:p>
                <a:pPr algn="ctr" defTabSz="904118">
                  <a:buSzPct val="25000"/>
                </a:pPr>
                <a:r>
                  <a:rPr lang="en" sz="2625" kern="0">
                    <a:solidFill>
                      <a:srgbClr val="F6F9FC"/>
                    </a:solidFill>
                    <a:latin typeface="Times New Roman"/>
                    <a:ea typeface="Times New Roman"/>
                    <a:cs typeface="Times New Roman"/>
                    <a:sym typeface="Times New Roman"/>
                    <a:rtl val="0"/>
                  </a:rPr>
                  <a:t>b</a:t>
                </a:r>
              </a:p>
            </p:txBody>
          </p:sp>
          <p:sp>
            <p:nvSpPr>
              <p:cNvPr id="525" name="Shape 525"/>
              <p:cNvSpPr/>
              <p:nvPr/>
            </p:nvSpPr>
            <p:spPr>
              <a:xfrm>
                <a:off x="11420371" y="3129366"/>
                <a:ext cx="322200" cy="534000"/>
              </a:xfrm>
              <a:prstGeom prst="rect">
                <a:avLst/>
              </a:prstGeom>
              <a:noFill/>
              <a:ln>
                <a:noFill/>
              </a:ln>
            </p:spPr>
            <p:txBody>
              <a:bodyPr lIns="50419" tIns="25200" rIns="50419" bIns="25200" anchor="t" anchorCtr="0">
                <a:noAutofit/>
              </a:bodyPr>
              <a:lstStyle/>
              <a:p>
                <a:pPr algn="ctr" defTabSz="904118">
                  <a:buSzPct val="25000"/>
                </a:pPr>
                <a:r>
                  <a:rPr lang="en" sz="2625" kern="0">
                    <a:solidFill>
                      <a:srgbClr val="F6F9FC"/>
                    </a:solidFill>
                    <a:latin typeface="Times New Roman"/>
                    <a:ea typeface="Times New Roman"/>
                    <a:cs typeface="Times New Roman"/>
                    <a:sym typeface="Times New Roman"/>
                    <a:rtl val="0"/>
                  </a:rPr>
                  <a:t>a</a:t>
                </a:r>
              </a:p>
            </p:txBody>
          </p:sp>
        </p:grpSp>
      </p:grpSp>
    </p:spTree>
    <p:extLst>
      <p:ext uri="{BB962C8B-B14F-4D97-AF65-F5344CB8AC3E}">
        <p14:creationId xmlns:p14="http://schemas.microsoft.com/office/powerpoint/2010/main" val="418956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grpSp>
        <p:nvGrpSpPr>
          <p:cNvPr id="530" name="Shape 530"/>
          <p:cNvGrpSpPr/>
          <p:nvPr/>
        </p:nvGrpSpPr>
        <p:grpSpPr>
          <a:xfrm>
            <a:off x="-1" y="1751376"/>
            <a:ext cx="4491901" cy="3355630"/>
            <a:chOff x="-2" y="1215833"/>
            <a:chExt cx="6108937" cy="4563000"/>
          </a:xfrm>
        </p:grpSpPr>
        <p:grpSp>
          <p:nvGrpSpPr>
            <p:cNvPr id="531" name="Shape 531"/>
            <p:cNvGrpSpPr/>
            <p:nvPr/>
          </p:nvGrpSpPr>
          <p:grpSpPr>
            <a:xfrm>
              <a:off x="-2" y="1215833"/>
              <a:ext cx="6108937" cy="4563000"/>
              <a:chOff x="-46417" y="1215833"/>
              <a:chExt cx="6155100" cy="4563000"/>
            </a:xfrm>
          </p:grpSpPr>
          <p:sp>
            <p:nvSpPr>
              <p:cNvPr id="532" name="Shape 532"/>
              <p:cNvSpPr txBox="1"/>
              <p:nvPr/>
            </p:nvSpPr>
            <p:spPr>
              <a:xfrm>
                <a:off x="-46417" y="1215833"/>
                <a:ext cx="6155100" cy="4563000"/>
              </a:xfrm>
              <a:prstGeom prst="rect">
                <a:avLst/>
              </a:prstGeom>
              <a:solidFill>
                <a:srgbClr val="0C0C0C"/>
              </a:solidFill>
              <a:ln>
                <a:noFill/>
              </a:ln>
            </p:spPr>
            <p:txBody>
              <a:bodyPr lIns="134400" tIns="107531" rIns="134400" bIns="107531" anchor="t" anchorCtr="0">
                <a:noAutofit/>
              </a:bodyPr>
              <a:lstStyle/>
              <a:p>
                <a:pPr defTabSz="904208">
                  <a:lnSpc>
                    <a:spcPct val="90000"/>
                  </a:lnSpc>
                </a:pPr>
                <a:endParaRPr sz="4275" kern="0">
                  <a:solidFill>
                    <a:srgbClr val="00188F"/>
                  </a:solidFill>
                  <a:latin typeface="Quattrocento Sans"/>
                  <a:ea typeface="Quattrocento Sans"/>
                  <a:cs typeface="Quattrocento Sans"/>
                  <a:sym typeface="Quattrocento Sans"/>
                  <a:rtl val="0"/>
                </a:endParaRPr>
              </a:p>
            </p:txBody>
          </p:sp>
          <p:sp>
            <p:nvSpPr>
              <p:cNvPr id="533" name="Shape 533"/>
              <p:cNvSpPr txBox="1"/>
              <p:nvPr/>
            </p:nvSpPr>
            <p:spPr>
              <a:xfrm>
                <a:off x="120008" y="1371282"/>
                <a:ext cx="5822399" cy="4251899"/>
              </a:xfrm>
              <a:prstGeom prst="rect">
                <a:avLst/>
              </a:prstGeom>
              <a:solidFill>
                <a:srgbClr val="262626"/>
              </a:solidFill>
              <a:ln>
                <a:noFill/>
              </a:ln>
            </p:spPr>
            <p:txBody>
              <a:bodyPr lIns="134400" tIns="107531" rIns="134400" bIns="107531" anchor="t" anchorCtr="0">
                <a:noAutofit/>
              </a:bodyPr>
              <a:lstStyle/>
              <a:p>
                <a:pPr defTabSz="904208">
                  <a:lnSpc>
                    <a:spcPct val="90000"/>
                  </a:lnSpc>
                </a:pPr>
                <a:endParaRPr sz="4275" kern="0">
                  <a:solidFill>
                    <a:srgbClr val="00188F"/>
                  </a:solidFill>
                  <a:latin typeface="Quattrocento Sans"/>
                  <a:ea typeface="Quattrocento Sans"/>
                  <a:cs typeface="Quattrocento Sans"/>
                  <a:sym typeface="Quattrocento Sans"/>
                  <a:rtl val="0"/>
                </a:endParaRPr>
              </a:p>
            </p:txBody>
          </p:sp>
        </p:grpSp>
        <p:grpSp>
          <p:nvGrpSpPr>
            <p:cNvPr id="534" name="Shape 534"/>
            <p:cNvGrpSpPr/>
            <p:nvPr/>
          </p:nvGrpSpPr>
          <p:grpSpPr>
            <a:xfrm>
              <a:off x="1329852" y="1372225"/>
              <a:ext cx="3754502" cy="4283529"/>
              <a:chOff x="958276" y="1380466"/>
              <a:chExt cx="4251021" cy="4850010"/>
            </a:xfrm>
          </p:grpSpPr>
          <p:sp>
            <p:nvSpPr>
              <p:cNvPr id="535" name="Shape 535"/>
              <p:cNvSpPr/>
              <p:nvPr/>
            </p:nvSpPr>
            <p:spPr>
              <a:xfrm>
                <a:off x="958276" y="2034102"/>
                <a:ext cx="1758900" cy="363899"/>
              </a:xfrm>
              <a:prstGeom prst="rect">
                <a:avLst/>
              </a:prstGeom>
              <a:solidFill>
                <a:srgbClr val="262626"/>
              </a:solidFill>
              <a:ln w="25400" cap="flat" cmpd="sng">
                <a:solidFill>
                  <a:srgbClr val="7F7F7F"/>
                </a:solidFill>
                <a:prstDash val="solid"/>
                <a:miter/>
                <a:headEnd type="none" w="med" len="med"/>
                <a:tailEnd type="none" w="med" len="med"/>
              </a:ln>
            </p:spPr>
            <p:txBody>
              <a:bodyPr lIns="50419" tIns="50419" rIns="50419" bIns="107531" anchor="t" anchorCtr="0">
                <a:noAutofit/>
              </a:bodyPr>
              <a:lstStyle/>
              <a:p>
                <a:pPr algn="ctr" defTabSz="904208">
                  <a:lnSpc>
                    <a:spcPct val="90000"/>
                  </a:lnSpc>
                  <a:buSzPct val="25000"/>
                </a:pPr>
                <a:r>
                  <a:rPr lang="en" sz="900" kern="0">
                    <a:solidFill>
                      <a:srgbClr val="F6F9FC"/>
                    </a:solidFill>
                    <a:latin typeface="Times New Roman"/>
                    <a:ea typeface="Times New Roman"/>
                    <a:cs typeface="Times New Roman"/>
                    <a:sym typeface="Times New Roman"/>
                    <a:rtl val="0"/>
                  </a:rPr>
                  <a:t>Initialization</a:t>
                </a:r>
              </a:p>
            </p:txBody>
          </p:sp>
          <p:sp>
            <p:nvSpPr>
              <p:cNvPr id="536" name="Shape 536"/>
              <p:cNvSpPr/>
              <p:nvPr/>
            </p:nvSpPr>
            <p:spPr>
              <a:xfrm>
                <a:off x="958276" y="2727903"/>
                <a:ext cx="1758900" cy="363899"/>
              </a:xfrm>
              <a:prstGeom prst="rect">
                <a:avLst/>
              </a:prstGeom>
              <a:solidFill>
                <a:srgbClr val="262626"/>
              </a:solidFill>
              <a:ln w="25400" cap="flat" cmpd="sng">
                <a:solidFill>
                  <a:srgbClr val="7F7F7F"/>
                </a:solidFill>
                <a:prstDash val="solid"/>
                <a:miter/>
                <a:headEnd type="none" w="med" len="med"/>
                <a:tailEnd type="none" w="med" len="med"/>
              </a:ln>
            </p:spPr>
            <p:txBody>
              <a:bodyPr lIns="50419" tIns="50419" rIns="50419" bIns="107531" anchor="t" anchorCtr="0">
                <a:noAutofit/>
              </a:bodyPr>
              <a:lstStyle/>
              <a:p>
                <a:pPr algn="ctr" defTabSz="904208">
                  <a:lnSpc>
                    <a:spcPct val="90000"/>
                  </a:lnSpc>
                  <a:buSzPct val="25000"/>
                </a:pPr>
                <a:r>
                  <a:rPr lang="en" sz="900" kern="0">
                    <a:solidFill>
                      <a:srgbClr val="F6F9FC"/>
                    </a:solidFill>
                    <a:latin typeface="Times New Roman"/>
                    <a:ea typeface="Times New Roman"/>
                    <a:cs typeface="Times New Roman"/>
                    <a:sym typeface="Times New Roman"/>
                    <a:rtl val="0"/>
                  </a:rPr>
                  <a:t>Projection</a:t>
                </a:r>
              </a:p>
            </p:txBody>
          </p:sp>
          <p:sp>
            <p:nvSpPr>
              <p:cNvPr id="537" name="Shape 537"/>
              <p:cNvSpPr/>
              <p:nvPr/>
            </p:nvSpPr>
            <p:spPr>
              <a:xfrm>
                <a:off x="958276" y="3309476"/>
                <a:ext cx="1758900" cy="363899"/>
              </a:xfrm>
              <a:prstGeom prst="rect">
                <a:avLst/>
              </a:prstGeom>
              <a:solidFill>
                <a:srgbClr val="262626"/>
              </a:solidFill>
              <a:ln w="25400" cap="flat" cmpd="sng">
                <a:solidFill>
                  <a:srgbClr val="7F7F7F"/>
                </a:solidFill>
                <a:prstDash val="solid"/>
                <a:miter/>
                <a:headEnd type="none" w="med" len="med"/>
                <a:tailEnd type="none" w="med" len="med"/>
              </a:ln>
            </p:spPr>
            <p:txBody>
              <a:bodyPr lIns="50419" tIns="50419" rIns="50419" bIns="107531" anchor="t" anchorCtr="0">
                <a:noAutofit/>
              </a:bodyPr>
              <a:lstStyle/>
              <a:p>
                <a:pPr algn="ctr" defTabSz="904208">
                  <a:lnSpc>
                    <a:spcPct val="90000"/>
                  </a:lnSpc>
                  <a:buSzPct val="25000"/>
                </a:pPr>
                <a:r>
                  <a:rPr lang="en" sz="900" kern="0">
                    <a:solidFill>
                      <a:srgbClr val="F6F9FC"/>
                    </a:solidFill>
                    <a:latin typeface="Times New Roman"/>
                    <a:ea typeface="Times New Roman"/>
                    <a:cs typeface="Times New Roman"/>
                    <a:sym typeface="Times New Roman"/>
                    <a:rtl val="0"/>
                  </a:rPr>
                  <a:t>Vertex Optimization</a:t>
                </a:r>
              </a:p>
            </p:txBody>
          </p:sp>
          <p:sp>
            <p:nvSpPr>
              <p:cNvPr id="538" name="Shape 538"/>
              <p:cNvSpPr/>
              <p:nvPr/>
            </p:nvSpPr>
            <p:spPr>
              <a:xfrm>
                <a:off x="1336284" y="1380466"/>
                <a:ext cx="1000200" cy="418200"/>
              </a:xfrm>
              <a:prstGeom prst="rect">
                <a:avLst/>
              </a:prstGeom>
              <a:noFill/>
              <a:ln>
                <a:noFill/>
              </a:ln>
            </p:spPr>
            <p:txBody>
              <a:bodyPr lIns="50419" tIns="25200" rIns="50419" bIns="25200" anchor="t" anchorCtr="0">
                <a:noAutofit/>
              </a:bodyPr>
              <a:lstStyle/>
              <a:p>
                <a:pPr algn="ctr" defTabSz="904208">
                  <a:buSzPct val="25000"/>
                </a:pPr>
                <a:r>
                  <a:rPr lang="en" sz="1275" kern="0">
                    <a:solidFill>
                      <a:srgbClr val="F6F9FC"/>
                    </a:solidFill>
                    <a:latin typeface="Times New Roman"/>
                    <a:ea typeface="Times New Roman"/>
                    <a:cs typeface="Times New Roman"/>
                    <a:sym typeface="Times New Roman"/>
                    <a:rtl val="0"/>
                  </a:rPr>
                  <a:t>START</a:t>
                </a:r>
              </a:p>
            </p:txBody>
          </p:sp>
          <p:cxnSp>
            <p:nvCxnSpPr>
              <p:cNvPr id="539" name="Shape 539"/>
              <p:cNvCxnSpPr/>
              <p:nvPr/>
            </p:nvCxnSpPr>
            <p:spPr>
              <a:xfrm>
                <a:off x="1837418" y="1780711"/>
                <a:ext cx="599" cy="228600"/>
              </a:xfrm>
              <a:prstGeom prst="straightConnector1">
                <a:avLst/>
              </a:prstGeom>
              <a:noFill/>
              <a:ln w="25400" cap="flat" cmpd="sng">
                <a:solidFill>
                  <a:srgbClr val="00CEDE"/>
                </a:solidFill>
                <a:prstDash val="solid"/>
                <a:miter/>
                <a:headEnd type="none" w="med" len="med"/>
                <a:tailEnd type="triangle" w="lg" len="lg"/>
              </a:ln>
            </p:spPr>
          </p:cxnSp>
          <p:cxnSp>
            <p:nvCxnSpPr>
              <p:cNvPr id="540" name="Shape 540"/>
              <p:cNvCxnSpPr/>
              <p:nvPr/>
            </p:nvCxnSpPr>
            <p:spPr>
              <a:xfrm>
                <a:off x="1837418" y="3107005"/>
                <a:ext cx="599" cy="183000"/>
              </a:xfrm>
              <a:prstGeom prst="straightConnector1">
                <a:avLst/>
              </a:prstGeom>
              <a:noFill/>
              <a:ln w="25400" cap="flat" cmpd="sng">
                <a:solidFill>
                  <a:srgbClr val="00CEDE"/>
                </a:solidFill>
                <a:prstDash val="solid"/>
                <a:miter/>
                <a:headEnd type="none" w="med" len="med"/>
                <a:tailEnd type="triangle" w="lg" len="lg"/>
              </a:ln>
            </p:spPr>
          </p:cxnSp>
          <p:cxnSp>
            <p:nvCxnSpPr>
              <p:cNvPr id="541" name="Shape 541"/>
              <p:cNvCxnSpPr/>
              <p:nvPr/>
            </p:nvCxnSpPr>
            <p:spPr>
              <a:xfrm>
                <a:off x="1837418" y="2410907"/>
                <a:ext cx="599" cy="292499"/>
              </a:xfrm>
              <a:prstGeom prst="straightConnector1">
                <a:avLst/>
              </a:prstGeom>
              <a:noFill/>
              <a:ln w="25400" cap="flat" cmpd="sng">
                <a:solidFill>
                  <a:srgbClr val="00CEDE"/>
                </a:solidFill>
                <a:prstDash val="solid"/>
                <a:miter/>
                <a:headEnd type="none" w="med" len="med"/>
                <a:tailEnd type="triangle" w="lg" len="lg"/>
              </a:ln>
            </p:spPr>
          </p:cxnSp>
          <p:cxnSp>
            <p:nvCxnSpPr>
              <p:cNvPr id="542" name="Shape 542"/>
              <p:cNvCxnSpPr/>
              <p:nvPr/>
            </p:nvCxnSpPr>
            <p:spPr>
              <a:xfrm>
                <a:off x="1837418" y="3684330"/>
                <a:ext cx="599" cy="183000"/>
              </a:xfrm>
              <a:prstGeom prst="straightConnector1">
                <a:avLst/>
              </a:prstGeom>
              <a:noFill/>
              <a:ln w="25400" cap="flat" cmpd="sng">
                <a:solidFill>
                  <a:srgbClr val="00CEDE"/>
                </a:solidFill>
                <a:prstDash val="solid"/>
                <a:miter/>
                <a:headEnd type="none" w="med" len="med"/>
                <a:tailEnd type="triangle" w="lg" len="lg"/>
              </a:ln>
            </p:spPr>
          </p:cxnSp>
          <p:cxnSp>
            <p:nvCxnSpPr>
              <p:cNvPr id="543" name="Shape 543"/>
              <p:cNvCxnSpPr/>
              <p:nvPr/>
            </p:nvCxnSpPr>
            <p:spPr>
              <a:xfrm>
                <a:off x="1837418" y="4648991"/>
                <a:ext cx="599" cy="183000"/>
              </a:xfrm>
              <a:prstGeom prst="straightConnector1">
                <a:avLst/>
              </a:prstGeom>
              <a:noFill/>
              <a:ln w="25400" cap="flat" cmpd="sng">
                <a:solidFill>
                  <a:srgbClr val="00CEDE"/>
                </a:solidFill>
                <a:prstDash val="solid"/>
                <a:miter/>
                <a:headEnd type="none" w="med" len="med"/>
                <a:tailEnd type="triangle" w="lg" len="lg"/>
              </a:ln>
            </p:spPr>
          </p:cxnSp>
          <p:cxnSp>
            <p:nvCxnSpPr>
              <p:cNvPr id="544" name="Shape 544"/>
              <p:cNvCxnSpPr/>
              <p:nvPr/>
            </p:nvCxnSpPr>
            <p:spPr>
              <a:xfrm>
                <a:off x="2717074" y="4262594"/>
                <a:ext cx="353100" cy="0"/>
              </a:xfrm>
              <a:prstGeom prst="straightConnector1">
                <a:avLst/>
              </a:prstGeom>
              <a:noFill/>
              <a:ln w="25400" cap="flat" cmpd="sng">
                <a:solidFill>
                  <a:srgbClr val="00CEDE"/>
                </a:solidFill>
                <a:prstDash val="solid"/>
                <a:miter/>
                <a:headEnd type="none" w="med" len="med"/>
                <a:tailEnd type="none" w="med" len="med"/>
              </a:ln>
            </p:spPr>
          </p:cxnSp>
          <p:sp>
            <p:nvSpPr>
              <p:cNvPr id="545" name="Shape 545"/>
              <p:cNvSpPr/>
              <p:nvPr/>
            </p:nvSpPr>
            <p:spPr>
              <a:xfrm>
                <a:off x="962509" y="3882183"/>
                <a:ext cx="1758900" cy="755100"/>
              </a:xfrm>
              <a:prstGeom prst="diamond">
                <a:avLst/>
              </a:prstGeom>
              <a:solidFill>
                <a:srgbClr val="262626"/>
              </a:solidFill>
              <a:ln w="25400" cap="flat" cmpd="sng">
                <a:solidFill>
                  <a:srgbClr val="7F7F7F"/>
                </a:solidFill>
                <a:prstDash val="solid"/>
                <a:miter/>
                <a:headEnd type="none" w="med" len="med"/>
                <a:tailEnd type="none" w="med" len="med"/>
              </a:ln>
            </p:spPr>
            <p:txBody>
              <a:bodyPr lIns="0" tIns="50419" rIns="0" bIns="107531" anchor="t" anchorCtr="0">
                <a:noAutofit/>
              </a:bodyPr>
              <a:lstStyle/>
              <a:p>
                <a:pPr algn="ctr" defTabSz="904208">
                  <a:lnSpc>
                    <a:spcPct val="90000"/>
                  </a:lnSpc>
                  <a:buSzPct val="25000"/>
                </a:pPr>
                <a:r>
                  <a:rPr lang="en" sz="825" kern="0">
                    <a:solidFill>
                      <a:srgbClr val="F6F9FC"/>
                    </a:solidFill>
                    <a:latin typeface="Times New Roman"/>
                    <a:ea typeface="Times New Roman"/>
                    <a:cs typeface="Times New Roman"/>
                    <a:sym typeface="Times New Roman"/>
                    <a:rtl val="0"/>
                  </a:rPr>
                  <a:t>Convergence?</a:t>
                </a:r>
              </a:p>
            </p:txBody>
          </p:sp>
          <p:cxnSp>
            <p:nvCxnSpPr>
              <p:cNvPr id="546" name="Shape 546"/>
              <p:cNvCxnSpPr/>
              <p:nvPr/>
            </p:nvCxnSpPr>
            <p:spPr>
              <a:xfrm>
                <a:off x="3056708" y="2619102"/>
                <a:ext cx="599" cy="1651499"/>
              </a:xfrm>
              <a:prstGeom prst="straightConnector1">
                <a:avLst/>
              </a:prstGeom>
              <a:noFill/>
              <a:ln w="25400" cap="flat" cmpd="sng">
                <a:solidFill>
                  <a:srgbClr val="00CEDE"/>
                </a:solidFill>
                <a:prstDash val="solid"/>
                <a:miter/>
                <a:headEnd type="none" w="med" len="med"/>
                <a:tailEnd type="none" w="med" len="med"/>
              </a:ln>
            </p:spPr>
          </p:cxnSp>
          <p:cxnSp>
            <p:nvCxnSpPr>
              <p:cNvPr id="547" name="Shape 547"/>
              <p:cNvCxnSpPr/>
              <p:nvPr/>
            </p:nvCxnSpPr>
            <p:spPr>
              <a:xfrm rot="10800000">
                <a:off x="1900971" y="2631240"/>
                <a:ext cx="1168800" cy="0"/>
              </a:xfrm>
              <a:prstGeom prst="straightConnector1">
                <a:avLst/>
              </a:prstGeom>
              <a:noFill/>
              <a:ln w="25400" cap="flat" cmpd="sng">
                <a:solidFill>
                  <a:srgbClr val="00CEDE"/>
                </a:solidFill>
                <a:prstDash val="solid"/>
                <a:miter/>
                <a:headEnd type="none" w="med" len="med"/>
                <a:tailEnd type="triangle" w="lg" len="lg"/>
              </a:ln>
            </p:spPr>
          </p:cxnSp>
          <p:cxnSp>
            <p:nvCxnSpPr>
              <p:cNvPr id="548" name="Shape 548"/>
              <p:cNvCxnSpPr/>
              <p:nvPr/>
            </p:nvCxnSpPr>
            <p:spPr>
              <a:xfrm rot="10800000">
                <a:off x="1901133" y="2485958"/>
                <a:ext cx="2439000" cy="0"/>
              </a:xfrm>
              <a:prstGeom prst="straightConnector1">
                <a:avLst/>
              </a:prstGeom>
              <a:noFill/>
              <a:ln w="25400" cap="flat" cmpd="sng">
                <a:solidFill>
                  <a:srgbClr val="00CEDE"/>
                </a:solidFill>
                <a:prstDash val="solid"/>
                <a:miter/>
                <a:headEnd type="none" w="med" len="med"/>
                <a:tailEnd type="triangle" w="lg" len="lg"/>
              </a:ln>
            </p:spPr>
          </p:cxnSp>
          <p:cxnSp>
            <p:nvCxnSpPr>
              <p:cNvPr id="549" name="Shape 549"/>
              <p:cNvCxnSpPr>
                <a:endCxn id="550" idx="0"/>
              </p:cNvCxnSpPr>
              <p:nvPr/>
            </p:nvCxnSpPr>
            <p:spPr>
              <a:xfrm flipH="1">
                <a:off x="4329848" y="2475419"/>
                <a:ext cx="600" cy="821699"/>
              </a:xfrm>
              <a:prstGeom prst="straightConnector1">
                <a:avLst/>
              </a:prstGeom>
              <a:noFill/>
              <a:ln w="25400" cap="flat" cmpd="sng">
                <a:solidFill>
                  <a:srgbClr val="00CEDE"/>
                </a:solidFill>
                <a:prstDash val="solid"/>
                <a:miter/>
                <a:headEnd type="none" w="med" len="med"/>
                <a:tailEnd type="none" w="med" len="med"/>
              </a:ln>
            </p:spPr>
          </p:cxnSp>
          <p:sp>
            <p:nvSpPr>
              <p:cNvPr id="550" name="Shape 550"/>
              <p:cNvSpPr/>
              <p:nvPr/>
            </p:nvSpPr>
            <p:spPr>
              <a:xfrm>
                <a:off x="3450398" y="3297119"/>
                <a:ext cx="1758900" cy="363899"/>
              </a:xfrm>
              <a:prstGeom prst="rect">
                <a:avLst/>
              </a:prstGeom>
              <a:solidFill>
                <a:srgbClr val="262626"/>
              </a:solidFill>
              <a:ln w="25400" cap="flat" cmpd="sng">
                <a:solidFill>
                  <a:srgbClr val="7F7F7F"/>
                </a:solidFill>
                <a:prstDash val="solid"/>
                <a:miter/>
                <a:headEnd type="none" w="med" len="med"/>
                <a:tailEnd type="none" w="med" len="med"/>
              </a:ln>
            </p:spPr>
            <p:txBody>
              <a:bodyPr lIns="50419" tIns="50419" rIns="50419" bIns="107531" anchor="t" anchorCtr="0">
                <a:noAutofit/>
              </a:bodyPr>
              <a:lstStyle/>
              <a:p>
                <a:pPr algn="ctr" defTabSz="904208">
                  <a:lnSpc>
                    <a:spcPct val="90000"/>
                  </a:lnSpc>
                  <a:buSzPct val="25000"/>
                </a:pPr>
                <a:r>
                  <a:rPr lang="en" sz="900" kern="0">
                    <a:solidFill>
                      <a:srgbClr val="F6F9FC"/>
                    </a:solidFill>
                    <a:latin typeface="Times New Roman"/>
                    <a:ea typeface="Times New Roman"/>
                    <a:cs typeface="Times New Roman"/>
                    <a:sym typeface="Times New Roman"/>
                    <a:rtl val="0"/>
                  </a:rPr>
                  <a:t>Add new vertex</a:t>
                </a:r>
              </a:p>
            </p:txBody>
          </p:sp>
          <p:cxnSp>
            <p:nvCxnSpPr>
              <p:cNvPr id="551" name="Shape 551"/>
              <p:cNvCxnSpPr/>
              <p:nvPr/>
            </p:nvCxnSpPr>
            <p:spPr>
              <a:xfrm rot="10800000">
                <a:off x="4329860" y="3683269"/>
                <a:ext cx="0" cy="1554599"/>
              </a:xfrm>
              <a:prstGeom prst="straightConnector1">
                <a:avLst/>
              </a:prstGeom>
              <a:noFill/>
              <a:ln w="25400" cap="flat" cmpd="sng">
                <a:solidFill>
                  <a:srgbClr val="00CEDE"/>
                </a:solidFill>
                <a:prstDash val="solid"/>
                <a:miter/>
                <a:headEnd type="none" w="med" len="med"/>
                <a:tailEnd type="triangle" w="lg" len="lg"/>
              </a:ln>
            </p:spPr>
          </p:cxnSp>
          <p:cxnSp>
            <p:nvCxnSpPr>
              <p:cNvPr id="552" name="Shape 552"/>
              <p:cNvCxnSpPr/>
              <p:nvPr/>
            </p:nvCxnSpPr>
            <p:spPr>
              <a:xfrm>
                <a:off x="2717074" y="5223887"/>
                <a:ext cx="1627500" cy="0"/>
              </a:xfrm>
              <a:prstGeom prst="straightConnector1">
                <a:avLst/>
              </a:prstGeom>
              <a:noFill/>
              <a:ln w="25400" cap="flat" cmpd="sng">
                <a:solidFill>
                  <a:srgbClr val="00CEDE"/>
                </a:solidFill>
                <a:prstDash val="solid"/>
                <a:miter/>
                <a:headEnd type="none" w="med" len="med"/>
                <a:tailEnd type="none" w="med" len="med"/>
              </a:ln>
            </p:spPr>
          </p:cxnSp>
          <p:sp>
            <p:nvSpPr>
              <p:cNvPr id="553" name="Shape 553"/>
              <p:cNvSpPr/>
              <p:nvPr/>
            </p:nvSpPr>
            <p:spPr>
              <a:xfrm>
                <a:off x="962509" y="4846171"/>
                <a:ext cx="1758900" cy="755100"/>
              </a:xfrm>
              <a:prstGeom prst="diamond">
                <a:avLst/>
              </a:prstGeom>
              <a:solidFill>
                <a:srgbClr val="262626"/>
              </a:solidFill>
              <a:ln w="25400" cap="flat" cmpd="sng">
                <a:solidFill>
                  <a:srgbClr val="7F7F7F"/>
                </a:solidFill>
                <a:prstDash val="solid"/>
                <a:miter/>
                <a:headEnd type="none" w="med" len="med"/>
                <a:tailEnd type="none" w="med" len="med"/>
              </a:ln>
            </p:spPr>
            <p:txBody>
              <a:bodyPr lIns="0" tIns="50419" rIns="0" bIns="107531" anchor="t" anchorCtr="0">
                <a:noAutofit/>
              </a:bodyPr>
              <a:lstStyle/>
              <a:p>
                <a:pPr algn="ctr" defTabSz="904208">
                  <a:lnSpc>
                    <a:spcPct val="90000"/>
                  </a:lnSpc>
                  <a:buSzPct val="25000"/>
                </a:pPr>
                <a:r>
                  <a:rPr lang="en" sz="900" kern="0">
                    <a:solidFill>
                      <a:srgbClr val="F6F9FC"/>
                    </a:solidFill>
                    <a:latin typeface="Times New Roman"/>
                    <a:ea typeface="Times New Roman"/>
                    <a:cs typeface="Times New Roman"/>
                    <a:sym typeface="Times New Roman"/>
                    <a:rtl val="0"/>
                  </a:rPr>
                  <a:t>k&gt;c(n, Δ)?</a:t>
                </a:r>
              </a:p>
            </p:txBody>
          </p:sp>
          <p:sp>
            <p:nvSpPr>
              <p:cNvPr id="554" name="Shape 554"/>
              <p:cNvSpPr/>
              <p:nvPr/>
            </p:nvSpPr>
            <p:spPr>
              <a:xfrm>
                <a:off x="2716609" y="3918739"/>
                <a:ext cx="332099" cy="338699"/>
              </a:xfrm>
              <a:prstGeom prst="rect">
                <a:avLst/>
              </a:prstGeom>
              <a:noFill/>
              <a:ln>
                <a:noFill/>
              </a:ln>
            </p:spPr>
            <p:txBody>
              <a:bodyPr lIns="50419" tIns="25200" rIns="50419" bIns="25200" anchor="t" anchorCtr="0">
                <a:noAutofit/>
              </a:bodyPr>
              <a:lstStyle/>
              <a:p>
                <a:pPr defTabSz="904208">
                  <a:buSzPct val="25000"/>
                </a:pPr>
                <a:r>
                  <a:rPr lang="en" sz="1200" kern="0">
                    <a:solidFill>
                      <a:srgbClr val="F6F9FC"/>
                    </a:solidFill>
                    <a:latin typeface="Times New Roman"/>
                    <a:ea typeface="Times New Roman"/>
                    <a:cs typeface="Times New Roman"/>
                    <a:sym typeface="Times New Roman"/>
                    <a:rtl val="0"/>
                  </a:rPr>
                  <a:t>N</a:t>
                </a:r>
              </a:p>
            </p:txBody>
          </p:sp>
          <p:sp>
            <p:nvSpPr>
              <p:cNvPr id="555" name="Shape 555"/>
              <p:cNvSpPr/>
              <p:nvPr/>
            </p:nvSpPr>
            <p:spPr>
              <a:xfrm>
                <a:off x="2716609" y="4872251"/>
                <a:ext cx="332099" cy="338699"/>
              </a:xfrm>
              <a:prstGeom prst="rect">
                <a:avLst/>
              </a:prstGeom>
              <a:noFill/>
              <a:ln>
                <a:noFill/>
              </a:ln>
            </p:spPr>
            <p:txBody>
              <a:bodyPr lIns="50419" tIns="25200" rIns="50419" bIns="25200" anchor="t" anchorCtr="0">
                <a:noAutofit/>
              </a:bodyPr>
              <a:lstStyle/>
              <a:p>
                <a:pPr defTabSz="904208">
                  <a:buSzPct val="25000"/>
                </a:pPr>
                <a:r>
                  <a:rPr lang="en" sz="1200" kern="0">
                    <a:solidFill>
                      <a:srgbClr val="F6F9FC"/>
                    </a:solidFill>
                    <a:latin typeface="Times New Roman"/>
                    <a:ea typeface="Times New Roman"/>
                    <a:cs typeface="Times New Roman"/>
                    <a:sym typeface="Times New Roman"/>
                    <a:rtl val="0"/>
                  </a:rPr>
                  <a:t>N</a:t>
                </a:r>
              </a:p>
            </p:txBody>
          </p:sp>
          <p:sp>
            <p:nvSpPr>
              <p:cNvPr id="556" name="Shape 556"/>
              <p:cNvSpPr/>
              <p:nvPr/>
            </p:nvSpPr>
            <p:spPr>
              <a:xfrm>
                <a:off x="1484158" y="5812276"/>
                <a:ext cx="746399" cy="418200"/>
              </a:xfrm>
              <a:prstGeom prst="rect">
                <a:avLst/>
              </a:prstGeom>
              <a:noFill/>
              <a:ln>
                <a:noFill/>
              </a:ln>
            </p:spPr>
            <p:txBody>
              <a:bodyPr lIns="50419" tIns="25200" rIns="50419" bIns="25200" anchor="t" anchorCtr="0">
                <a:noAutofit/>
              </a:bodyPr>
              <a:lstStyle/>
              <a:p>
                <a:pPr algn="ctr" defTabSz="904208">
                  <a:buSzPct val="25000"/>
                </a:pPr>
                <a:r>
                  <a:rPr lang="en" sz="1275" kern="0">
                    <a:solidFill>
                      <a:srgbClr val="F6F9FC"/>
                    </a:solidFill>
                    <a:latin typeface="Times New Roman"/>
                    <a:ea typeface="Times New Roman"/>
                    <a:cs typeface="Times New Roman"/>
                    <a:sym typeface="Times New Roman"/>
                    <a:rtl val="0"/>
                  </a:rPr>
                  <a:t>END</a:t>
                </a:r>
              </a:p>
            </p:txBody>
          </p:sp>
          <p:sp>
            <p:nvSpPr>
              <p:cNvPr id="557" name="Shape 557"/>
              <p:cNvSpPr/>
              <p:nvPr/>
            </p:nvSpPr>
            <p:spPr>
              <a:xfrm>
                <a:off x="1880433" y="4589030"/>
                <a:ext cx="332099" cy="338699"/>
              </a:xfrm>
              <a:prstGeom prst="rect">
                <a:avLst/>
              </a:prstGeom>
              <a:noFill/>
              <a:ln>
                <a:noFill/>
              </a:ln>
            </p:spPr>
            <p:txBody>
              <a:bodyPr lIns="50419" tIns="25200" rIns="50419" bIns="25200" anchor="t" anchorCtr="0">
                <a:noAutofit/>
              </a:bodyPr>
              <a:lstStyle/>
              <a:p>
                <a:pPr defTabSz="904208">
                  <a:buSzPct val="25000"/>
                </a:pPr>
                <a:r>
                  <a:rPr lang="en" sz="1200" kern="0">
                    <a:solidFill>
                      <a:srgbClr val="F6F9FC"/>
                    </a:solidFill>
                    <a:latin typeface="Times New Roman"/>
                    <a:ea typeface="Times New Roman"/>
                    <a:cs typeface="Times New Roman"/>
                    <a:sym typeface="Times New Roman"/>
                    <a:rtl val="0"/>
                  </a:rPr>
                  <a:t>Y</a:t>
                </a:r>
              </a:p>
            </p:txBody>
          </p:sp>
          <p:sp>
            <p:nvSpPr>
              <p:cNvPr id="558" name="Shape 558"/>
              <p:cNvSpPr/>
              <p:nvPr/>
            </p:nvSpPr>
            <p:spPr>
              <a:xfrm>
                <a:off x="1880433" y="5550632"/>
                <a:ext cx="332099" cy="338699"/>
              </a:xfrm>
              <a:prstGeom prst="rect">
                <a:avLst/>
              </a:prstGeom>
              <a:noFill/>
              <a:ln>
                <a:noFill/>
              </a:ln>
            </p:spPr>
            <p:txBody>
              <a:bodyPr lIns="50419" tIns="25200" rIns="50419" bIns="25200" anchor="t" anchorCtr="0">
                <a:noAutofit/>
              </a:bodyPr>
              <a:lstStyle/>
              <a:p>
                <a:pPr defTabSz="904208">
                  <a:buSzPct val="25000"/>
                </a:pPr>
                <a:r>
                  <a:rPr lang="en" sz="1200" kern="0">
                    <a:solidFill>
                      <a:srgbClr val="F6F9FC"/>
                    </a:solidFill>
                    <a:latin typeface="Times New Roman"/>
                    <a:ea typeface="Times New Roman"/>
                    <a:cs typeface="Times New Roman"/>
                    <a:sym typeface="Times New Roman"/>
                    <a:rtl val="0"/>
                  </a:rPr>
                  <a:t>Y</a:t>
                </a:r>
              </a:p>
            </p:txBody>
          </p:sp>
          <p:cxnSp>
            <p:nvCxnSpPr>
              <p:cNvPr id="559" name="Shape 559"/>
              <p:cNvCxnSpPr/>
              <p:nvPr/>
            </p:nvCxnSpPr>
            <p:spPr>
              <a:xfrm>
                <a:off x="1836069" y="5618687"/>
                <a:ext cx="599" cy="183000"/>
              </a:xfrm>
              <a:prstGeom prst="straightConnector1">
                <a:avLst/>
              </a:prstGeom>
              <a:noFill/>
              <a:ln w="25400" cap="flat" cmpd="sng">
                <a:solidFill>
                  <a:srgbClr val="00CEDE"/>
                </a:solidFill>
                <a:prstDash val="solid"/>
                <a:miter/>
                <a:headEnd type="none" w="med" len="med"/>
                <a:tailEnd type="triangle" w="lg" len="lg"/>
              </a:ln>
            </p:spPr>
          </p:cxnSp>
        </p:grpSp>
      </p:grpSp>
      <p:grpSp>
        <p:nvGrpSpPr>
          <p:cNvPr id="560" name="Shape 560"/>
          <p:cNvGrpSpPr/>
          <p:nvPr/>
        </p:nvGrpSpPr>
        <p:grpSpPr>
          <a:xfrm>
            <a:off x="4598207" y="1751376"/>
            <a:ext cx="4538315" cy="3355630"/>
            <a:chOff x="6252289" y="1215833"/>
            <a:chExt cx="6172059" cy="4563000"/>
          </a:xfrm>
        </p:grpSpPr>
        <p:grpSp>
          <p:nvGrpSpPr>
            <p:cNvPr id="561" name="Shape 561"/>
            <p:cNvGrpSpPr/>
            <p:nvPr/>
          </p:nvGrpSpPr>
          <p:grpSpPr>
            <a:xfrm>
              <a:off x="6252289" y="1215833"/>
              <a:ext cx="6172059" cy="4563000"/>
              <a:chOff x="6264091" y="1215833"/>
              <a:chExt cx="6218700" cy="4563000"/>
            </a:xfrm>
          </p:grpSpPr>
          <p:sp>
            <p:nvSpPr>
              <p:cNvPr id="562" name="Shape 562"/>
              <p:cNvSpPr txBox="1"/>
              <p:nvPr/>
            </p:nvSpPr>
            <p:spPr>
              <a:xfrm>
                <a:off x="6264091" y="1215833"/>
                <a:ext cx="6218700" cy="4563000"/>
              </a:xfrm>
              <a:prstGeom prst="rect">
                <a:avLst/>
              </a:prstGeom>
              <a:solidFill>
                <a:srgbClr val="0C0C0C"/>
              </a:solidFill>
              <a:ln>
                <a:noFill/>
              </a:ln>
            </p:spPr>
            <p:txBody>
              <a:bodyPr lIns="134400" tIns="107531" rIns="134400" bIns="107531" anchor="t" anchorCtr="0">
                <a:noAutofit/>
              </a:bodyPr>
              <a:lstStyle/>
              <a:p>
                <a:pPr defTabSz="904208">
                  <a:lnSpc>
                    <a:spcPct val="90000"/>
                  </a:lnSpc>
                </a:pPr>
                <a:endParaRPr sz="4275" kern="0">
                  <a:solidFill>
                    <a:srgbClr val="00188F"/>
                  </a:solidFill>
                  <a:latin typeface="Quattrocento Sans"/>
                  <a:ea typeface="Quattrocento Sans"/>
                  <a:cs typeface="Quattrocento Sans"/>
                  <a:sym typeface="Quattrocento Sans"/>
                  <a:rtl val="0"/>
                </a:endParaRPr>
              </a:p>
            </p:txBody>
          </p:sp>
          <p:sp>
            <p:nvSpPr>
              <p:cNvPr id="563" name="Shape 563"/>
              <p:cNvSpPr txBox="1"/>
              <p:nvPr/>
            </p:nvSpPr>
            <p:spPr>
              <a:xfrm>
                <a:off x="6462326" y="1371282"/>
                <a:ext cx="5822399" cy="4251899"/>
              </a:xfrm>
              <a:prstGeom prst="rect">
                <a:avLst/>
              </a:prstGeom>
              <a:solidFill>
                <a:srgbClr val="262626"/>
              </a:solidFill>
              <a:ln>
                <a:noFill/>
              </a:ln>
            </p:spPr>
            <p:txBody>
              <a:bodyPr lIns="134400" tIns="107531" rIns="134400" bIns="107531" anchor="t" anchorCtr="0">
                <a:noAutofit/>
              </a:bodyPr>
              <a:lstStyle/>
              <a:p>
                <a:pPr defTabSz="904208">
                  <a:lnSpc>
                    <a:spcPct val="90000"/>
                  </a:lnSpc>
                </a:pPr>
                <a:endParaRPr sz="4275" kern="0">
                  <a:solidFill>
                    <a:srgbClr val="00188F"/>
                  </a:solidFill>
                  <a:latin typeface="Quattrocento Sans"/>
                  <a:ea typeface="Quattrocento Sans"/>
                  <a:cs typeface="Quattrocento Sans"/>
                  <a:sym typeface="Quattrocento Sans"/>
                  <a:rtl val="0"/>
                </a:endParaRPr>
              </a:p>
            </p:txBody>
          </p:sp>
        </p:grpSp>
        <p:sp>
          <p:nvSpPr>
            <p:cNvPr id="564" name="Shape 564"/>
            <p:cNvSpPr/>
            <p:nvPr/>
          </p:nvSpPr>
          <p:spPr>
            <a:xfrm>
              <a:off x="7273461" y="2447488"/>
              <a:ext cx="312736" cy="795335"/>
            </a:xfrm>
            <a:custGeom>
              <a:avLst/>
              <a:gdLst/>
              <a:ahLst/>
              <a:cxnLst/>
              <a:rect l="0" t="0" r="0" b="0"/>
              <a:pathLst>
                <a:path w="529" h="1345" extrusionOk="0">
                  <a:moveTo>
                    <a:pt x="388" y="249"/>
                  </a:moveTo>
                  <a:cubicBezTo>
                    <a:pt x="466" y="249"/>
                    <a:pt x="529" y="313"/>
                    <a:pt x="529" y="391"/>
                  </a:cubicBezTo>
                  <a:cubicBezTo>
                    <a:pt x="529" y="430"/>
                    <a:pt x="529" y="707"/>
                    <a:pt x="529" y="734"/>
                  </a:cubicBezTo>
                  <a:cubicBezTo>
                    <a:pt x="529" y="761"/>
                    <a:pt x="508" y="783"/>
                    <a:pt x="482" y="783"/>
                  </a:cubicBezTo>
                  <a:cubicBezTo>
                    <a:pt x="455" y="783"/>
                    <a:pt x="434" y="761"/>
                    <a:pt x="434" y="734"/>
                  </a:cubicBezTo>
                  <a:cubicBezTo>
                    <a:pt x="434" y="703"/>
                    <a:pt x="434" y="424"/>
                    <a:pt x="434" y="424"/>
                  </a:cubicBezTo>
                  <a:cubicBezTo>
                    <a:pt x="408" y="424"/>
                    <a:pt x="408" y="424"/>
                    <a:pt x="408" y="424"/>
                  </a:cubicBezTo>
                  <a:cubicBezTo>
                    <a:pt x="408" y="424"/>
                    <a:pt x="408" y="1227"/>
                    <a:pt x="408" y="1281"/>
                  </a:cubicBezTo>
                  <a:cubicBezTo>
                    <a:pt x="408" y="1317"/>
                    <a:pt x="379" y="1345"/>
                    <a:pt x="343" y="1345"/>
                  </a:cubicBezTo>
                  <a:cubicBezTo>
                    <a:pt x="307" y="1345"/>
                    <a:pt x="278" y="1317"/>
                    <a:pt x="278" y="1281"/>
                  </a:cubicBezTo>
                  <a:cubicBezTo>
                    <a:pt x="278" y="1227"/>
                    <a:pt x="278" y="785"/>
                    <a:pt x="278" y="785"/>
                  </a:cubicBezTo>
                  <a:cubicBezTo>
                    <a:pt x="252" y="785"/>
                    <a:pt x="252" y="785"/>
                    <a:pt x="252" y="785"/>
                  </a:cubicBezTo>
                  <a:cubicBezTo>
                    <a:pt x="252" y="785"/>
                    <a:pt x="252" y="1227"/>
                    <a:pt x="252" y="1281"/>
                  </a:cubicBezTo>
                  <a:cubicBezTo>
                    <a:pt x="252" y="1317"/>
                    <a:pt x="223" y="1345"/>
                    <a:pt x="187" y="1345"/>
                  </a:cubicBezTo>
                  <a:cubicBezTo>
                    <a:pt x="151" y="1345"/>
                    <a:pt x="122" y="1317"/>
                    <a:pt x="122" y="1281"/>
                  </a:cubicBezTo>
                  <a:cubicBezTo>
                    <a:pt x="122" y="1227"/>
                    <a:pt x="122" y="424"/>
                    <a:pt x="122" y="424"/>
                  </a:cubicBezTo>
                  <a:cubicBezTo>
                    <a:pt x="96" y="424"/>
                    <a:pt x="96" y="424"/>
                    <a:pt x="96" y="424"/>
                  </a:cubicBezTo>
                  <a:cubicBezTo>
                    <a:pt x="96" y="424"/>
                    <a:pt x="96" y="703"/>
                    <a:pt x="96" y="734"/>
                  </a:cubicBezTo>
                  <a:cubicBezTo>
                    <a:pt x="96" y="761"/>
                    <a:pt x="76" y="783"/>
                    <a:pt x="49" y="783"/>
                  </a:cubicBezTo>
                  <a:cubicBezTo>
                    <a:pt x="22" y="783"/>
                    <a:pt x="0" y="761"/>
                    <a:pt x="0" y="734"/>
                  </a:cubicBezTo>
                  <a:cubicBezTo>
                    <a:pt x="0" y="707"/>
                    <a:pt x="0" y="430"/>
                    <a:pt x="0" y="391"/>
                  </a:cubicBezTo>
                  <a:cubicBezTo>
                    <a:pt x="0" y="313"/>
                    <a:pt x="64" y="249"/>
                    <a:pt x="143" y="249"/>
                  </a:cubicBezTo>
                  <a:cubicBezTo>
                    <a:pt x="180" y="249"/>
                    <a:pt x="348" y="249"/>
                    <a:pt x="388" y="249"/>
                  </a:cubicBezTo>
                  <a:close/>
                  <a:moveTo>
                    <a:pt x="155" y="110"/>
                  </a:moveTo>
                  <a:cubicBezTo>
                    <a:pt x="155" y="172"/>
                    <a:pt x="205" y="221"/>
                    <a:pt x="266" y="221"/>
                  </a:cubicBezTo>
                  <a:cubicBezTo>
                    <a:pt x="327" y="221"/>
                    <a:pt x="377" y="172"/>
                    <a:pt x="377" y="110"/>
                  </a:cubicBezTo>
                  <a:cubicBezTo>
                    <a:pt x="377" y="49"/>
                    <a:pt x="327" y="0"/>
                    <a:pt x="266" y="0"/>
                  </a:cubicBezTo>
                  <a:cubicBezTo>
                    <a:pt x="205" y="0"/>
                    <a:pt x="155" y="49"/>
                    <a:pt x="155" y="110"/>
                  </a:cubicBezTo>
                  <a:close/>
                </a:path>
              </a:pathLst>
            </a:custGeom>
            <a:solidFill>
              <a:srgbClr val="00CEDE"/>
            </a:solidFill>
            <a:ln>
              <a:noFill/>
            </a:ln>
          </p:spPr>
          <p:txBody>
            <a:bodyPr lIns="50419" tIns="25200" rIns="50419" bIns="25200" anchor="t" anchorCtr="0">
              <a:noAutofit/>
            </a:bodyPr>
            <a:lstStyle/>
            <a:p>
              <a:pPr defTabSz="904208"/>
              <a:endParaRPr sz="1275" kern="0">
                <a:solidFill>
                  <a:srgbClr val="000000"/>
                </a:solidFill>
                <a:latin typeface="Calibri"/>
                <a:ea typeface="Calibri"/>
                <a:cs typeface="Calibri"/>
                <a:sym typeface="Calibri"/>
                <a:rtl val="0"/>
              </a:endParaRPr>
            </a:p>
          </p:txBody>
        </p:sp>
        <p:sp>
          <p:nvSpPr>
            <p:cNvPr id="565" name="Shape 565"/>
            <p:cNvSpPr/>
            <p:nvPr/>
          </p:nvSpPr>
          <p:spPr>
            <a:xfrm>
              <a:off x="8351836" y="1850225"/>
              <a:ext cx="1826001" cy="1817750"/>
            </a:xfrm>
            <a:custGeom>
              <a:avLst/>
              <a:gdLst/>
              <a:ahLst/>
              <a:cxnLst/>
              <a:rect l="0" t="0" r="0" b="0"/>
              <a:pathLst>
                <a:path w="4426" h="4406" extrusionOk="0">
                  <a:moveTo>
                    <a:pt x="2218" y="0"/>
                  </a:moveTo>
                  <a:lnTo>
                    <a:pt x="2218" y="0"/>
                  </a:lnTo>
                  <a:lnTo>
                    <a:pt x="2161" y="0"/>
                  </a:lnTo>
                  <a:lnTo>
                    <a:pt x="2105" y="2"/>
                  </a:lnTo>
                  <a:lnTo>
                    <a:pt x="2048" y="6"/>
                  </a:lnTo>
                  <a:lnTo>
                    <a:pt x="1992" y="12"/>
                  </a:lnTo>
                  <a:lnTo>
                    <a:pt x="1937" y="18"/>
                  </a:lnTo>
                  <a:lnTo>
                    <a:pt x="1883" y="25"/>
                  </a:lnTo>
                  <a:lnTo>
                    <a:pt x="1828" y="35"/>
                  </a:lnTo>
                  <a:lnTo>
                    <a:pt x="1774" y="45"/>
                  </a:lnTo>
                  <a:lnTo>
                    <a:pt x="1719" y="56"/>
                  </a:lnTo>
                  <a:lnTo>
                    <a:pt x="1667" y="70"/>
                  </a:lnTo>
                  <a:lnTo>
                    <a:pt x="1614" y="84"/>
                  </a:lnTo>
                  <a:lnTo>
                    <a:pt x="1562" y="99"/>
                  </a:lnTo>
                  <a:lnTo>
                    <a:pt x="1511" y="115"/>
                  </a:lnTo>
                  <a:lnTo>
                    <a:pt x="1460" y="134"/>
                  </a:lnTo>
                  <a:lnTo>
                    <a:pt x="1410" y="152"/>
                  </a:lnTo>
                  <a:lnTo>
                    <a:pt x="1359" y="173"/>
                  </a:lnTo>
                  <a:lnTo>
                    <a:pt x="1310" y="195"/>
                  </a:lnTo>
                  <a:lnTo>
                    <a:pt x="1262" y="218"/>
                  </a:lnTo>
                  <a:lnTo>
                    <a:pt x="1213" y="241"/>
                  </a:lnTo>
                  <a:lnTo>
                    <a:pt x="1166" y="265"/>
                  </a:lnTo>
                  <a:lnTo>
                    <a:pt x="1120" y="292"/>
                  </a:lnTo>
                  <a:lnTo>
                    <a:pt x="1073" y="319"/>
                  </a:lnTo>
                  <a:lnTo>
                    <a:pt x="1028" y="347"/>
                  </a:lnTo>
                  <a:lnTo>
                    <a:pt x="983" y="376"/>
                  </a:lnTo>
                  <a:lnTo>
                    <a:pt x="941" y="407"/>
                  </a:lnTo>
                  <a:lnTo>
                    <a:pt x="898" y="438"/>
                  </a:lnTo>
                  <a:lnTo>
                    <a:pt x="855" y="469"/>
                  </a:lnTo>
                  <a:lnTo>
                    <a:pt x="814" y="502"/>
                  </a:lnTo>
                  <a:lnTo>
                    <a:pt x="773" y="537"/>
                  </a:lnTo>
                  <a:lnTo>
                    <a:pt x="734" y="572"/>
                  </a:lnTo>
                  <a:lnTo>
                    <a:pt x="695" y="607"/>
                  </a:lnTo>
                  <a:lnTo>
                    <a:pt x="656" y="644"/>
                  </a:lnTo>
                  <a:lnTo>
                    <a:pt x="619" y="683"/>
                  </a:lnTo>
                  <a:lnTo>
                    <a:pt x="584" y="722"/>
                  </a:lnTo>
                  <a:lnTo>
                    <a:pt x="547" y="761"/>
                  </a:lnTo>
                  <a:lnTo>
                    <a:pt x="514" y="802"/>
                  </a:lnTo>
                  <a:lnTo>
                    <a:pt x="481" y="843"/>
                  </a:lnTo>
                  <a:lnTo>
                    <a:pt x="448" y="884"/>
                  </a:lnTo>
                  <a:lnTo>
                    <a:pt x="417" y="927"/>
                  </a:lnTo>
                  <a:lnTo>
                    <a:pt x="386" y="972"/>
                  </a:lnTo>
                  <a:lnTo>
                    <a:pt x="356" y="1014"/>
                  </a:lnTo>
                  <a:lnTo>
                    <a:pt x="327" y="1061"/>
                  </a:lnTo>
                  <a:lnTo>
                    <a:pt x="300" y="1106"/>
                  </a:lnTo>
                  <a:lnTo>
                    <a:pt x="275" y="1153"/>
                  </a:lnTo>
                  <a:lnTo>
                    <a:pt x="249" y="1199"/>
                  </a:lnTo>
                  <a:lnTo>
                    <a:pt x="226" y="1248"/>
                  </a:lnTo>
                  <a:lnTo>
                    <a:pt x="203" y="1297"/>
                  </a:lnTo>
                  <a:lnTo>
                    <a:pt x="181" y="1345"/>
                  </a:lnTo>
                  <a:lnTo>
                    <a:pt x="160" y="1394"/>
                  </a:lnTo>
                  <a:lnTo>
                    <a:pt x="140" y="1445"/>
                  </a:lnTo>
                  <a:lnTo>
                    <a:pt x="123" y="1495"/>
                  </a:lnTo>
                  <a:lnTo>
                    <a:pt x="105" y="1548"/>
                  </a:lnTo>
                  <a:lnTo>
                    <a:pt x="90" y="1598"/>
                  </a:lnTo>
                  <a:lnTo>
                    <a:pt x="74" y="1651"/>
                  </a:lnTo>
                  <a:lnTo>
                    <a:pt x="60" y="1706"/>
                  </a:lnTo>
                  <a:lnTo>
                    <a:pt x="49" y="1758"/>
                  </a:lnTo>
                  <a:lnTo>
                    <a:pt x="37" y="1813"/>
                  </a:lnTo>
                  <a:lnTo>
                    <a:pt x="29" y="1867"/>
                  </a:lnTo>
                  <a:lnTo>
                    <a:pt x="19" y="1922"/>
                  </a:lnTo>
                  <a:lnTo>
                    <a:pt x="14" y="1978"/>
                  </a:lnTo>
                  <a:lnTo>
                    <a:pt x="8" y="2033"/>
                  </a:lnTo>
                  <a:lnTo>
                    <a:pt x="4" y="2089"/>
                  </a:lnTo>
                  <a:lnTo>
                    <a:pt x="2" y="2146"/>
                  </a:lnTo>
                  <a:lnTo>
                    <a:pt x="0" y="2202"/>
                  </a:lnTo>
                  <a:lnTo>
                    <a:pt x="0" y="2202"/>
                  </a:lnTo>
                  <a:lnTo>
                    <a:pt x="2" y="2258"/>
                  </a:lnTo>
                  <a:lnTo>
                    <a:pt x="4" y="2317"/>
                  </a:lnTo>
                  <a:lnTo>
                    <a:pt x="8" y="2371"/>
                  </a:lnTo>
                  <a:lnTo>
                    <a:pt x="14" y="2428"/>
                  </a:lnTo>
                  <a:lnTo>
                    <a:pt x="19" y="2482"/>
                  </a:lnTo>
                  <a:lnTo>
                    <a:pt x="29" y="2539"/>
                  </a:lnTo>
                  <a:lnTo>
                    <a:pt x="37" y="2593"/>
                  </a:lnTo>
                  <a:lnTo>
                    <a:pt x="49" y="2646"/>
                  </a:lnTo>
                  <a:lnTo>
                    <a:pt x="60" y="2700"/>
                  </a:lnTo>
                  <a:lnTo>
                    <a:pt x="74" y="2753"/>
                  </a:lnTo>
                  <a:lnTo>
                    <a:pt x="90" y="2806"/>
                  </a:lnTo>
                  <a:lnTo>
                    <a:pt x="105" y="2858"/>
                  </a:lnTo>
                  <a:lnTo>
                    <a:pt x="123" y="2909"/>
                  </a:lnTo>
                  <a:lnTo>
                    <a:pt x="140" y="2959"/>
                  </a:lnTo>
                  <a:lnTo>
                    <a:pt x="160" y="3010"/>
                  </a:lnTo>
                  <a:lnTo>
                    <a:pt x="181" y="3061"/>
                  </a:lnTo>
                  <a:lnTo>
                    <a:pt x="203" y="3109"/>
                  </a:lnTo>
                  <a:lnTo>
                    <a:pt x="226" y="3158"/>
                  </a:lnTo>
                  <a:lnTo>
                    <a:pt x="249" y="3205"/>
                  </a:lnTo>
                  <a:lnTo>
                    <a:pt x="275" y="3253"/>
                  </a:lnTo>
                  <a:lnTo>
                    <a:pt x="300" y="3298"/>
                  </a:lnTo>
                  <a:lnTo>
                    <a:pt x="327" y="3345"/>
                  </a:lnTo>
                  <a:lnTo>
                    <a:pt x="356" y="3390"/>
                  </a:lnTo>
                  <a:lnTo>
                    <a:pt x="386" y="3434"/>
                  </a:lnTo>
                  <a:lnTo>
                    <a:pt x="417" y="3477"/>
                  </a:lnTo>
                  <a:lnTo>
                    <a:pt x="448" y="3520"/>
                  </a:lnTo>
                  <a:lnTo>
                    <a:pt x="481" y="3563"/>
                  </a:lnTo>
                  <a:lnTo>
                    <a:pt x="514" y="3604"/>
                  </a:lnTo>
                  <a:lnTo>
                    <a:pt x="547" y="3645"/>
                  </a:lnTo>
                  <a:lnTo>
                    <a:pt x="584" y="3684"/>
                  </a:lnTo>
                  <a:lnTo>
                    <a:pt x="619" y="3723"/>
                  </a:lnTo>
                  <a:lnTo>
                    <a:pt x="656" y="3760"/>
                  </a:lnTo>
                  <a:lnTo>
                    <a:pt x="695" y="3797"/>
                  </a:lnTo>
                  <a:lnTo>
                    <a:pt x="734" y="3834"/>
                  </a:lnTo>
                  <a:lnTo>
                    <a:pt x="773" y="3869"/>
                  </a:lnTo>
                  <a:lnTo>
                    <a:pt x="814" y="3902"/>
                  </a:lnTo>
                  <a:lnTo>
                    <a:pt x="855" y="3935"/>
                  </a:lnTo>
                  <a:lnTo>
                    <a:pt x="898" y="3968"/>
                  </a:lnTo>
                  <a:lnTo>
                    <a:pt x="941" y="3999"/>
                  </a:lnTo>
                  <a:lnTo>
                    <a:pt x="983" y="4028"/>
                  </a:lnTo>
                  <a:lnTo>
                    <a:pt x="1028" y="4057"/>
                  </a:lnTo>
                  <a:lnTo>
                    <a:pt x="1073" y="4087"/>
                  </a:lnTo>
                  <a:lnTo>
                    <a:pt x="1120" y="4114"/>
                  </a:lnTo>
                  <a:lnTo>
                    <a:pt x="1166" y="4139"/>
                  </a:lnTo>
                  <a:lnTo>
                    <a:pt x="1213" y="4165"/>
                  </a:lnTo>
                  <a:lnTo>
                    <a:pt x="1262" y="4188"/>
                  </a:lnTo>
                  <a:lnTo>
                    <a:pt x="1310" y="4211"/>
                  </a:lnTo>
                  <a:lnTo>
                    <a:pt x="1359" y="4233"/>
                  </a:lnTo>
                  <a:lnTo>
                    <a:pt x="1410" y="4252"/>
                  </a:lnTo>
                  <a:lnTo>
                    <a:pt x="1460" y="4272"/>
                  </a:lnTo>
                  <a:lnTo>
                    <a:pt x="1511" y="4289"/>
                  </a:lnTo>
                  <a:lnTo>
                    <a:pt x="1562" y="4307"/>
                  </a:lnTo>
                  <a:lnTo>
                    <a:pt x="1614" y="4322"/>
                  </a:lnTo>
                  <a:lnTo>
                    <a:pt x="1667" y="4336"/>
                  </a:lnTo>
                  <a:lnTo>
                    <a:pt x="1719" y="4350"/>
                  </a:lnTo>
                  <a:lnTo>
                    <a:pt x="1774" y="4361"/>
                  </a:lnTo>
                  <a:lnTo>
                    <a:pt x="1828" y="4371"/>
                  </a:lnTo>
                  <a:lnTo>
                    <a:pt x="1883" y="4379"/>
                  </a:lnTo>
                  <a:lnTo>
                    <a:pt x="1937" y="4387"/>
                  </a:lnTo>
                  <a:lnTo>
                    <a:pt x="1992" y="4394"/>
                  </a:lnTo>
                  <a:lnTo>
                    <a:pt x="2048" y="4398"/>
                  </a:lnTo>
                  <a:lnTo>
                    <a:pt x="2105" y="4402"/>
                  </a:lnTo>
                  <a:lnTo>
                    <a:pt x="2161" y="4404"/>
                  </a:lnTo>
                  <a:lnTo>
                    <a:pt x="2218" y="4406"/>
                  </a:lnTo>
                  <a:lnTo>
                    <a:pt x="2218" y="4406"/>
                  </a:lnTo>
                  <a:lnTo>
                    <a:pt x="2276" y="4404"/>
                  </a:lnTo>
                  <a:lnTo>
                    <a:pt x="2333" y="4402"/>
                  </a:lnTo>
                  <a:lnTo>
                    <a:pt x="2389" y="4398"/>
                  </a:lnTo>
                  <a:lnTo>
                    <a:pt x="2444" y="4394"/>
                  </a:lnTo>
                  <a:lnTo>
                    <a:pt x="2500" y="4387"/>
                  </a:lnTo>
                  <a:lnTo>
                    <a:pt x="2555" y="4379"/>
                  </a:lnTo>
                  <a:lnTo>
                    <a:pt x="2609" y="4371"/>
                  </a:lnTo>
                  <a:lnTo>
                    <a:pt x="2664" y="4361"/>
                  </a:lnTo>
                  <a:lnTo>
                    <a:pt x="2716" y="4350"/>
                  </a:lnTo>
                  <a:lnTo>
                    <a:pt x="2771" y="4336"/>
                  </a:lnTo>
                  <a:lnTo>
                    <a:pt x="2823" y="4322"/>
                  </a:lnTo>
                  <a:lnTo>
                    <a:pt x="2874" y="4307"/>
                  </a:lnTo>
                  <a:lnTo>
                    <a:pt x="2927" y="4289"/>
                  </a:lnTo>
                  <a:lnTo>
                    <a:pt x="2977" y="4272"/>
                  </a:lnTo>
                  <a:lnTo>
                    <a:pt x="3028" y="4252"/>
                  </a:lnTo>
                  <a:lnTo>
                    <a:pt x="3079" y="4233"/>
                  </a:lnTo>
                  <a:lnTo>
                    <a:pt x="3127" y="4211"/>
                  </a:lnTo>
                  <a:lnTo>
                    <a:pt x="3176" y="4188"/>
                  </a:lnTo>
                  <a:lnTo>
                    <a:pt x="3223" y="4165"/>
                  </a:lnTo>
                  <a:lnTo>
                    <a:pt x="3271" y="4139"/>
                  </a:lnTo>
                  <a:lnTo>
                    <a:pt x="3318" y="4114"/>
                  </a:lnTo>
                  <a:lnTo>
                    <a:pt x="3363" y="4087"/>
                  </a:lnTo>
                  <a:lnTo>
                    <a:pt x="3408" y="4057"/>
                  </a:lnTo>
                  <a:lnTo>
                    <a:pt x="3452" y="4028"/>
                  </a:lnTo>
                  <a:lnTo>
                    <a:pt x="3495" y="3999"/>
                  </a:lnTo>
                  <a:lnTo>
                    <a:pt x="3540" y="3968"/>
                  </a:lnTo>
                  <a:lnTo>
                    <a:pt x="3581" y="3935"/>
                  </a:lnTo>
                  <a:lnTo>
                    <a:pt x="3622" y="3902"/>
                  </a:lnTo>
                  <a:lnTo>
                    <a:pt x="3663" y="3869"/>
                  </a:lnTo>
                  <a:lnTo>
                    <a:pt x="3702" y="3834"/>
                  </a:lnTo>
                  <a:lnTo>
                    <a:pt x="3741" y="3797"/>
                  </a:lnTo>
                  <a:lnTo>
                    <a:pt x="3780" y="3760"/>
                  </a:lnTo>
                  <a:lnTo>
                    <a:pt x="3817" y="3723"/>
                  </a:lnTo>
                  <a:lnTo>
                    <a:pt x="3852" y="3684"/>
                  </a:lnTo>
                  <a:lnTo>
                    <a:pt x="3887" y="3645"/>
                  </a:lnTo>
                  <a:lnTo>
                    <a:pt x="3922" y="3604"/>
                  </a:lnTo>
                  <a:lnTo>
                    <a:pt x="3955" y="3563"/>
                  </a:lnTo>
                  <a:lnTo>
                    <a:pt x="3988" y="3520"/>
                  </a:lnTo>
                  <a:lnTo>
                    <a:pt x="4019" y="3477"/>
                  </a:lnTo>
                  <a:lnTo>
                    <a:pt x="4048" y="3434"/>
                  </a:lnTo>
                  <a:lnTo>
                    <a:pt x="4077" y="3390"/>
                  </a:lnTo>
                  <a:lnTo>
                    <a:pt x="4107" y="3345"/>
                  </a:lnTo>
                  <a:lnTo>
                    <a:pt x="4134" y="3298"/>
                  </a:lnTo>
                  <a:lnTo>
                    <a:pt x="4159" y="3253"/>
                  </a:lnTo>
                  <a:lnTo>
                    <a:pt x="4185" y="3205"/>
                  </a:lnTo>
                  <a:lnTo>
                    <a:pt x="4208" y="3158"/>
                  </a:lnTo>
                  <a:lnTo>
                    <a:pt x="4231" y="3109"/>
                  </a:lnTo>
                  <a:lnTo>
                    <a:pt x="4253" y="3061"/>
                  </a:lnTo>
                  <a:lnTo>
                    <a:pt x="4272" y="3010"/>
                  </a:lnTo>
                  <a:lnTo>
                    <a:pt x="4292" y="2959"/>
                  </a:lnTo>
                  <a:lnTo>
                    <a:pt x="4309" y="2909"/>
                  </a:lnTo>
                  <a:lnTo>
                    <a:pt x="4327" y="2858"/>
                  </a:lnTo>
                  <a:lnTo>
                    <a:pt x="4342" y="2806"/>
                  </a:lnTo>
                  <a:lnTo>
                    <a:pt x="4356" y="2753"/>
                  </a:lnTo>
                  <a:lnTo>
                    <a:pt x="4370" y="2700"/>
                  </a:lnTo>
                  <a:lnTo>
                    <a:pt x="4381" y="2646"/>
                  </a:lnTo>
                  <a:lnTo>
                    <a:pt x="4391" y="2593"/>
                  </a:lnTo>
                  <a:lnTo>
                    <a:pt x="4401" y="2539"/>
                  </a:lnTo>
                  <a:lnTo>
                    <a:pt x="4407" y="2482"/>
                  </a:lnTo>
                  <a:lnTo>
                    <a:pt x="4414" y="2428"/>
                  </a:lnTo>
                  <a:lnTo>
                    <a:pt x="4418" y="2371"/>
                  </a:lnTo>
                  <a:lnTo>
                    <a:pt x="4422" y="2317"/>
                  </a:lnTo>
                  <a:lnTo>
                    <a:pt x="4424" y="2258"/>
                  </a:lnTo>
                  <a:lnTo>
                    <a:pt x="4426" y="2202"/>
                  </a:lnTo>
                  <a:lnTo>
                    <a:pt x="4426" y="2202"/>
                  </a:lnTo>
                  <a:lnTo>
                    <a:pt x="4424" y="2146"/>
                  </a:lnTo>
                  <a:lnTo>
                    <a:pt x="4422" y="2089"/>
                  </a:lnTo>
                  <a:lnTo>
                    <a:pt x="4418" y="2033"/>
                  </a:lnTo>
                  <a:lnTo>
                    <a:pt x="4414" y="1978"/>
                  </a:lnTo>
                  <a:lnTo>
                    <a:pt x="4407" y="1922"/>
                  </a:lnTo>
                  <a:lnTo>
                    <a:pt x="4401" y="1867"/>
                  </a:lnTo>
                  <a:lnTo>
                    <a:pt x="4391" y="1813"/>
                  </a:lnTo>
                  <a:lnTo>
                    <a:pt x="4381" y="1758"/>
                  </a:lnTo>
                  <a:lnTo>
                    <a:pt x="4370" y="1706"/>
                  </a:lnTo>
                  <a:lnTo>
                    <a:pt x="4356" y="1651"/>
                  </a:lnTo>
                  <a:lnTo>
                    <a:pt x="4342" y="1598"/>
                  </a:lnTo>
                  <a:lnTo>
                    <a:pt x="4327" y="1548"/>
                  </a:lnTo>
                  <a:lnTo>
                    <a:pt x="4309" y="1495"/>
                  </a:lnTo>
                  <a:lnTo>
                    <a:pt x="4292" y="1445"/>
                  </a:lnTo>
                  <a:lnTo>
                    <a:pt x="4272" y="1394"/>
                  </a:lnTo>
                  <a:lnTo>
                    <a:pt x="4253" y="1345"/>
                  </a:lnTo>
                  <a:lnTo>
                    <a:pt x="4231" y="1297"/>
                  </a:lnTo>
                  <a:lnTo>
                    <a:pt x="4208" y="1248"/>
                  </a:lnTo>
                  <a:lnTo>
                    <a:pt x="4185" y="1199"/>
                  </a:lnTo>
                  <a:lnTo>
                    <a:pt x="4159" y="1153"/>
                  </a:lnTo>
                  <a:lnTo>
                    <a:pt x="4134" y="1106"/>
                  </a:lnTo>
                  <a:lnTo>
                    <a:pt x="4107" y="1061"/>
                  </a:lnTo>
                  <a:lnTo>
                    <a:pt x="4077" y="1014"/>
                  </a:lnTo>
                  <a:lnTo>
                    <a:pt x="4048" y="972"/>
                  </a:lnTo>
                  <a:lnTo>
                    <a:pt x="4019" y="927"/>
                  </a:lnTo>
                  <a:lnTo>
                    <a:pt x="3988" y="884"/>
                  </a:lnTo>
                  <a:lnTo>
                    <a:pt x="3955" y="843"/>
                  </a:lnTo>
                  <a:lnTo>
                    <a:pt x="3922" y="802"/>
                  </a:lnTo>
                  <a:lnTo>
                    <a:pt x="3887" y="761"/>
                  </a:lnTo>
                  <a:lnTo>
                    <a:pt x="3852" y="722"/>
                  </a:lnTo>
                  <a:lnTo>
                    <a:pt x="3817" y="683"/>
                  </a:lnTo>
                  <a:lnTo>
                    <a:pt x="3780" y="644"/>
                  </a:lnTo>
                  <a:lnTo>
                    <a:pt x="3741" y="607"/>
                  </a:lnTo>
                  <a:lnTo>
                    <a:pt x="3702" y="572"/>
                  </a:lnTo>
                  <a:lnTo>
                    <a:pt x="3663" y="537"/>
                  </a:lnTo>
                  <a:lnTo>
                    <a:pt x="3622" y="502"/>
                  </a:lnTo>
                  <a:lnTo>
                    <a:pt x="3581" y="469"/>
                  </a:lnTo>
                  <a:lnTo>
                    <a:pt x="3540" y="438"/>
                  </a:lnTo>
                  <a:lnTo>
                    <a:pt x="3495" y="407"/>
                  </a:lnTo>
                  <a:lnTo>
                    <a:pt x="3452" y="376"/>
                  </a:lnTo>
                  <a:lnTo>
                    <a:pt x="3408" y="347"/>
                  </a:lnTo>
                  <a:lnTo>
                    <a:pt x="3363" y="319"/>
                  </a:lnTo>
                  <a:lnTo>
                    <a:pt x="3318" y="292"/>
                  </a:lnTo>
                  <a:lnTo>
                    <a:pt x="3271" y="265"/>
                  </a:lnTo>
                  <a:lnTo>
                    <a:pt x="3223" y="241"/>
                  </a:lnTo>
                  <a:lnTo>
                    <a:pt x="3176" y="218"/>
                  </a:lnTo>
                  <a:lnTo>
                    <a:pt x="3127" y="195"/>
                  </a:lnTo>
                  <a:lnTo>
                    <a:pt x="3079" y="173"/>
                  </a:lnTo>
                  <a:lnTo>
                    <a:pt x="3028" y="152"/>
                  </a:lnTo>
                  <a:lnTo>
                    <a:pt x="2977" y="134"/>
                  </a:lnTo>
                  <a:lnTo>
                    <a:pt x="2927" y="115"/>
                  </a:lnTo>
                  <a:lnTo>
                    <a:pt x="2874" y="99"/>
                  </a:lnTo>
                  <a:lnTo>
                    <a:pt x="2823" y="84"/>
                  </a:lnTo>
                  <a:lnTo>
                    <a:pt x="2771" y="70"/>
                  </a:lnTo>
                  <a:lnTo>
                    <a:pt x="2716" y="56"/>
                  </a:lnTo>
                  <a:lnTo>
                    <a:pt x="2664" y="45"/>
                  </a:lnTo>
                  <a:lnTo>
                    <a:pt x="2609" y="35"/>
                  </a:lnTo>
                  <a:lnTo>
                    <a:pt x="2555" y="25"/>
                  </a:lnTo>
                  <a:lnTo>
                    <a:pt x="2500" y="18"/>
                  </a:lnTo>
                  <a:lnTo>
                    <a:pt x="2444" y="12"/>
                  </a:lnTo>
                  <a:lnTo>
                    <a:pt x="2389" y="6"/>
                  </a:lnTo>
                  <a:lnTo>
                    <a:pt x="2333" y="2"/>
                  </a:lnTo>
                  <a:lnTo>
                    <a:pt x="2276" y="0"/>
                  </a:lnTo>
                  <a:lnTo>
                    <a:pt x="2218" y="0"/>
                  </a:lnTo>
                  <a:lnTo>
                    <a:pt x="2218" y="0"/>
                  </a:lnTo>
                  <a:close/>
                  <a:moveTo>
                    <a:pt x="3780" y="1558"/>
                  </a:moveTo>
                  <a:lnTo>
                    <a:pt x="3780" y="1558"/>
                  </a:lnTo>
                  <a:lnTo>
                    <a:pt x="3801" y="1558"/>
                  </a:lnTo>
                  <a:lnTo>
                    <a:pt x="3818" y="1558"/>
                  </a:lnTo>
                  <a:lnTo>
                    <a:pt x="3832" y="1552"/>
                  </a:lnTo>
                  <a:lnTo>
                    <a:pt x="3846" y="1546"/>
                  </a:lnTo>
                  <a:lnTo>
                    <a:pt x="3854" y="1536"/>
                  </a:lnTo>
                  <a:lnTo>
                    <a:pt x="3861" y="1526"/>
                  </a:lnTo>
                  <a:lnTo>
                    <a:pt x="3865" y="1515"/>
                  </a:lnTo>
                  <a:lnTo>
                    <a:pt x="3867" y="1499"/>
                  </a:lnTo>
                  <a:lnTo>
                    <a:pt x="3867" y="1484"/>
                  </a:lnTo>
                  <a:lnTo>
                    <a:pt x="3865" y="1468"/>
                  </a:lnTo>
                  <a:lnTo>
                    <a:pt x="3863" y="1450"/>
                  </a:lnTo>
                  <a:lnTo>
                    <a:pt x="3857" y="1431"/>
                  </a:lnTo>
                  <a:lnTo>
                    <a:pt x="3844" y="1392"/>
                  </a:lnTo>
                  <a:lnTo>
                    <a:pt x="3828" y="1351"/>
                  </a:lnTo>
                  <a:lnTo>
                    <a:pt x="3828" y="1351"/>
                  </a:lnTo>
                  <a:lnTo>
                    <a:pt x="3820" y="1320"/>
                  </a:lnTo>
                  <a:lnTo>
                    <a:pt x="3817" y="1291"/>
                  </a:lnTo>
                  <a:lnTo>
                    <a:pt x="3817" y="1264"/>
                  </a:lnTo>
                  <a:lnTo>
                    <a:pt x="3818" y="1238"/>
                  </a:lnTo>
                  <a:lnTo>
                    <a:pt x="3824" y="1213"/>
                  </a:lnTo>
                  <a:lnTo>
                    <a:pt x="3834" y="1190"/>
                  </a:lnTo>
                  <a:lnTo>
                    <a:pt x="3848" y="1166"/>
                  </a:lnTo>
                  <a:lnTo>
                    <a:pt x="3865" y="1145"/>
                  </a:lnTo>
                  <a:lnTo>
                    <a:pt x="3865" y="1145"/>
                  </a:lnTo>
                  <a:lnTo>
                    <a:pt x="3891" y="1186"/>
                  </a:lnTo>
                  <a:lnTo>
                    <a:pt x="3918" y="1229"/>
                  </a:lnTo>
                  <a:lnTo>
                    <a:pt x="3941" y="1271"/>
                  </a:lnTo>
                  <a:lnTo>
                    <a:pt x="3965" y="1314"/>
                  </a:lnTo>
                  <a:lnTo>
                    <a:pt x="3988" y="1359"/>
                  </a:lnTo>
                  <a:lnTo>
                    <a:pt x="4009" y="1404"/>
                  </a:lnTo>
                  <a:lnTo>
                    <a:pt x="4029" y="1450"/>
                  </a:lnTo>
                  <a:lnTo>
                    <a:pt x="4046" y="1497"/>
                  </a:lnTo>
                  <a:lnTo>
                    <a:pt x="4066" y="1544"/>
                  </a:lnTo>
                  <a:lnTo>
                    <a:pt x="4081" y="1591"/>
                  </a:lnTo>
                  <a:lnTo>
                    <a:pt x="4097" y="1639"/>
                  </a:lnTo>
                  <a:lnTo>
                    <a:pt x="4111" y="1688"/>
                  </a:lnTo>
                  <a:lnTo>
                    <a:pt x="4124" y="1737"/>
                  </a:lnTo>
                  <a:lnTo>
                    <a:pt x="4136" y="1787"/>
                  </a:lnTo>
                  <a:lnTo>
                    <a:pt x="4148" y="1836"/>
                  </a:lnTo>
                  <a:lnTo>
                    <a:pt x="4157" y="1887"/>
                  </a:lnTo>
                  <a:lnTo>
                    <a:pt x="4157" y="1887"/>
                  </a:lnTo>
                  <a:lnTo>
                    <a:pt x="4138" y="1848"/>
                  </a:lnTo>
                  <a:lnTo>
                    <a:pt x="4130" y="1826"/>
                  </a:lnTo>
                  <a:lnTo>
                    <a:pt x="4120" y="1801"/>
                  </a:lnTo>
                  <a:lnTo>
                    <a:pt x="4120" y="1801"/>
                  </a:lnTo>
                  <a:lnTo>
                    <a:pt x="4099" y="1744"/>
                  </a:lnTo>
                  <a:lnTo>
                    <a:pt x="4089" y="1721"/>
                  </a:lnTo>
                  <a:lnTo>
                    <a:pt x="4079" y="1702"/>
                  </a:lnTo>
                  <a:lnTo>
                    <a:pt x="4070" y="1686"/>
                  </a:lnTo>
                  <a:lnTo>
                    <a:pt x="4060" y="1674"/>
                  </a:lnTo>
                  <a:lnTo>
                    <a:pt x="4052" y="1665"/>
                  </a:lnTo>
                  <a:lnTo>
                    <a:pt x="4040" y="1661"/>
                  </a:lnTo>
                  <a:lnTo>
                    <a:pt x="4031" y="1661"/>
                  </a:lnTo>
                  <a:lnTo>
                    <a:pt x="4019" y="1665"/>
                  </a:lnTo>
                  <a:lnTo>
                    <a:pt x="4007" y="1672"/>
                  </a:lnTo>
                  <a:lnTo>
                    <a:pt x="3994" y="1684"/>
                  </a:lnTo>
                  <a:lnTo>
                    <a:pt x="3978" y="1702"/>
                  </a:lnTo>
                  <a:lnTo>
                    <a:pt x="3963" y="1721"/>
                  </a:lnTo>
                  <a:lnTo>
                    <a:pt x="3926" y="1778"/>
                  </a:lnTo>
                  <a:lnTo>
                    <a:pt x="3926" y="1778"/>
                  </a:lnTo>
                  <a:lnTo>
                    <a:pt x="3916" y="1791"/>
                  </a:lnTo>
                  <a:lnTo>
                    <a:pt x="3904" y="1805"/>
                  </a:lnTo>
                  <a:lnTo>
                    <a:pt x="3894" y="1813"/>
                  </a:lnTo>
                  <a:lnTo>
                    <a:pt x="3883" y="1818"/>
                  </a:lnTo>
                  <a:lnTo>
                    <a:pt x="3873" y="1822"/>
                  </a:lnTo>
                  <a:lnTo>
                    <a:pt x="3861" y="1822"/>
                  </a:lnTo>
                  <a:lnTo>
                    <a:pt x="3852" y="1822"/>
                  </a:lnTo>
                  <a:lnTo>
                    <a:pt x="3840" y="1818"/>
                  </a:lnTo>
                  <a:lnTo>
                    <a:pt x="3830" y="1813"/>
                  </a:lnTo>
                  <a:lnTo>
                    <a:pt x="3820" y="1805"/>
                  </a:lnTo>
                  <a:lnTo>
                    <a:pt x="3811" y="1795"/>
                  </a:lnTo>
                  <a:lnTo>
                    <a:pt x="3801" y="1783"/>
                  </a:lnTo>
                  <a:lnTo>
                    <a:pt x="3785" y="1760"/>
                  </a:lnTo>
                  <a:lnTo>
                    <a:pt x="3770" y="1731"/>
                  </a:lnTo>
                  <a:lnTo>
                    <a:pt x="3758" y="1700"/>
                  </a:lnTo>
                  <a:lnTo>
                    <a:pt x="3748" y="1671"/>
                  </a:lnTo>
                  <a:lnTo>
                    <a:pt x="3743" y="1639"/>
                  </a:lnTo>
                  <a:lnTo>
                    <a:pt x="3741" y="1612"/>
                  </a:lnTo>
                  <a:lnTo>
                    <a:pt x="3741" y="1600"/>
                  </a:lnTo>
                  <a:lnTo>
                    <a:pt x="3743" y="1589"/>
                  </a:lnTo>
                  <a:lnTo>
                    <a:pt x="3744" y="1579"/>
                  </a:lnTo>
                  <a:lnTo>
                    <a:pt x="3748" y="1571"/>
                  </a:lnTo>
                  <a:lnTo>
                    <a:pt x="3754" y="1565"/>
                  </a:lnTo>
                  <a:lnTo>
                    <a:pt x="3762" y="1560"/>
                  </a:lnTo>
                  <a:lnTo>
                    <a:pt x="3770" y="1558"/>
                  </a:lnTo>
                  <a:lnTo>
                    <a:pt x="3780" y="1558"/>
                  </a:lnTo>
                  <a:lnTo>
                    <a:pt x="3780" y="1558"/>
                  </a:lnTo>
                  <a:close/>
                  <a:moveTo>
                    <a:pt x="2767" y="3857"/>
                  </a:moveTo>
                  <a:lnTo>
                    <a:pt x="2767" y="3857"/>
                  </a:lnTo>
                  <a:lnTo>
                    <a:pt x="2642" y="3962"/>
                  </a:lnTo>
                  <a:lnTo>
                    <a:pt x="2543" y="4044"/>
                  </a:lnTo>
                  <a:lnTo>
                    <a:pt x="2463" y="4106"/>
                  </a:lnTo>
                  <a:lnTo>
                    <a:pt x="2401" y="4149"/>
                  </a:lnTo>
                  <a:lnTo>
                    <a:pt x="2401" y="4149"/>
                  </a:lnTo>
                  <a:lnTo>
                    <a:pt x="2356" y="4157"/>
                  </a:lnTo>
                  <a:lnTo>
                    <a:pt x="2309" y="4161"/>
                  </a:lnTo>
                  <a:lnTo>
                    <a:pt x="2265" y="4161"/>
                  </a:lnTo>
                  <a:lnTo>
                    <a:pt x="2218" y="4163"/>
                  </a:lnTo>
                  <a:lnTo>
                    <a:pt x="2218" y="4163"/>
                  </a:lnTo>
                  <a:lnTo>
                    <a:pt x="2121" y="4163"/>
                  </a:lnTo>
                  <a:lnTo>
                    <a:pt x="2121" y="4163"/>
                  </a:lnTo>
                  <a:lnTo>
                    <a:pt x="2126" y="4120"/>
                  </a:lnTo>
                  <a:lnTo>
                    <a:pt x="2130" y="4075"/>
                  </a:lnTo>
                  <a:lnTo>
                    <a:pt x="2130" y="4032"/>
                  </a:lnTo>
                  <a:lnTo>
                    <a:pt x="2130" y="4009"/>
                  </a:lnTo>
                  <a:lnTo>
                    <a:pt x="2126" y="3987"/>
                  </a:lnTo>
                  <a:lnTo>
                    <a:pt x="2122" y="3964"/>
                  </a:lnTo>
                  <a:lnTo>
                    <a:pt x="2117" y="3943"/>
                  </a:lnTo>
                  <a:lnTo>
                    <a:pt x="2109" y="3921"/>
                  </a:lnTo>
                  <a:lnTo>
                    <a:pt x="2097" y="3900"/>
                  </a:lnTo>
                  <a:lnTo>
                    <a:pt x="2084" y="3878"/>
                  </a:lnTo>
                  <a:lnTo>
                    <a:pt x="2066" y="3859"/>
                  </a:lnTo>
                  <a:lnTo>
                    <a:pt x="2047" y="3839"/>
                  </a:lnTo>
                  <a:lnTo>
                    <a:pt x="2023" y="3822"/>
                  </a:lnTo>
                  <a:lnTo>
                    <a:pt x="2023" y="3822"/>
                  </a:lnTo>
                  <a:lnTo>
                    <a:pt x="1961" y="3769"/>
                  </a:lnTo>
                  <a:lnTo>
                    <a:pt x="1930" y="3740"/>
                  </a:lnTo>
                  <a:lnTo>
                    <a:pt x="1900" y="3713"/>
                  </a:lnTo>
                  <a:lnTo>
                    <a:pt x="1871" y="3684"/>
                  </a:lnTo>
                  <a:lnTo>
                    <a:pt x="1846" y="3654"/>
                  </a:lnTo>
                  <a:lnTo>
                    <a:pt x="1823" y="3623"/>
                  </a:lnTo>
                  <a:lnTo>
                    <a:pt x="1803" y="3592"/>
                  </a:lnTo>
                  <a:lnTo>
                    <a:pt x="1786" y="3561"/>
                  </a:lnTo>
                  <a:lnTo>
                    <a:pt x="1772" y="3530"/>
                  </a:lnTo>
                  <a:lnTo>
                    <a:pt x="1762" y="3499"/>
                  </a:lnTo>
                  <a:lnTo>
                    <a:pt x="1760" y="3483"/>
                  </a:lnTo>
                  <a:lnTo>
                    <a:pt x="1758" y="3468"/>
                  </a:lnTo>
                  <a:lnTo>
                    <a:pt x="1756" y="3454"/>
                  </a:lnTo>
                  <a:lnTo>
                    <a:pt x="1758" y="3438"/>
                  </a:lnTo>
                  <a:lnTo>
                    <a:pt x="1760" y="3423"/>
                  </a:lnTo>
                  <a:lnTo>
                    <a:pt x="1764" y="3407"/>
                  </a:lnTo>
                  <a:lnTo>
                    <a:pt x="1768" y="3392"/>
                  </a:lnTo>
                  <a:lnTo>
                    <a:pt x="1774" y="3376"/>
                  </a:lnTo>
                  <a:lnTo>
                    <a:pt x="1782" y="3360"/>
                  </a:lnTo>
                  <a:lnTo>
                    <a:pt x="1791" y="3347"/>
                  </a:lnTo>
                  <a:lnTo>
                    <a:pt x="1791" y="3347"/>
                  </a:lnTo>
                  <a:lnTo>
                    <a:pt x="1807" y="3318"/>
                  </a:lnTo>
                  <a:lnTo>
                    <a:pt x="1819" y="3292"/>
                  </a:lnTo>
                  <a:lnTo>
                    <a:pt x="1825" y="3269"/>
                  </a:lnTo>
                  <a:lnTo>
                    <a:pt x="1826" y="3249"/>
                  </a:lnTo>
                  <a:lnTo>
                    <a:pt x="1826" y="3230"/>
                  </a:lnTo>
                  <a:lnTo>
                    <a:pt x="1821" y="3213"/>
                  </a:lnTo>
                  <a:lnTo>
                    <a:pt x="1813" y="3199"/>
                  </a:lnTo>
                  <a:lnTo>
                    <a:pt x="1801" y="3185"/>
                  </a:lnTo>
                  <a:lnTo>
                    <a:pt x="1788" y="3174"/>
                  </a:lnTo>
                  <a:lnTo>
                    <a:pt x="1772" y="3162"/>
                  </a:lnTo>
                  <a:lnTo>
                    <a:pt x="1752" y="3154"/>
                  </a:lnTo>
                  <a:lnTo>
                    <a:pt x="1733" y="3144"/>
                  </a:lnTo>
                  <a:lnTo>
                    <a:pt x="1690" y="3129"/>
                  </a:lnTo>
                  <a:lnTo>
                    <a:pt x="1645" y="3115"/>
                  </a:lnTo>
                  <a:lnTo>
                    <a:pt x="1645" y="3115"/>
                  </a:lnTo>
                  <a:lnTo>
                    <a:pt x="1626" y="3107"/>
                  </a:lnTo>
                  <a:lnTo>
                    <a:pt x="1610" y="3096"/>
                  </a:lnTo>
                  <a:lnTo>
                    <a:pt x="1595" y="3080"/>
                  </a:lnTo>
                  <a:lnTo>
                    <a:pt x="1581" y="3065"/>
                  </a:lnTo>
                  <a:lnTo>
                    <a:pt x="1552" y="3026"/>
                  </a:lnTo>
                  <a:lnTo>
                    <a:pt x="1536" y="3002"/>
                  </a:lnTo>
                  <a:lnTo>
                    <a:pt x="1517" y="2981"/>
                  </a:lnTo>
                  <a:lnTo>
                    <a:pt x="1497" y="2956"/>
                  </a:lnTo>
                  <a:lnTo>
                    <a:pt x="1472" y="2932"/>
                  </a:lnTo>
                  <a:lnTo>
                    <a:pt x="1443" y="2909"/>
                  </a:lnTo>
                  <a:lnTo>
                    <a:pt x="1410" y="2883"/>
                  </a:lnTo>
                  <a:lnTo>
                    <a:pt x="1369" y="2860"/>
                  </a:lnTo>
                  <a:lnTo>
                    <a:pt x="1322" y="2839"/>
                  </a:lnTo>
                  <a:lnTo>
                    <a:pt x="1270" y="2817"/>
                  </a:lnTo>
                  <a:lnTo>
                    <a:pt x="1207" y="2800"/>
                  </a:lnTo>
                  <a:lnTo>
                    <a:pt x="1207" y="2800"/>
                  </a:lnTo>
                  <a:lnTo>
                    <a:pt x="1145" y="2782"/>
                  </a:lnTo>
                  <a:lnTo>
                    <a:pt x="1116" y="2772"/>
                  </a:lnTo>
                  <a:lnTo>
                    <a:pt x="1088" y="2761"/>
                  </a:lnTo>
                  <a:lnTo>
                    <a:pt x="1063" y="2751"/>
                  </a:lnTo>
                  <a:lnTo>
                    <a:pt x="1040" y="2739"/>
                  </a:lnTo>
                  <a:lnTo>
                    <a:pt x="1016" y="2726"/>
                  </a:lnTo>
                  <a:lnTo>
                    <a:pt x="995" y="2714"/>
                  </a:lnTo>
                  <a:lnTo>
                    <a:pt x="976" y="2700"/>
                  </a:lnTo>
                  <a:lnTo>
                    <a:pt x="956" y="2685"/>
                  </a:lnTo>
                  <a:lnTo>
                    <a:pt x="941" y="2671"/>
                  </a:lnTo>
                  <a:lnTo>
                    <a:pt x="923" y="2656"/>
                  </a:lnTo>
                  <a:lnTo>
                    <a:pt x="894" y="2623"/>
                  </a:lnTo>
                  <a:lnTo>
                    <a:pt x="868" y="2589"/>
                  </a:lnTo>
                  <a:lnTo>
                    <a:pt x="845" y="2552"/>
                  </a:lnTo>
                  <a:lnTo>
                    <a:pt x="826" y="2514"/>
                  </a:lnTo>
                  <a:lnTo>
                    <a:pt x="808" y="2475"/>
                  </a:lnTo>
                  <a:lnTo>
                    <a:pt x="793" y="2432"/>
                  </a:lnTo>
                  <a:lnTo>
                    <a:pt x="761" y="2344"/>
                  </a:lnTo>
                  <a:lnTo>
                    <a:pt x="732" y="2251"/>
                  </a:lnTo>
                  <a:lnTo>
                    <a:pt x="732" y="2251"/>
                  </a:lnTo>
                  <a:lnTo>
                    <a:pt x="715" y="2196"/>
                  </a:lnTo>
                  <a:lnTo>
                    <a:pt x="699" y="2144"/>
                  </a:lnTo>
                  <a:lnTo>
                    <a:pt x="687" y="2093"/>
                  </a:lnTo>
                  <a:lnTo>
                    <a:pt x="678" y="2042"/>
                  </a:lnTo>
                  <a:lnTo>
                    <a:pt x="670" y="1992"/>
                  </a:lnTo>
                  <a:lnTo>
                    <a:pt x="664" y="1943"/>
                  </a:lnTo>
                  <a:lnTo>
                    <a:pt x="660" y="1896"/>
                  </a:lnTo>
                  <a:lnTo>
                    <a:pt x="656" y="1852"/>
                  </a:lnTo>
                  <a:lnTo>
                    <a:pt x="656" y="1807"/>
                  </a:lnTo>
                  <a:lnTo>
                    <a:pt x="656" y="1762"/>
                  </a:lnTo>
                  <a:lnTo>
                    <a:pt x="658" y="1721"/>
                  </a:lnTo>
                  <a:lnTo>
                    <a:pt x="660" y="1680"/>
                  </a:lnTo>
                  <a:lnTo>
                    <a:pt x="670" y="1602"/>
                  </a:lnTo>
                  <a:lnTo>
                    <a:pt x="683" y="1528"/>
                  </a:lnTo>
                  <a:lnTo>
                    <a:pt x="697" y="1460"/>
                  </a:lnTo>
                  <a:lnTo>
                    <a:pt x="713" y="1400"/>
                  </a:lnTo>
                  <a:lnTo>
                    <a:pt x="730" y="1341"/>
                  </a:lnTo>
                  <a:lnTo>
                    <a:pt x="746" y="1291"/>
                  </a:lnTo>
                  <a:lnTo>
                    <a:pt x="759" y="1246"/>
                  </a:lnTo>
                  <a:lnTo>
                    <a:pt x="769" y="1205"/>
                  </a:lnTo>
                  <a:lnTo>
                    <a:pt x="777" y="1172"/>
                  </a:lnTo>
                  <a:lnTo>
                    <a:pt x="779" y="1157"/>
                  </a:lnTo>
                  <a:lnTo>
                    <a:pt x="781" y="1145"/>
                  </a:lnTo>
                  <a:lnTo>
                    <a:pt x="781" y="1145"/>
                  </a:lnTo>
                  <a:lnTo>
                    <a:pt x="779" y="1112"/>
                  </a:lnTo>
                  <a:lnTo>
                    <a:pt x="775" y="1083"/>
                  </a:lnTo>
                  <a:lnTo>
                    <a:pt x="771" y="1053"/>
                  </a:lnTo>
                  <a:lnTo>
                    <a:pt x="763" y="1026"/>
                  </a:lnTo>
                  <a:lnTo>
                    <a:pt x="754" y="999"/>
                  </a:lnTo>
                  <a:lnTo>
                    <a:pt x="744" y="973"/>
                  </a:lnTo>
                  <a:lnTo>
                    <a:pt x="732" y="948"/>
                  </a:lnTo>
                  <a:lnTo>
                    <a:pt x="719" y="925"/>
                  </a:lnTo>
                  <a:lnTo>
                    <a:pt x="719" y="925"/>
                  </a:lnTo>
                  <a:lnTo>
                    <a:pt x="830" y="816"/>
                  </a:lnTo>
                  <a:lnTo>
                    <a:pt x="830" y="816"/>
                  </a:lnTo>
                  <a:lnTo>
                    <a:pt x="894" y="753"/>
                  </a:lnTo>
                  <a:lnTo>
                    <a:pt x="960" y="695"/>
                  </a:lnTo>
                  <a:lnTo>
                    <a:pt x="995" y="668"/>
                  </a:lnTo>
                  <a:lnTo>
                    <a:pt x="1032" y="639"/>
                  </a:lnTo>
                  <a:lnTo>
                    <a:pt x="1069" y="611"/>
                  </a:lnTo>
                  <a:lnTo>
                    <a:pt x="1110" y="584"/>
                  </a:lnTo>
                  <a:lnTo>
                    <a:pt x="1110" y="584"/>
                  </a:lnTo>
                  <a:lnTo>
                    <a:pt x="1139" y="596"/>
                  </a:lnTo>
                  <a:lnTo>
                    <a:pt x="1170" y="606"/>
                  </a:lnTo>
                  <a:lnTo>
                    <a:pt x="1205" y="611"/>
                  </a:lnTo>
                  <a:lnTo>
                    <a:pt x="1225" y="613"/>
                  </a:lnTo>
                  <a:lnTo>
                    <a:pt x="1244" y="613"/>
                  </a:lnTo>
                  <a:lnTo>
                    <a:pt x="1264" y="611"/>
                  </a:lnTo>
                  <a:lnTo>
                    <a:pt x="1283" y="609"/>
                  </a:lnTo>
                  <a:lnTo>
                    <a:pt x="1305" y="606"/>
                  </a:lnTo>
                  <a:lnTo>
                    <a:pt x="1326" y="600"/>
                  </a:lnTo>
                  <a:lnTo>
                    <a:pt x="1347" y="592"/>
                  </a:lnTo>
                  <a:lnTo>
                    <a:pt x="1369" y="584"/>
                  </a:lnTo>
                  <a:lnTo>
                    <a:pt x="1392" y="572"/>
                  </a:lnTo>
                  <a:lnTo>
                    <a:pt x="1414" y="561"/>
                  </a:lnTo>
                  <a:lnTo>
                    <a:pt x="1414" y="561"/>
                  </a:lnTo>
                  <a:lnTo>
                    <a:pt x="1445" y="541"/>
                  </a:lnTo>
                  <a:lnTo>
                    <a:pt x="1476" y="524"/>
                  </a:lnTo>
                  <a:lnTo>
                    <a:pt x="1507" y="508"/>
                  </a:lnTo>
                  <a:lnTo>
                    <a:pt x="1534" y="496"/>
                  </a:lnTo>
                  <a:lnTo>
                    <a:pt x="1564" y="485"/>
                  </a:lnTo>
                  <a:lnTo>
                    <a:pt x="1591" y="475"/>
                  </a:lnTo>
                  <a:lnTo>
                    <a:pt x="1643" y="461"/>
                  </a:lnTo>
                  <a:lnTo>
                    <a:pt x="1692" y="450"/>
                  </a:lnTo>
                  <a:lnTo>
                    <a:pt x="1737" y="442"/>
                  </a:lnTo>
                  <a:lnTo>
                    <a:pt x="1778" y="434"/>
                  </a:lnTo>
                  <a:lnTo>
                    <a:pt x="1817" y="426"/>
                  </a:lnTo>
                  <a:lnTo>
                    <a:pt x="1817" y="426"/>
                  </a:lnTo>
                  <a:lnTo>
                    <a:pt x="1846" y="421"/>
                  </a:lnTo>
                  <a:lnTo>
                    <a:pt x="1881" y="411"/>
                  </a:lnTo>
                  <a:lnTo>
                    <a:pt x="1916" y="399"/>
                  </a:lnTo>
                  <a:lnTo>
                    <a:pt x="1934" y="391"/>
                  </a:lnTo>
                  <a:lnTo>
                    <a:pt x="1949" y="382"/>
                  </a:lnTo>
                  <a:lnTo>
                    <a:pt x="1963" y="372"/>
                  </a:lnTo>
                  <a:lnTo>
                    <a:pt x="1976" y="360"/>
                  </a:lnTo>
                  <a:lnTo>
                    <a:pt x="1988" y="347"/>
                  </a:lnTo>
                  <a:lnTo>
                    <a:pt x="1996" y="331"/>
                  </a:lnTo>
                  <a:lnTo>
                    <a:pt x="2002" y="315"/>
                  </a:lnTo>
                  <a:lnTo>
                    <a:pt x="2006" y="298"/>
                  </a:lnTo>
                  <a:lnTo>
                    <a:pt x="2004" y="276"/>
                  </a:lnTo>
                  <a:lnTo>
                    <a:pt x="2000" y="255"/>
                  </a:lnTo>
                  <a:lnTo>
                    <a:pt x="2000" y="255"/>
                  </a:lnTo>
                  <a:lnTo>
                    <a:pt x="2054" y="249"/>
                  </a:lnTo>
                  <a:lnTo>
                    <a:pt x="2109" y="245"/>
                  </a:lnTo>
                  <a:lnTo>
                    <a:pt x="2163" y="243"/>
                  </a:lnTo>
                  <a:lnTo>
                    <a:pt x="2218" y="243"/>
                  </a:lnTo>
                  <a:lnTo>
                    <a:pt x="2218" y="243"/>
                  </a:lnTo>
                  <a:lnTo>
                    <a:pt x="2292" y="243"/>
                  </a:lnTo>
                  <a:lnTo>
                    <a:pt x="2292" y="243"/>
                  </a:lnTo>
                  <a:lnTo>
                    <a:pt x="2270" y="271"/>
                  </a:lnTo>
                  <a:lnTo>
                    <a:pt x="2253" y="294"/>
                  </a:lnTo>
                  <a:lnTo>
                    <a:pt x="2237" y="319"/>
                  </a:lnTo>
                  <a:lnTo>
                    <a:pt x="2226" y="341"/>
                  </a:lnTo>
                  <a:lnTo>
                    <a:pt x="2218" y="362"/>
                  </a:lnTo>
                  <a:lnTo>
                    <a:pt x="2212" y="384"/>
                  </a:lnTo>
                  <a:lnTo>
                    <a:pt x="2210" y="405"/>
                  </a:lnTo>
                  <a:lnTo>
                    <a:pt x="2212" y="424"/>
                  </a:lnTo>
                  <a:lnTo>
                    <a:pt x="2218" y="444"/>
                  </a:lnTo>
                  <a:lnTo>
                    <a:pt x="2226" y="463"/>
                  </a:lnTo>
                  <a:lnTo>
                    <a:pt x="2239" y="485"/>
                  </a:lnTo>
                  <a:lnTo>
                    <a:pt x="2255" y="504"/>
                  </a:lnTo>
                  <a:lnTo>
                    <a:pt x="2272" y="526"/>
                  </a:lnTo>
                  <a:lnTo>
                    <a:pt x="2296" y="549"/>
                  </a:lnTo>
                  <a:lnTo>
                    <a:pt x="2323" y="572"/>
                  </a:lnTo>
                  <a:lnTo>
                    <a:pt x="2352" y="596"/>
                  </a:lnTo>
                  <a:lnTo>
                    <a:pt x="2352" y="596"/>
                  </a:lnTo>
                  <a:lnTo>
                    <a:pt x="2368" y="611"/>
                  </a:lnTo>
                  <a:lnTo>
                    <a:pt x="2379" y="627"/>
                  </a:lnTo>
                  <a:lnTo>
                    <a:pt x="2387" y="643"/>
                  </a:lnTo>
                  <a:lnTo>
                    <a:pt x="2393" y="658"/>
                  </a:lnTo>
                  <a:lnTo>
                    <a:pt x="2397" y="674"/>
                  </a:lnTo>
                  <a:lnTo>
                    <a:pt x="2395" y="689"/>
                  </a:lnTo>
                  <a:lnTo>
                    <a:pt x="2393" y="703"/>
                  </a:lnTo>
                  <a:lnTo>
                    <a:pt x="2385" y="716"/>
                  </a:lnTo>
                  <a:lnTo>
                    <a:pt x="2378" y="728"/>
                  </a:lnTo>
                  <a:lnTo>
                    <a:pt x="2364" y="736"/>
                  </a:lnTo>
                  <a:lnTo>
                    <a:pt x="2348" y="742"/>
                  </a:lnTo>
                  <a:lnTo>
                    <a:pt x="2329" y="746"/>
                  </a:lnTo>
                  <a:lnTo>
                    <a:pt x="2305" y="744"/>
                  </a:lnTo>
                  <a:lnTo>
                    <a:pt x="2280" y="740"/>
                  </a:lnTo>
                  <a:lnTo>
                    <a:pt x="2251" y="732"/>
                  </a:lnTo>
                  <a:lnTo>
                    <a:pt x="2218" y="718"/>
                  </a:lnTo>
                  <a:lnTo>
                    <a:pt x="2218" y="718"/>
                  </a:lnTo>
                  <a:lnTo>
                    <a:pt x="2177" y="703"/>
                  </a:lnTo>
                  <a:lnTo>
                    <a:pt x="2142" y="693"/>
                  </a:lnTo>
                  <a:lnTo>
                    <a:pt x="2109" y="689"/>
                  </a:lnTo>
                  <a:lnTo>
                    <a:pt x="2080" y="691"/>
                  </a:lnTo>
                  <a:lnTo>
                    <a:pt x="2052" y="695"/>
                  </a:lnTo>
                  <a:lnTo>
                    <a:pt x="2027" y="703"/>
                  </a:lnTo>
                  <a:lnTo>
                    <a:pt x="2004" y="715"/>
                  </a:lnTo>
                  <a:lnTo>
                    <a:pt x="1980" y="726"/>
                  </a:lnTo>
                  <a:lnTo>
                    <a:pt x="1934" y="757"/>
                  </a:lnTo>
                  <a:lnTo>
                    <a:pt x="1910" y="771"/>
                  </a:lnTo>
                  <a:lnTo>
                    <a:pt x="1883" y="787"/>
                  </a:lnTo>
                  <a:lnTo>
                    <a:pt x="1854" y="800"/>
                  </a:lnTo>
                  <a:lnTo>
                    <a:pt x="1821" y="812"/>
                  </a:lnTo>
                  <a:lnTo>
                    <a:pt x="1784" y="822"/>
                  </a:lnTo>
                  <a:lnTo>
                    <a:pt x="1743" y="827"/>
                  </a:lnTo>
                  <a:lnTo>
                    <a:pt x="1743" y="827"/>
                  </a:lnTo>
                  <a:lnTo>
                    <a:pt x="1735" y="829"/>
                  </a:lnTo>
                  <a:lnTo>
                    <a:pt x="1725" y="831"/>
                  </a:lnTo>
                  <a:lnTo>
                    <a:pt x="1710" y="841"/>
                  </a:lnTo>
                  <a:lnTo>
                    <a:pt x="1694" y="855"/>
                  </a:lnTo>
                  <a:lnTo>
                    <a:pt x="1682" y="872"/>
                  </a:lnTo>
                  <a:lnTo>
                    <a:pt x="1673" y="892"/>
                  </a:lnTo>
                  <a:lnTo>
                    <a:pt x="1667" y="915"/>
                  </a:lnTo>
                  <a:lnTo>
                    <a:pt x="1663" y="940"/>
                  </a:lnTo>
                  <a:lnTo>
                    <a:pt x="1663" y="968"/>
                  </a:lnTo>
                  <a:lnTo>
                    <a:pt x="1667" y="995"/>
                  </a:lnTo>
                  <a:lnTo>
                    <a:pt x="1675" y="1024"/>
                  </a:lnTo>
                  <a:lnTo>
                    <a:pt x="1686" y="1053"/>
                  </a:lnTo>
                  <a:lnTo>
                    <a:pt x="1694" y="1067"/>
                  </a:lnTo>
                  <a:lnTo>
                    <a:pt x="1704" y="1081"/>
                  </a:lnTo>
                  <a:lnTo>
                    <a:pt x="1714" y="1094"/>
                  </a:lnTo>
                  <a:lnTo>
                    <a:pt x="1727" y="1108"/>
                  </a:lnTo>
                  <a:lnTo>
                    <a:pt x="1739" y="1121"/>
                  </a:lnTo>
                  <a:lnTo>
                    <a:pt x="1754" y="1135"/>
                  </a:lnTo>
                  <a:lnTo>
                    <a:pt x="1770" y="1147"/>
                  </a:lnTo>
                  <a:lnTo>
                    <a:pt x="1788" y="1158"/>
                  </a:lnTo>
                  <a:lnTo>
                    <a:pt x="1807" y="1170"/>
                  </a:lnTo>
                  <a:lnTo>
                    <a:pt x="1828" y="1180"/>
                  </a:lnTo>
                  <a:lnTo>
                    <a:pt x="1828" y="1180"/>
                  </a:lnTo>
                  <a:lnTo>
                    <a:pt x="1865" y="1195"/>
                  </a:lnTo>
                  <a:lnTo>
                    <a:pt x="1887" y="1203"/>
                  </a:lnTo>
                  <a:lnTo>
                    <a:pt x="1910" y="1209"/>
                  </a:lnTo>
                  <a:lnTo>
                    <a:pt x="1934" y="1215"/>
                  </a:lnTo>
                  <a:lnTo>
                    <a:pt x="1959" y="1217"/>
                  </a:lnTo>
                  <a:lnTo>
                    <a:pt x="1980" y="1219"/>
                  </a:lnTo>
                  <a:lnTo>
                    <a:pt x="2002" y="1217"/>
                  </a:lnTo>
                  <a:lnTo>
                    <a:pt x="2021" y="1211"/>
                  </a:lnTo>
                  <a:lnTo>
                    <a:pt x="2031" y="1207"/>
                  </a:lnTo>
                  <a:lnTo>
                    <a:pt x="2039" y="1203"/>
                  </a:lnTo>
                  <a:lnTo>
                    <a:pt x="2047" y="1195"/>
                  </a:lnTo>
                  <a:lnTo>
                    <a:pt x="2052" y="1190"/>
                  </a:lnTo>
                  <a:lnTo>
                    <a:pt x="2058" y="1180"/>
                  </a:lnTo>
                  <a:lnTo>
                    <a:pt x="2062" y="1170"/>
                  </a:lnTo>
                  <a:lnTo>
                    <a:pt x="2064" y="1158"/>
                  </a:lnTo>
                  <a:lnTo>
                    <a:pt x="2066" y="1147"/>
                  </a:lnTo>
                  <a:lnTo>
                    <a:pt x="2068" y="1131"/>
                  </a:lnTo>
                  <a:lnTo>
                    <a:pt x="2066" y="1116"/>
                  </a:lnTo>
                  <a:lnTo>
                    <a:pt x="2064" y="1098"/>
                  </a:lnTo>
                  <a:lnTo>
                    <a:pt x="2060" y="1079"/>
                  </a:lnTo>
                  <a:lnTo>
                    <a:pt x="2048" y="1034"/>
                  </a:lnTo>
                  <a:lnTo>
                    <a:pt x="2048" y="1034"/>
                  </a:lnTo>
                  <a:lnTo>
                    <a:pt x="2045" y="1020"/>
                  </a:lnTo>
                  <a:lnTo>
                    <a:pt x="2043" y="1007"/>
                  </a:lnTo>
                  <a:lnTo>
                    <a:pt x="2041" y="995"/>
                  </a:lnTo>
                  <a:lnTo>
                    <a:pt x="2043" y="981"/>
                  </a:lnTo>
                  <a:lnTo>
                    <a:pt x="2045" y="970"/>
                  </a:lnTo>
                  <a:lnTo>
                    <a:pt x="2047" y="958"/>
                  </a:lnTo>
                  <a:lnTo>
                    <a:pt x="2050" y="946"/>
                  </a:lnTo>
                  <a:lnTo>
                    <a:pt x="2056" y="936"/>
                  </a:lnTo>
                  <a:lnTo>
                    <a:pt x="2070" y="915"/>
                  </a:lnTo>
                  <a:lnTo>
                    <a:pt x="2085" y="900"/>
                  </a:lnTo>
                  <a:lnTo>
                    <a:pt x="2105" y="886"/>
                  </a:lnTo>
                  <a:lnTo>
                    <a:pt x="2126" y="874"/>
                  </a:lnTo>
                  <a:lnTo>
                    <a:pt x="2148" y="868"/>
                  </a:lnTo>
                  <a:lnTo>
                    <a:pt x="2169" y="866"/>
                  </a:lnTo>
                  <a:lnTo>
                    <a:pt x="2179" y="866"/>
                  </a:lnTo>
                  <a:lnTo>
                    <a:pt x="2191" y="868"/>
                  </a:lnTo>
                  <a:lnTo>
                    <a:pt x="2200" y="870"/>
                  </a:lnTo>
                  <a:lnTo>
                    <a:pt x="2210" y="876"/>
                  </a:lnTo>
                  <a:lnTo>
                    <a:pt x="2220" y="880"/>
                  </a:lnTo>
                  <a:lnTo>
                    <a:pt x="2230" y="888"/>
                  </a:lnTo>
                  <a:lnTo>
                    <a:pt x="2237" y="896"/>
                  </a:lnTo>
                  <a:lnTo>
                    <a:pt x="2245" y="905"/>
                  </a:lnTo>
                  <a:lnTo>
                    <a:pt x="2253" y="917"/>
                  </a:lnTo>
                  <a:lnTo>
                    <a:pt x="2259" y="931"/>
                  </a:lnTo>
                  <a:lnTo>
                    <a:pt x="2263" y="944"/>
                  </a:lnTo>
                  <a:lnTo>
                    <a:pt x="2267" y="962"/>
                  </a:lnTo>
                  <a:lnTo>
                    <a:pt x="2267" y="962"/>
                  </a:lnTo>
                  <a:lnTo>
                    <a:pt x="2278" y="985"/>
                  </a:lnTo>
                  <a:lnTo>
                    <a:pt x="2288" y="1003"/>
                  </a:lnTo>
                  <a:lnTo>
                    <a:pt x="2302" y="1014"/>
                  </a:lnTo>
                  <a:lnTo>
                    <a:pt x="2315" y="1022"/>
                  </a:lnTo>
                  <a:lnTo>
                    <a:pt x="2331" y="1026"/>
                  </a:lnTo>
                  <a:lnTo>
                    <a:pt x="2346" y="1026"/>
                  </a:lnTo>
                  <a:lnTo>
                    <a:pt x="2362" y="1026"/>
                  </a:lnTo>
                  <a:lnTo>
                    <a:pt x="2379" y="1022"/>
                  </a:lnTo>
                  <a:lnTo>
                    <a:pt x="2413" y="1014"/>
                  </a:lnTo>
                  <a:lnTo>
                    <a:pt x="2428" y="1012"/>
                  </a:lnTo>
                  <a:lnTo>
                    <a:pt x="2444" y="1012"/>
                  </a:lnTo>
                  <a:lnTo>
                    <a:pt x="2459" y="1014"/>
                  </a:lnTo>
                  <a:lnTo>
                    <a:pt x="2473" y="1020"/>
                  </a:lnTo>
                  <a:lnTo>
                    <a:pt x="2487" y="1032"/>
                  </a:lnTo>
                  <a:lnTo>
                    <a:pt x="2498" y="1047"/>
                  </a:lnTo>
                  <a:lnTo>
                    <a:pt x="2498" y="1047"/>
                  </a:lnTo>
                  <a:lnTo>
                    <a:pt x="2527" y="1086"/>
                  </a:lnTo>
                  <a:lnTo>
                    <a:pt x="2553" y="1127"/>
                  </a:lnTo>
                  <a:lnTo>
                    <a:pt x="2576" y="1166"/>
                  </a:lnTo>
                  <a:lnTo>
                    <a:pt x="2596" y="1205"/>
                  </a:lnTo>
                  <a:lnTo>
                    <a:pt x="2611" y="1240"/>
                  </a:lnTo>
                  <a:lnTo>
                    <a:pt x="2623" y="1277"/>
                  </a:lnTo>
                  <a:lnTo>
                    <a:pt x="2631" y="1310"/>
                  </a:lnTo>
                  <a:lnTo>
                    <a:pt x="2633" y="1326"/>
                  </a:lnTo>
                  <a:lnTo>
                    <a:pt x="2633" y="1341"/>
                  </a:lnTo>
                  <a:lnTo>
                    <a:pt x="2633" y="1357"/>
                  </a:lnTo>
                  <a:lnTo>
                    <a:pt x="2631" y="1371"/>
                  </a:lnTo>
                  <a:lnTo>
                    <a:pt x="2627" y="1386"/>
                  </a:lnTo>
                  <a:lnTo>
                    <a:pt x="2623" y="1400"/>
                  </a:lnTo>
                  <a:lnTo>
                    <a:pt x="2617" y="1412"/>
                  </a:lnTo>
                  <a:lnTo>
                    <a:pt x="2609" y="1425"/>
                  </a:lnTo>
                  <a:lnTo>
                    <a:pt x="2600" y="1437"/>
                  </a:lnTo>
                  <a:lnTo>
                    <a:pt x="2588" y="1447"/>
                  </a:lnTo>
                  <a:lnTo>
                    <a:pt x="2576" y="1456"/>
                  </a:lnTo>
                  <a:lnTo>
                    <a:pt x="2561" y="1466"/>
                  </a:lnTo>
                  <a:lnTo>
                    <a:pt x="2545" y="1476"/>
                  </a:lnTo>
                  <a:lnTo>
                    <a:pt x="2527" y="1484"/>
                  </a:lnTo>
                  <a:lnTo>
                    <a:pt x="2508" y="1491"/>
                  </a:lnTo>
                  <a:lnTo>
                    <a:pt x="2487" y="1497"/>
                  </a:lnTo>
                  <a:lnTo>
                    <a:pt x="2463" y="1503"/>
                  </a:lnTo>
                  <a:lnTo>
                    <a:pt x="2438" y="1509"/>
                  </a:lnTo>
                  <a:lnTo>
                    <a:pt x="2438" y="1509"/>
                  </a:lnTo>
                  <a:lnTo>
                    <a:pt x="2397" y="1515"/>
                  </a:lnTo>
                  <a:lnTo>
                    <a:pt x="2360" y="1524"/>
                  </a:lnTo>
                  <a:lnTo>
                    <a:pt x="2323" y="1534"/>
                  </a:lnTo>
                  <a:lnTo>
                    <a:pt x="2286" y="1546"/>
                  </a:lnTo>
                  <a:lnTo>
                    <a:pt x="2253" y="1560"/>
                  </a:lnTo>
                  <a:lnTo>
                    <a:pt x="2220" y="1573"/>
                  </a:lnTo>
                  <a:lnTo>
                    <a:pt x="2191" y="1589"/>
                  </a:lnTo>
                  <a:lnTo>
                    <a:pt x="2161" y="1606"/>
                  </a:lnTo>
                  <a:lnTo>
                    <a:pt x="2132" y="1624"/>
                  </a:lnTo>
                  <a:lnTo>
                    <a:pt x="2107" y="1643"/>
                  </a:lnTo>
                  <a:lnTo>
                    <a:pt x="2082" y="1663"/>
                  </a:lnTo>
                  <a:lnTo>
                    <a:pt x="2058" y="1684"/>
                  </a:lnTo>
                  <a:lnTo>
                    <a:pt x="2035" y="1706"/>
                  </a:lnTo>
                  <a:lnTo>
                    <a:pt x="2013" y="1727"/>
                  </a:lnTo>
                  <a:lnTo>
                    <a:pt x="1994" y="1748"/>
                  </a:lnTo>
                  <a:lnTo>
                    <a:pt x="1974" y="1772"/>
                  </a:lnTo>
                  <a:lnTo>
                    <a:pt x="1941" y="1818"/>
                  </a:lnTo>
                  <a:lnTo>
                    <a:pt x="1910" y="1865"/>
                  </a:lnTo>
                  <a:lnTo>
                    <a:pt x="1885" y="1914"/>
                  </a:lnTo>
                  <a:lnTo>
                    <a:pt x="1862" y="1959"/>
                  </a:lnTo>
                  <a:lnTo>
                    <a:pt x="1844" y="2003"/>
                  </a:lnTo>
                  <a:lnTo>
                    <a:pt x="1826" y="2044"/>
                  </a:lnTo>
                  <a:lnTo>
                    <a:pt x="1815" y="2083"/>
                  </a:lnTo>
                  <a:lnTo>
                    <a:pt x="1805" y="2118"/>
                  </a:lnTo>
                  <a:lnTo>
                    <a:pt x="1805" y="2118"/>
                  </a:lnTo>
                  <a:lnTo>
                    <a:pt x="1799" y="2132"/>
                  </a:lnTo>
                  <a:lnTo>
                    <a:pt x="1793" y="2146"/>
                  </a:lnTo>
                  <a:lnTo>
                    <a:pt x="1786" y="2157"/>
                  </a:lnTo>
                  <a:lnTo>
                    <a:pt x="1776" y="2171"/>
                  </a:lnTo>
                  <a:lnTo>
                    <a:pt x="1766" y="2181"/>
                  </a:lnTo>
                  <a:lnTo>
                    <a:pt x="1754" y="2192"/>
                  </a:lnTo>
                  <a:lnTo>
                    <a:pt x="1741" y="2202"/>
                  </a:lnTo>
                  <a:lnTo>
                    <a:pt x="1725" y="2210"/>
                  </a:lnTo>
                  <a:lnTo>
                    <a:pt x="1694" y="2227"/>
                  </a:lnTo>
                  <a:lnTo>
                    <a:pt x="1659" y="2241"/>
                  </a:lnTo>
                  <a:lnTo>
                    <a:pt x="1620" y="2253"/>
                  </a:lnTo>
                  <a:lnTo>
                    <a:pt x="1579" y="2262"/>
                  </a:lnTo>
                  <a:lnTo>
                    <a:pt x="1538" y="2270"/>
                  </a:lnTo>
                  <a:lnTo>
                    <a:pt x="1497" y="2276"/>
                  </a:lnTo>
                  <a:lnTo>
                    <a:pt x="1458" y="2280"/>
                  </a:lnTo>
                  <a:lnTo>
                    <a:pt x="1418" y="2284"/>
                  </a:lnTo>
                  <a:lnTo>
                    <a:pt x="1347" y="2288"/>
                  </a:lnTo>
                  <a:lnTo>
                    <a:pt x="1293" y="2288"/>
                  </a:lnTo>
                  <a:lnTo>
                    <a:pt x="1293" y="2288"/>
                  </a:lnTo>
                  <a:lnTo>
                    <a:pt x="1279" y="2290"/>
                  </a:lnTo>
                  <a:lnTo>
                    <a:pt x="1268" y="2292"/>
                  </a:lnTo>
                  <a:lnTo>
                    <a:pt x="1258" y="2297"/>
                  </a:lnTo>
                  <a:lnTo>
                    <a:pt x="1246" y="2303"/>
                  </a:lnTo>
                  <a:lnTo>
                    <a:pt x="1236" y="2313"/>
                  </a:lnTo>
                  <a:lnTo>
                    <a:pt x="1227" y="2323"/>
                  </a:lnTo>
                  <a:lnTo>
                    <a:pt x="1219" y="2334"/>
                  </a:lnTo>
                  <a:lnTo>
                    <a:pt x="1211" y="2346"/>
                  </a:lnTo>
                  <a:lnTo>
                    <a:pt x="1198" y="2375"/>
                  </a:lnTo>
                  <a:lnTo>
                    <a:pt x="1188" y="2406"/>
                  </a:lnTo>
                  <a:lnTo>
                    <a:pt x="1180" y="2442"/>
                  </a:lnTo>
                  <a:lnTo>
                    <a:pt x="1174" y="2477"/>
                  </a:lnTo>
                  <a:lnTo>
                    <a:pt x="1174" y="2512"/>
                  </a:lnTo>
                  <a:lnTo>
                    <a:pt x="1176" y="2545"/>
                  </a:lnTo>
                  <a:lnTo>
                    <a:pt x="1182" y="2578"/>
                  </a:lnTo>
                  <a:lnTo>
                    <a:pt x="1186" y="2591"/>
                  </a:lnTo>
                  <a:lnTo>
                    <a:pt x="1192" y="2607"/>
                  </a:lnTo>
                  <a:lnTo>
                    <a:pt x="1198" y="2619"/>
                  </a:lnTo>
                  <a:lnTo>
                    <a:pt x="1203" y="2630"/>
                  </a:lnTo>
                  <a:lnTo>
                    <a:pt x="1213" y="2640"/>
                  </a:lnTo>
                  <a:lnTo>
                    <a:pt x="1221" y="2648"/>
                  </a:lnTo>
                  <a:lnTo>
                    <a:pt x="1231" y="2656"/>
                  </a:lnTo>
                  <a:lnTo>
                    <a:pt x="1242" y="2662"/>
                  </a:lnTo>
                  <a:lnTo>
                    <a:pt x="1254" y="2663"/>
                  </a:lnTo>
                  <a:lnTo>
                    <a:pt x="1268" y="2665"/>
                  </a:lnTo>
                  <a:lnTo>
                    <a:pt x="1268" y="2665"/>
                  </a:lnTo>
                  <a:lnTo>
                    <a:pt x="1297" y="2667"/>
                  </a:lnTo>
                  <a:lnTo>
                    <a:pt x="1326" y="2671"/>
                  </a:lnTo>
                  <a:lnTo>
                    <a:pt x="1357" y="2681"/>
                  </a:lnTo>
                  <a:lnTo>
                    <a:pt x="1388" y="2691"/>
                  </a:lnTo>
                  <a:lnTo>
                    <a:pt x="1421" y="2704"/>
                  </a:lnTo>
                  <a:lnTo>
                    <a:pt x="1455" y="2720"/>
                  </a:lnTo>
                  <a:lnTo>
                    <a:pt x="1486" y="2737"/>
                  </a:lnTo>
                  <a:lnTo>
                    <a:pt x="1517" y="2757"/>
                  </a:lnTo>
                  <a:lnTo>
                    <a:pt x="1548" y="2776"/>
                  </a:lnTo>
                  <a:lnTo>
                    <a:pt x="1577" y="2798"/>
                  </a:lnTo>
                  <a:lnTo>
                    <a:pt x="1603" y="2817"/>
                  </a:lnTo>
                  <a:lnTo>
                    <a:pt x="1628" y="2839"/>
                  </a:lnTo>
                  <a:lnTo>
                    <a:pt x="1649" y="2860"/>
                  </a:lnTo>
                  <a:lnTo>
                    <a:pt x="1669" y="2882"/>
                  </a:lnTo>
                  <a:lnTo>
                    <a:pt x="1682" y="2901"/>
                  </a:lnTo>
                  <a:lnTo>
                    <a:pt x="1694" y="2920"/>
                  </a:lnTo>
                  <a:lnTo>
                    <a:pt x="1694" y="2920"/>
                  </a:lnTo>
                  <a:lnTo>
                    <a:pt x="1700" y="2930"/>
                  </a:lnTo>
                  <a:lnTo>
                    <a:pt x="1710" y="2938"/>
                  </a:lnTo>
                  <a:lnTo>
                    <a:pt x="1719" y="2944"/>
                  </a:lnTo>
                  <a:lnTo>
                    <a:pt x="1735" y="2948"/>
                  </a:lnTo>
                  <a:lnTo>
                    <a:pt x="1751" y="2950"/>
                  </a:lnTo>
                  <a:lnTo>
                    <a:pt x="1768" y="2952"/>
                  </a:lnTo>
                  <a:lnTo>
                    <a:pt x="1811" y="2954"/>
                  </a:lnTo>
                  <a:lnTo>
                    <a:pt x="1860" y="2952"/>
                  </a:lnTo>
                  <a:lnTo>
                    <a:pt x="1914" y="2948"/>
                  </a:lnTo>
                  <a:lnTo>
                    <a:pt x="1973" y="2946"/>
                  </a:lnTo>
                  <a:lnTo>
                    <a:pt x="2035" y="2944"/>
                  </a:lnTo>
                  <a:lnTo>
                    <a:pt x="2101" y="2944"/>
                  </a:lnTo>
                  <a:lnTo>
                    <a:pt x="2134" y="2946"/>
                  </a:lnTo>
                  <a:lnTo>
                    <a:pt x="2167" y="2950"/>
                  </a:lnTo>
                  <a:lnTo>
                    <a:pt x="2200" y="2954"/>
                  </a:lnTo>
                  <a:lnTo>
                    <a:pt x="2233" y="2959"/>
                  </a:lnTo>
                  <a:lnTo>
                    <a:pt x="2267" y="2967"/>
                  </a:lnTo>
                  <a:lnTo>
                    <a:pt x="2298" y="2977"/>
                  </a:lnTo>
                  <a:lnTo>
                    <a:pt x="2329" y="2989"/>
                  </a:lnTo>
                  <a:lnTo>
                    <a:pt x="2360" y="3002"/>
                  </a:lnTo>
                  <a:lnTo>
                    <a:pt x="2391" y="3018"/>
                  </a:lnTo>
                  <a:lnTo>
                    <a:pt x="2420" y="3037"/>
                  </a:lnTo>
                  <a:lnTo>
                    <a:pt x="2448" y="3059"/>
                  </a:lnTo>
                  <a:lnTo>
                    <a:pt x="2475" y="3082"/>
                  </a:lnTo>
                  <a:lnTo>
                    <a:pt x="2500" y="3109"/>
                  </a:lnTo>
                  <a:lnTo>
                    <a:pt x="2524" y="3140"/>
                  </a:lnTo>
                  <a:lnTo>
                    <a:pt x="2524" y="3140"/>
                  </a:lnTo>
                  <a:lnTo>
                    <a:pt x="2547" y="3172"/>
                  </a:lnTo>
                  <a:lnTo>
                    <a:pt x="2570" y="3201"/>
                  </a:lnTo>
                  <a:lnTo>
                    <a:pt x="2596" y="3230"/>
                  </a:lnTo>
                  <a:lnTo>
                    <a:pt x="2623" y="3255"/>
                  </a:lnTo>
                  <a:lnTo>
                    <a:pt x="2648" y="3281"/>
                  </a:lnTo>
                  <a:lnTo>
                    <a:pt x="2675" y="3304"/>
                  </a:lnTo>
                  <a:lnTo>
                    <a:pt x="2728" y="3347"/>
                  </a:lnTo>
                  <a:lnTo>
                    <a:pt x="2827" y="3423"/>
                  </a:lnTo>
                  <a:lnTo>
                    <a:pt x="2870" y="3456"/>
                  </a:lnTo>
                  <a:lnTo>
                    <a:pt x="2888" y="3473"/>
                  </a:lnTo>
                  <a:lnTo>
                    <a:pt x="2905" y="3489"/>
                  </a:lnTo>
                  <a:lnTo>
                    <a:pt x="2921" y="3506"/>
                  </a:lnTo>
                  <a:lnTo>
                    <a:pt x="2934" y="3522"/>
                  </a:lnTo>
                  <a:lnTo>
                    <a:pt x="2944" y="3540"/>
                  </a:lnTo>
                  <a:lnTo>
                    <a:pt x="2952" y="3557"/>
                  </a:lnTo>
                  <a:lnTo>
                    <a:pt x="2958" y="3577"/>
                  </a:lnTo>
                  <a:lnTo>
                    <a:pt x="2960" y="3594"/>
                  </a:lnTo>
                  <a:lnTo>
                    <a:pt x="2958" y="3616"/>
                  </a:lnTo>
                  <a:lnTo>
                    <a:pt x="2954" y="3635"/>
                  </a:lnTo>
                  <a:lnTo>
                    <a:pt x="2946" y="3658"/>
                  </a:lnTo>
                  <a:lnTo>
                    <a:pt x="2932" y="3682"/>
                  </a:lnTo>
                  <a:lnTo>
                    <a:pt x="2917" y="3707"/>
                  </a:lnTo>
                  <a:lnTo>
                    <a:pt x="2895" y="3732"/>
                  </a:lnTo>
                  <a:lnTo>
                    <a:pt x="2872" y="3762"/>
                  </a:lnTo>
                  <a:lnTo>
                    <a:pt x="2841" y="3791"/>
                  </a:lnTo>
                  <a:lnTo>
                    <a:pt x="2808" y="3824"/>
                  </a:lnTo>
                  <a:lnTo>
                    <a:pt x="2767" y="3857"/>
                  </a:lnTo>
                  <a:lnTo>
                    <a:pt x="2767" y="3857"/>
                  </a:lnTo>
                  <a:close/>
                  <a:moveTo>
                    <a:pt x="2938" y="767"/>
                  </a:moveTo>
                  <a:lnTo>
                    <a:pt x="2938" y="767"/>
                  </a:lnTo>
                  <a:lnTo>
                    <a:pt x="2938" y="781"/>
                  </a:lnTo>
                  <a:lnTo>
                    <a:pt x="2942" y="798"/>
                  </a:lnTo>
                  <a:lnTo>
                    <a:pt x="2954" y="845"/>
                  </a:lnTo>
                  <a:lnTo>
                    <a:pt x="2964" y="896"/>
                  </a:lnTo>
                  <a:lnTo>
                    <a:pt x="2968" y="919"/>
                  </a:lnTo>
                  <a:lnTo>
                    <a:pt x="2968" y="942"/>
                  </a:lnTo>
                  <a:lnTo>
                    <a:pt x="2968" y="962"/>
                  </a:lnTo>
                  <a:lnTo>
                    <a:pt x="2966" y="970"/>
                  </a:lnTo>
                  <a:lnTo>
                    <a:pt x="2962" y="975"/>
                  </a:lnTo>
                  <a:lnTo>
                    <a:pt x="2958" y="981"/>
                  </a:lnTo>
                  <a:lnTo>
                    <a:pt x="2952" y="987"/>
                  </a:lnTo>
                  <a:lnTo>
                    <a:pt x="2946" y="989"/>
                  </a:lnTo>
                  <a:lnTo>
                    <a:pt x="2938" y="991"/>
                  </a:lnTo>
                  <a:lnTo>
                    <a:pt x="2929" y="991"/>
                  </a:lnTo>
                  <a:lnTo>
                    <a:pt x="2917" y="987"/>
                  </a:lnTo>
                  <a:lnTo>
                    <a:pt x="2905" y="983"/>
                  </a:lnTo>
                  <a:lnTo>
                    <a:pt x="2892" y="977"/>
                  </a:lnTo>
                  <a:lnTo>
                    <a:pt x="2858" y="956"/>
                  </a:lnTo>
                  <a:lnTo>
                    <a:pt x="2816" y="925"/>
                  </a:lnTo>
                  <a:lnTo>
                    <a:pt x="2816" y="925"/>
                  </a:lnTo>
                  <a:lnTo>
                    <a:pt x="2792" y="907"/>
                  </a:lnTo>
                  <a:lnTo>
                    <a:pt x="2771" y="888"/>
                  </a:lnTo>
                  <a:lnTo>
                    <a:pt x="2753" y="870"/>
                  </a:lnTo>
                  <a:lnTo>
                    <a:pt x="2736" y="851"/>
                  </a:lnTo>
                  <a:lnTo>
                    <a:pt x="2705" y="816"/>
                  </a:lnTo>
                  <a:lnTo>
                    <a:pt x="2679" y="779"/>
                  </a:lnTo>
                  <a:lnTo>
                    <a:pt x="2658" y="744"/>
                  </a:lnTo>
                  <a:lnTo>
                    <a:pt x="2642" y="709"/>
                  </a:lnTo>
                  <a:lnTo>
                    <a:pt x="2629" y="674"/>
                  </a:lnTo>
                  <a:lnTo>
                    <a:pt x="2617" y="643"/>
                  </a:lnTo>
                  <a:lnTo>
                    <a:pt x="2596" y="580"/>
                  </a:lnTo>
                  <a:lnTo>
                    <a:pt x="2586" y="553"/>
                  </a:lnTo>
                  <a:lnTo>
                    <a:pt x="2574" y="528"/>
                  </a:lnTo>
                  <a:lnTo>
                    <a:pt x="2561" y="504"/>
                  </a:lnTo>
                  <a:lnTo>
                    <a:pt x="2545" y="483"/>
                  </a:lnTo>
                  <a:lnTo>
                    <a:pt x="2535" y="475"/>
                  </a:lnTo>
                  <a:lnTo>
                    <a:pt x="2524" y="465"/>
                  </a:lnTo>
                  <a:lnTo>
                    <a:pt x="2512" y="458"/>
                  </a:lnTo>
                  <a:lnTo>
                    <a:pt x="2498" y="450"/>
                  </a:lnTo>
                  <a:lnTo>
                    <a:pt x="2498" y="450"/>
                  </a:lnTo>
                  <a:lnTo>
                    <a:pt x="2483" y="440"/>
                  </a:lnTo>
                  <a:lnTo>
                    <a:pt x="2467" y="430"/>
                  </a:lnTo>
                  <a:lnTo>
                    <a:pt x="2455" y="421"/>
                  </a:lnTo>
                  <a:lnTo>
                    <a:pt x="2448" y="409"/>
                  </a:lnTo>
                  <a:lnTo>
                    <a:pt x="2440" y="399"/>
                  </a:lnTo>
                  <a:lnTo>
                    <a:pt x="2434" y="387"/>
                  </a:lnTo>
                  <a:lnTo>
                    <a:pt x="2432" y="374"/>
                  </a:lnTo>
                  <a:lnTo>
                    <a:pt x="2430" y="362"/>
                  </a:lnTo>
                  <a:lnTo>
                    <a:pt x="2430" y="349"/>
                  </a:lnTo>
                  <a:lnTo>
                    <a:pt x="2432" y="337"/>
                  </a:lnTo>
                  <a:lnTo>
                    <a:pt x="2440" y="310"/>
                  </a:lnTo>
                  <a:lnTo>
                    <a:pt x="2450" y="282"/>
                  </a:lnTo>
                  <a:lnTo>
                    <a:pt x="2463" y="255"/>
                  </a:lnTo>
                  <a:lnTo>
                    <a:pt x="2463" y="255"/>
                  </a:lnTo>
                  <a:lnTo>
                    <a:pt x="2543" y="267"/>
                  </a:lnTo>
                  <a:lnTo>
                    <a:pt x="2623" y="280"/>
                  </a:lnTo>
                  <a:lnTo>
                    <a:pt x="2701" y="298"/>
                  </a:lnTo>
                  <a:lnTo>
                    <a:pt x="2777" y="319"/>
                  </a:lnTo>
                  <a:lnTo>
                    <a:pt x="2851" y="345"/>
                  </a:lnTo>
                  <a:lnTo>
                    <a:pt x="2925" y="372"/>
                  </a:lnTo>
                  <a:lnTo>
                    <a:pt x="2999" y="403"/>
                  </a:lnTo>
                  <a:lnTo>
                    <a:pt x="3073" y="438"/>
                  </a:lnTo>
                  <a:lnTo>
                    <a:pt x="3073" y="438"/>
                  </a:lnTo>
                  <a:lnTo>
                    <a:pt x="3073" y="450"/>
                  </a:lnTo>
                  <a:lnTo>
                    <a:pt x="3073" y="465"/>
                  </a:lnTo>
                  <a:lnTo>
                    <a:pt x="3077" y="487"/>
                  </a:lnTo>
                  <a:lnTo>
                    <a:pt x="3084" y="512"/>
                  </a:lnTo>
                  <a:lnTo>
                    <a:pt x="3084" y="512"/>
                  </a:lnTo>
                  <a:lnTo>
                    <a:pt x="3088" y="524"/>
                  </a:lnTo>
                  <a:lnTo>
                    <a:pt x="3090" y="537"/>
                  </a:lnTo>
                  <a:lnTo>
                    <a:pt x="3092" y="549"/>
                  </a:lnTo>
                  <a:lnTo>
                    <a:pt x="3092" y="561"/>
                  </a:lnTo>
                  <a:lnTo>
                    <a:pt x="3088" y="582"/>
                  </a:lnTo>
                  <a:lnTo>
                    <a:pt x="3080" y="602"/>
                  </a:lnTo>
                  <a:lnTo>
                    <a:pt x="3069" y="621"/>
                  </a:lnTo>
                  <a:lnTo>
                    <a:pt x="3055" y="637"/>
                  </a:lnTo>
                  <a:lnTo>
                    <a:pt x="3042" y="652"/>
                  </a:lnTo>
                  <a:lnTo>
                    <a:pt x="3024" y="666"/>
                  </a:lnTo>
                  <a:lnTo>
                    <a:pt x="2991" y="693"/>
                  </a:lnTo>
                  <a:lnTo>
                    <a:pt x="2962" y="716"/>
                  </a:lnTo>
                  <a:lnTo>
                    <a:pt x="2952" y="728"/>
                  </a:lnTo>
                  <a:lnTo>
                    <a:pt x="2942" y="740"/>
                  </a:lnTo>
                  <a:lnTo>
                    <a:pt x="2938" y="753"/>
                  </a:lnTo>
                  <a:lnTo>
                    <a:pt x="2938" y="759"/>
                  </a:lnTo>
                  <a:lnTo>
                    <a:pt x="2938" y="767"/>
                  </a:lnTo>
                  <a:lnTo>
                    <a:pt x="2938" y="767"/>
                  </a:lnTo>
                  <a:close/>
                  <a:moveTo>
                    <a:pt x="3694" y="3224"/>
                  </a:moveTo>
                  <a:lnTo>
                    <a:pt x="3694" y="3224"/>
                  </a:lnTo>
                  <a:lnTo>
                    <a:pt x="3680" y="3222"/>
                  </a:lnTo>
                  <a:lnTo>
                    <a:pt x="3667" y="3218"/>
                  </a:lnTo>
                  <a:lnTo>
                    <a:pt x="3653" y="3213"/>
                  </a:lnTo>
                  <a:lnTo>
                    <a:pt x="3643" y="3205"/>
                  </a:lnTo>
                  <a:lnTo>
                    <a:pt x="3632" y="3195"/>
                  </a:lnTo>
                  <a:lnTo>
                    <a:pt x="3624" y="3185"/>
                  </a:lnTo>
                  <a:lnTo>
                    <a:pt x="3614" y="3172"/>
                  </a:lnTo>
                  <a:lnTo>
                    <a:pt x="3606" y="3158"/>
                  </a:lnTo>
                  <a:lnTo>
                    <a:pt x="3600" y="3142"/>
                  </a:lnTo>
                  <a:lnTo>
                    <a:pt x="3595" y="3127"/>
                  </a:lnTo>
                  <a:lnTo>
                    <a:pt x="3585" y="3090"/>
                  </a:lnTo>
                  <a:lnTo>
                    <a:pt x="3579" y="3049"/>
                  </a:lnTo>
                  <a:lnTo>
                    <a:pt x="3575" y="3006"/>
                  </a:lnTo>
                  <a:lnTo>
                    <a:pt x="3573" y="2959"/>
                  </a:lnTo>
                  <a:lnTo>
                    <a:pt x="3575" y="2909"/>
                  </a:lnTo>
                  <a:lnTo>
                    <a:pt x="3579" y="2858"/>
                  </a:lnTo>
                  <a:lnTo>
                    <a:pt x="3585" y="2808"/>
                  </a:lnTo>
                  <a:lnTo>
                    <a:pt x="3591" y="2755"/>
                  </a:lnTo>
                  <a:lnTo>
                    <a:pt x="3600" y="2704"/>
                  </a:lnTo>
                  <a:lnTo>
                    <a:pt x="3610" y="2654"/>
                  </a:lnTo>
                  <a:lnTo>
                    <a:pt x="3620" y="2605"/>
                  </a:lnTo>
                  <a:lnTo>
                    <a:pt x="3620" y="2605"/>
                  </a:lnTo>
                  <a:lnTo>
                    <a:pt x="3633" y="2562"/>
                  </a:lnTo>
                  <a:lnTo>
                    <a:pt x="3645" y="2525"/>
                  </a:lnTo>
                  <a:lnTo>
                    <a:pt x="3661" y="2492"/>
                  </a:lnTo>
                  <a:lnTo>
                    <a:pt x="3674" y="2465"/>
                  </a:lnTo>
                  <a:lnTo>
                    <a:pt x="3690" y="2440"/>
                  </a:lnTo>
                  <a:lnTo>
                    <a:pt x="3706" y="2414"/>
                  </a:lnTo>
                  <a:lnTo>
                    <a:pt x="3737" y="2369"/>
                  </a:lnTo>
                  <a:lnTo>
                    <a:pt x="3750" y="2346"/>
                  </a:lnTo>
                  <a:lnTo>
                    <a:pt x="3764" y="2321"/>
                  </a:lnTo>
                  <a:lnTo>
                    <a:pt x="3778" y="2294"/>
                  </a:lnTo>
                  <a:lnTo>
                    <a:pt x="3789" y="2262"/>
                  </a:lnTo>
                  <a:lnTo>
                    <a:pt x="3799" y="2225"/>
                  </a:lnTo>
                  <a:lnTo>
                    <a:pt x="3807" y="2185"/>
                  </a:lnTo>
                  <a:lnTo>
                    <a:pt x="3813" y="2136"/>
                  </a:lnTo>
                  <a:lnTo>
                    <a:pt x="3817" y="2081"/>
                  </a:lnTo>
                  <a:lnTo>
                    <a:pt x="3817" y="2081"/>
                  </a:lnTo>
                  <a:lnTo>
                    <a:pt x="3818" y="2064"/>
                  </a:lnTo>
                  <a:lnTo>
                    <a:pt x="3820" y="2048"/>
                  </a:lnTo>
                  <a:lnTo>
                    <a:pt x="3826" y="2035"/>
                  </a:lnTo>
                  <a:lnTo>
                    <a:pt x="3832" y="2021"/>
                  </a:lnTo>
                  <a:lnTo>
                    <a:pt x="3838" y="2009"/>
                  </a:lnTo>
                  <a:lnTo>
                    <a:pt x="3846" y="1998"/>
                  </a:lnTo>
                  <a:lnTo>
                    <a:pt x="3855" y="1988"/>
                  </a:lnTo>
                  <a:lnTo>
                    <a:pt x="3865" y="1980"/>
                  </a:lnTo>
                  <a:lnTo>
                    <a:pt x="3875" y="1970"/>
                  </a:lnTo>
                  <a:lnTo>
                    <a:pt x="3887" y="1964"/>
                  </a:lnTo>
                  <a:lnTo>
                    <a:pt x="3910" y="1953"/>
                  </a:lnTo>
                  <a:lnTo>
                    <a:pt x="3935" y="1945"/>
                  </a:lnTo>
                  <a:lnTo>
                    <a:pt x="3963" y="1943"/>
                  </a:lnTo>
                  <a:lnTo>
                    <a:pt x="3988" y="1943"/>
                  </a:lnTo>
                  <a:lnTo>
                    <a:pt x="4013" y="1945"/>
                  </a:lnTo>
                  <a:lnTo>
                    <a:pt x="4037" y="1953"/>
                  </a:lnTo>
                  <a:lnTo>
                    <a:pt x="4060" y="1963"/>
                  </a:lnTo>
                  <a:lnTo>
                    <a:pt x="4077" y="1976"/>
                  </a:lnTo>
                  <a:lnTo>
                    <a:pt x="4085" y="1984"/>
                  </a:lnTo>
                  <a:lnTo>
                    <a:pt x="4093" y="1992"/>
                  </a:lnTo>
                  <a:lnTo>
                    <a:pt x="4099" y="2001"/>
                  </a:lnTo>
                  <a:lnTo>
                    <a:pt x="4103" y="2011"/>
                  </a:lnTo>
                  <a:lnTo>
                    <a:pt x="4107" y="2021"/>
                  </a:lnTo>
                  <a:lnTo>
                    <a:pt x="4109" y="2033"/>
                  </a:lnTo>
                  <a:lnTo>
                    <a:pt x="4109" y="2033"/>
                  </a:lnTo>
                  <a:lnTo>
                    <a:pt x="4109" y="2046"/>
                  </a:lnTo>
                  <a:lnTo>
                    <a:pt x="4112" y="2064"/>
                  </a:lnTo>
                  <a:lnTo>
                    <a:pt x="4118" y="2081"/>
                  </a:lnTo>
                  <a:lnTo>
                    <a:pt x="4126" y="2099"/>
                  </a:lnTo>
                  <a:lnTo>
                    <a:pt x="4136" y="2116"/>
                  </a:lnTo>
                  <a:lnTo>
                    <a:pt x="4149" y="2136"/>
                  </a:lnTo>
                  <a:lnTo>
                    <a:pt x="4165" y="2151"/>
                  </a:lnTo>
                  <a:lnTo>
                    <a:pt x="4181" y="2167"/>
                  </a:lnTo>
                  <a:lnTo>
                    <a:pt x="4181" y="2167"/>
                  </a:lnTo>
                  <a:lnTo>
                    <a:pt x="4181" y="2202"/>
                  </a:lnTo>
                  <a:lnTo>
                    <a:pt x="4181" y="2202"/>
                  </a:lnTo>
                  <a:lnTo>
                    <a:pt x="4181" y="2276"/>
                  </a:lnTo>
                  <a:lnTo>
                    <a:pt x="4177" y="2348"/>
                  </a:lnTo>
                  <a:lnTo>
                    <a:pt x="4169" y="2418"/>
                  </a:lnTo>
                  <a:lnTo>
                    <a:pt x="4161" y="2490"/>
                  </a:lnTo>
                  <a:lnTo>
                    <a:pt x="4149" y="2560"/>
                  </a:lnTo>
                  <a:lnTo>
                    <a:pt x="4136" y="2628"/>
                  </a:lnTo>
                  <a:lnTo>
                    <a:pt x="4120" y="2697"/>
                  </a:lnTo>
                  <a:lnTo>
                    <a:pt x="4101" y="2765"/>
                  </a:lnTo>
                  <a:lnTo>
                    <a:pt x="4079" y="2831"/>
                  </a:lnTo>
                  <a:lnTo>
                    <a:pt x="4056" y="2895"/>
                  </a:lnTo>
                  <a:lnTo>
                    <a:pt x="4031" y="2959"/>
                  </a:lnTo>
                  <a:lnTo>
                    <a:pt x="4002" y="3022"/>
                  </a:lnTo>
                  <a:lnTo>
                    <a:pt x="3970" y="3084"/>
                  </a:lnTo>
                  <a:lnTo>
                    <a:pt x="3937" y="3144"/>
                  </a:lnTo>
                  <a:lnTo>
                    <a:pt x="3902" y="3203"/>
                  </a:lnTo>
                  <a:lnTo>
                    <a:pt x="3865" y="3261"/>
                  </a:lnTo>
                  <a:lnTo>
                    <a:pt x="3865" y="3261"/>
                  </a:lnTo>
                  <a:lnTo>
                    <a:pt x="3842" y="3251"/>
                  </a:lnTo>
                  <a:lnTo>
                    <a:pt x="3807" y="3244"/>
                  </a:lnTo>
                  <a:lnTo>
                    <a:pt x="3758" y="3234"/>
                  </a:lnTo>
                  <a:lnTo>
                    <a:pt x="3694" y="3224"/>
                  </a:lnTo>
                  <a:lnTo>
                    <a:pt x="3694" y="3224"/>
                  </a:lnTo>
                  <a:close/>
                </a:path>
              </a:pathLst>
            </a:custGeom>
            <a:solidFill>
              <a:srgbClr val="A5A5A5"/>
            </a:solidFill>
            <a:ln>
              <a:noFill/>
            </a:ln>
          </p:spPr>
          <p:txBody>
            <a:bodyPr lIns="50419" tIns="25200" rIns="50419" bIns="25200" anchor="t" anchorCtr="0">
              <a:noAutofit/>
            </a:bodyPr>
            <a:lstStyle/>
            <a:p>
              <a:pPr defTabSz="904208"/>
              <a:endParaRPr sz="1275" kern="0">
                <a:solidFill>
                  <a:srgbClr val="000000"/>
                </a:solidFill>
                <a:latin typeface="Calibri"/>
                <a:ea typeface="Calibri"/>
                <a:cs typeface="Calibri"/>
                <a:sym typeface="Calibri"/>
                <a:rtl val="0"/>
              </a:endParaRPr>
            </a:p>
          </p:txBody>
        </p:sp>
        <p:sp>
          <p:nvSpPr>
            <p:cNvPr id="566" name="Shape 566"/>
            <p:cNvSpPr/>
            <p:nvPr/>
          </p:nvSpPr>
          <p:spPr>
            <a:xfrm>
              <a:off x="9113836" y="4451212"/>
              <a:ext cx="312736" cy="795335"/>
            </a:xfrm>
            <a:custGeom>
              <a:avLst/>
              <a:gdLst/>
              <a:ahLst/>
              <a:cxnLst/>
              <a:rect l="0" t="0" r="0" b="0"/>
              <a:pathLst>
                <a:path w="529" h="1345" extrusionOk="0">
                  <a:moveTo>
                    <a:pt x="388" y="249"/>
                  </a:moveTo>
                  <a:cubicBezTo>
                    <a:pt x="466" y="249"/>
                    <a:pt x="529" y="313"/>
                    <a:pt x="529" y="391"/>
                  </a:cubicBezTo>
                  <a:cubicBezTo>
                    <a:pt x="529" y="430"/>
                    <a:pt x="529" y="707"/>
                    <a:pt x="529" y="734"/>
                  </a:cubicBezTo>
                  <a:cubicBezTo>
                    <a:pt x="529" y="761"/>
                    <a:pt x="508" y="783"/>
                    <a:pt x="482" y="783"/>
                  </a:cubicBezTo>
                  <a:cubicBezTo>
                    <a:pt x="455" y="783"/>
                    <a:pt x="434" y="761"/>
                    <a:pt x="434" y="734"/>
                  </a:cubicBezTo>
                  <a:cubicBezTo>
                    <a:pt x="434" y="703"/>
                    <a:pt x="434" y="424"/>
                    <a:pt x="434" y="424"/>
                  </a:cubicBezTo>
                  <a:cubicBezTo>
                    <a:pt x="408" y="424"/>
                    <a:pt x="408" y="424"/>
                    <a:pt x="408" y="424"/>
                  </a:cubicBezTo>
                  <a:cubicBezTo>
                    <a:pt x="408" y="424"/>
                    <a:pt x="408" y="1227"/>
                    <a:pt x="408" y="1281"/>
                  </a:cubicBezTo>
                  <a:cubicBezTo>
                    <a:pt x="408" y="1317"/>
                    <a:pt x="379" y="1345"/>
                    <a:pt x="343" y="1345"/>
                  </a:cubicBezTo>
                  <a:cubicBezTo>
                    <a:pt x="307" y="1345"/>
                    <a:pt x="278" y="1317"/>
                    <a:pt x="278" y="1281"/>
                  </a:cubicBezTo>
                  <a:cubicBezTo>
                    <a:pt x="278" y="1227"/>
                    <a:pt x="278" y="785"/>
                    <a:pt x="278" y="785"/>
                  </a:cubicBezTo>
                  <a:cubicBezTo>
                    <a:pt x="252" y="785"/>
                    <a:pt x="252" y="785"/>
                    <a:pt x="252" y="785"/>
                  </a:cubicBezTo>
                  <a:cubicBezTo>
                    <a:pt x="252" y="785"/>
                    <a:pt x="252" y="1227"/>
                    <a:pt x="252" y="1281"/>
                  </a:cubicBezTo>
                  <a:cubicBezTo>
                    <a:pt x="252" y="1317"/>
                    <a:pt x="223" y="1345"/>
                    <a:pt x="187" y="1345"/>
                  </a:cubicBezTo>
                  <a:cubicBezTo>
                    <a:pt x="151" y="1345"/>
                    <a:pt x="122" y="1317"/>
                    <a:pt x="122" y="1281"/>
                  </a:cubicBezTo>
                  <a:cubicBezTo>
                    <a:pt x="122" y="1227"/>
                    <a:pt x="122" y="424"/>
                    <a:pt x="122" y="424"/>
                  </a:cubicBezTo>
                  <a:cubicBezTo>
                    <a:pt x="96" y="424"/>
                    <a:pt x="96" y="424"/>
                    <a:pt x="96" y="424"/>
                  </a:cubicBezTo>
                  <a:cubicBezTo>
                    <a:pt x="96" y="424"/>
                    <a:pt x="96" y="703"/>
                    <a:pt x="96" y="734"/>
                  </a:cubicBezTo>
                  <a:cubicBezTo>
                    <a:pt x="96" y="761"/>
                    <a:pt x="76" y="783"/>
                    <a:pt x="49" y="783"/>
                  </a:cubicBezTo>
                  <a:cubicBezTo>
                    <a:pt x="22" y="783"/>
                    <a:pt x="0" y="761"/>
                    <a:pt x="0" y="734"/>
                  </a:cubicBezTo>
                  <a:cubicBezTo>
                    <a:pt x="0" y="707"/>
                    <a:pt x="0" y="430"/>
                    <a:pt x="0" y="391"/>
                  </a:cubicBezTo>
                  <a:cubicBezTo>
                    <a:pt x="0" y="313"/>
                    <a:pt x="64" y="249"/>
                    <a:pt x="143" y="249"/>
                  </a:cubicBezTo>
                  <a:cubicBezTo>
                    <a:pt x="180" y="249"/>
                    <a:pt x="348" y="249"/>
                    <a:pt x="388" y="249"/>
                  </a:cubicBezTo>
                  <a:close/>
                  <a:moveTo>
                    <a:pt x="155" y="110"/>
                  </a:moveTo>
                  <a:cubicBezTo>
                    <a:pt x="155" y="172"/>
                    <a:pt x="205" y="221"/>
                    <a:pt x="266" y="221"/>
                  </a:cubicBezTo>
                  <a:cubicBezTo>
                    <a:pt x="327" y="221"/>
                    <a:pt x="377" y="172"/>
                    <a:pt x="377" y="110"/>
                  </a:cubicBezTo>
                  <a:cubicBezTo>
                    <a:pt x="377" y="49"/>
                    <a:pt x="327" y="0"/>
                    <a:pt x="266" y="0"/>
                  </a:cubicBezTo>
                  <a:cubicBezTo>
                    <a:pt x="205" y="0"/>
                    <a:pt x="155" y="49"/>
                    <a:pt x="155" y="110"/>
                  </a:cubicBezTo>
                  <a:close/>
                </a:path>
              </a:pathLst>
            </a:custGeom>
            <a:solidFill>
              <a:srgbClr val="00CEDE"/>
            </a:solidFill>
            <a:ln>
              <a:noFill/>
            </a:ln>
          </p:spPr>
          <p:txBody>
            <a:bodyPr lIns="50419" tIns="25200" rIns="50419" bIns="25200" anchor="t" anchorCtr="0">
              <a:noAutofit/>
            </a:bodyPr>
            <a:lstStyle/>
            <a:p>
              <a:pPr defTabSz="904208"/>
              <a:endParaRPr sz="1275" kern="0">
                <a:solidFill>
                  <a:srgbClr val="000000"/>
                </a:solidFill>
                <a:latin typeface="Calibri"/>
                <a:ea typeface="Calibri"/>
                <a:cs typeface="Calibri"/>
                <a:sym typeface="Calibri"/>
                <a:rtl val="0"/>
              </a:endParaRPr>
            </a:p>
          </p:txBody>
        </p:sp>
        <p:sp>
          <p:nvSpPr>
            <p:cNvPr id="567" name="Shape 567"/>
            <p:cNvSpPr/>
            <p:nvPr/>
          </p:nvSpPr>
          <p:spPr>
            <a:xfrm>
              <a:off x="10921415" y="2447488"/>
              <a:ext cx="312736" cy="795335"/>
            </a:xfrm>
            <a:custGeom>
              <a:avLst/>
              <a:gdLst/>
              <a:ahLst/>
              <a:cxnLst/>
              <a:rect l="0" t="0" r="0" b="0"/>
              <a:pathLst>
                <a:path w="529" h="1345" extrusionOk="0">
                  <a:moveTo>
                    <a:pt x="388" y="249"/>
                  </a:moveTo>
                  <a:cubicBezTo>
                    <a:pt x="466" y="249"/>
                    <a:pt x="529" y="313"/>
                    <a:pt x="529" y="391"/>
                  </a:cubicBezTo>
                  <a:cubicBezTo>
                    <a:pt x="529" y="430"/>
                    <a:pt x="529" y="707"/>
                    <a:pt x="529" y="734"/>
                  </a:cubicBezTo>
                  <a:cubicBezTo>
                    <a:pt x="529" y="761"/>
                    <a:pt x="508" y="783"/>
                    <a:pt x="482" y="783"/>
                  </a:cubicBezTo>
                  <a:cubicBezTo>
                    <a:pt x="455" y="783"/>
                    <a:pt x="434" y="761"/>
                    <a:pt x="434" y="734"/>
                  </a:cubicBezTo>
                  <a:cubicBezTo>
                    <a:pt x="434" y="703"/>
                    <a:pt x="434" y="424"/>
                    <a:pt x="434" y="424"/>
                  </a:cubicBezTo>
                  <a:cubicBezTo>
                    <a:pt x="408" y="424"/>
                    <a:pt x="408" y="424"/>
                    <a:pt x="408" y="424"/>
                  </a:cubicBezTo>
                  <a:cubicBezTo>
                    <a:pt x="408" y="424"/>
                    <a:pt x="408" y="1227"/>
                    <a:pt x="408" y="1281"/>
                  </a:cubicBezTo>
                  <a:cubicBezTo>
                    <a:pt x="408" y="1317"/>
                    <a:pt x="379" y="1345"/>
                    <a:pt x="343" y="1345"/>
                  </a:cubicBezTo>
                  <a:cubicBezTo>
                    <a:pt x="307" y="1345"/>
                    <a:pt x="278" y="1317"/>
                    <a:pt x="278" y="1281"/>
                  </a:cubicBezTo>
                  <a:cubicBezTo>
                    <a:pt x="278" y="1227"/>
                    <a:pt x="278" y="785"/>
                    <a:pt x="278" y="785"/>
                  </a:cubicBezTo>
                  <a:cubicBezTo>
                    <a:pt x="252" y="785"/>
                    <a:pt x="252" y="785"/>
                    <a:pt x="252" y="785"/>
                  </a:cubicBezTo>
                  <a:cubicBezTo>
                    <a:pt x="252" y="785"/>
                    <a:pt x="252" y="1227"/>
                    <a:pt x="252" y="1281"/>
                  </a:cubicBezTo>
                  <a:cubicBezTo>
                    <a:pt x="252" y="1317"/>
                    <a:pt x="223" y="1345"/>
                    <a:pt x="187" y="1345"/>
                  </a:cubicBezTo>
                  <a:cubicBezTo>
                    <a:pt x="151" y="1345"/>
                    <a:pt x="122" y="1317"/>
                    <a:pt x="122" y="1281"/>
                  </a:cubicBezTo>
                  <a:cubicBezTo>
                    <a:pt x="122" y="1227"/>
                    <a:pt x="122" y="424"/>
                    <a:pt x="122" y="424"/>
                  </a:cubicBezTo>
                  <a:cubicBezTo>
                    <a:pt x="96" y="424"/>
                    <a:pt x="96" y="424"/>
                    <a:pt x="96" y="424"/>
                  </a:cubicBezTo>
                  <a:cubicBezTo>
                    <a:pt x="96" y="424"/>
                    <a:pt x="96" y="703"/>
                    <a:pt x="96" y="734"/>
                  </a:cubicBezTo>
                  <a:cubicBezTo>
                    <a:pt x="96" y="761"/>
                    <a:pt x="76" y="783"/>
                    <a:pt x="49" y="783"/>
                  </a:cubicBezTo>
                  <a:cubicBezTo>
                    <a:pt x="22" y="783"/>
                    <a:pt x="0" y="761"/>
                    <a:pt x="0" y="734"/>
                  </a:cubicBezTo>
                  <a:cubicBezTo>
                    <a:pt x="0" y="707"/>
                    <a:pt x="0" y="430"/>
                    <a:pt x="0" y="391"/>
                  </a:cubicBezTo>
                  <a:cubicBezTo>
                    <a:pt x="0" y="313"/>
                    <a:pt x="64" y="249"/>
                    <a:pt x="143" y="249"/>
                  </a:cubicBezTo>
                  <a:cubicBezTo>
                    <a:pt x="180" y="249"/>
                    <a:pt x="348" y="249"/>
                    <a:pt x="388" y="249"/>
                  </a:cubicBezTo>
                  <a:close/>
                  <a:moveTo>
                    <a:pt x="155" y="110"/>
                  </a:moveTo>
                  <a:cubicBezTo>
                    <a:pt x="155" y="172"/>
                    <a:pt x="205" y="221"/>
                    <a:pt x="266" y="221"/>
                  </a:cubicBezTo>
                  <a:cubicBezTo>
                    <a:pt x="327" y="221"/>
                    <a:pt x="377" y="172"/>
                    <a:pt x="377" y="110"/>
                  </a:cubicBezTo>
                  <a:cubicBezTo>
                    <a:pt x="377" y="49"/>
                    <a:pt x="327" y="0"/>
                    <a:pt x="266" y="0"/>
                  </a:cubicBezTo>
                  <a:cubicBezTo>
                    <a:pt x="205" y="0"/>
                    <a:pt x="155" y="49"/>
                    <a:pt x="155" y="110"/>
                  </a:cubicBezTo>
                  <a:close/>
                </a:path>
              </a:pathLst>
            </a:custGeom>
            <a:solidFill>
              <a:srgbClr val="00CEDE"/>
            </a:solidFill>
            <a:ln>
              <a:noFill/>
            </a:ln>
          </p:spPr>
          <p:txBody>
            <a:bodyPr lIns="50419" tIns="25200" rIns="50419" bIns="25200" anchor="t" anchorCtr="0">
              <a:noAutofit/>
            </a:bodyPr>
            <a:lstStyle/>
            <a:p>
              <a:pPr defTabSz="904208"/>
              <a:endParaRPr sz="1275" kern="0">
                <a:solidFill>
                  <a:srgbClr val="000000"/>
                </a:solidFill>
                <a:latin typeface="Calibri"/>
                <a:ea typeface="Calibri"/>
                <a:cs typeface="Calibri"/>
                <a:sym typeface="Calibri"/>
                <a:rtl val="0"/>
              </a:endParaRPr>
            </a:p>
          </p:txBody>
        </p:sp>
        <p:cxnSp>
          <p:nvCxnSpPr>
            <p:cNvPr id="568" name="Shape 568"/>
            <p:cNvCxnSpPr/>
            <p:nvPr/>
          </p:nvCxnSpPr>
          <p:spPr>
            <a:xfrm rot="10800000">
              <a:off x="7640840" y="2840825"/>
              <a:ext cx="640200" cy="0"/>
            </a:xfrm>
            <a:prstGeom prst="straightConnector1">
              <a:avLst/>
            </a:prstGeom>
            <a:noFill/>
            <a:ln w="60325" cap="rnd" cmpd="sng">
              <a:solidFill>
                <a:srgbClr val="00CEDE"/>
              </a:solidFill>
              <a:prstDash val="dot"/>
              <a:miter/>
              <a:headEnd type="none" w="med" len="med"/>
              <a:tailEnd type="none" w="med" len="med"/>
            </a:ln>
          </p:spPr>
        </p:cxnSp>
        <p:cxnSp>
          <p:nvCxnSpPr>
            <p:cNvPr id="569" name="Shape 569"/>
            <p:cNvCxnSpPr/>
            <p:nvPr/>
          </p:nvCxnSpPr>
          <p:spPr>
            <a:xfrm rot="10800000">
              <a:off x="10203667" y="2764625"/>
              <a:ext cx="640200" cy="0"/>
            </a:xfrm>
            <a:prstGeom prst="straightConnector1">
              <a:avLst/>
            </a:prstGeom>
            <a:noFill/>
            <a:ln w="60325" cap="rnd" cmpd="sng">
              <a:solidFill>
                <a:srgbClr val="00CEDE"/>
              </a:solidFill>
              <a:prstDash val="dot"/>
              <a:miter/>
              <a:headEnd type="none" w="med" len="med"/>
              <a:tailEnd type="none" w="med" len="med"/>
            </a:ln>
          </p:spPr>
        </p:cxnSp>
        <p:cxnSp>
          <p:nvCxnSpPr>
            <p:cNvPr id="570" name="Shape 570"/>
            <p:cNvCxnSpPr/>
            <p:nvPr/>
          </p:nvCxnSpPr>
          <p:spPr>
            <a:xfrm rot="-5400000">
              <a:off x="8946136" y="4032342"/>
              <a:ext cx="640200" cy="0"/>
            </a:xfrm>
            <a:prstGeom prst="straightConnector1">
              <a:avLst/>
            </a:prstGeom>
            <a:noFill/>
            <a:ln w="60325" cap="rnd" cmpd="sng">
              <a:solidFill>
                <a:srgbClr val="00CEDE"/>
              </a:solidFill>
              <a:prstDash val="dot"/>
              <a:miter/>
              <a:headEnd type="none" w="med" len="med"/>
              <a:tailEnd type="none" w="med" len="med"/>
            </a:ln>
          </p:spPr>
        </p:cxnSp>
        <p:grpSp>
          <p:nvGrpSpPr>
            <p:cNvPr id="571" name="Shape 571"/>
            <p:cNvGrpSpPr/>
            <p:nvPr/>
          </p:nvGrpSpPr>
          <p:grpSpPr>
            <a:xfrm>
              <a:off x="9933035" y="3561792"/>
              <a:ext cx="1233233" cy="990021"/>
              <a:chOff x="9585785" y="3538642"/>
              <a:chExt cx="1233233" cy="990021"/>
            </a:xfrm>
          </p:grpSpPr>
          <p:sp>
            <p:nvSpPr>
              <p:cNvPr id="572" name="Shape 572"/>
              <p:cNvSpPr/>
              <p:nvPr/>
            </p:nvSpPr>
            <p:spPr>
              <a:xfrm>
                <a:off x="10060067" y="4039767"/>
                <a:ext cx="758951" cy="488896"/>
              </a:xfrm>
              <a:custGeom>
                <a:avLst/>
                <a:gdLst/>
                <a:ahLst/>
                <a:cxnLst/>
                <a:rect l="0" t="0" r="0" b="0"/>
                <a:pathLst>
                  <a:path w="371" h="240" extrusionOk="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rgbClr val="00CEDE"/>
              </a:solidFill>
              <a:ln>
                <a:noFill/>
              </a:ln>
            </p:spPr>
            <p:txBody>
              <a:bodyPr lIns="50419" tIns="25200" rIns="50419" bIns="25200" anchor="t" anchorCtr="0">
                <a:noAutofit/>
              </a:bodyPr>
              <a:lstStyle/>
              <a:p>
                <a:pPr defTabSz="904208"/>
                <a:endParaRPr sz="1275" kern="0">
                  <a:solidFill>
                    <a:srgbClr val="000000"/>
                  </a:solidFill>
                  <a:latin typeface="Calibri"/>
                  <a:ea typeface="Calibri"/>
                  <a:cs typeface="Calibri"/>
                  <a:sym typeface="Calibri"/>
                  <a:rtl val="0"/>
                </a:endParaRPr>
              </a:p>
            </p:txBody>
          </p:sp>
          <p:cxnSp>
            <p:nvCxnSpPr>
              <p:cNvPr id="573" name="Shape 573"/>
              <p:cNvCxnSpPr/>
              <p:nvPr/>
            </p:nvCxnSpPr>
            <p:spPr>
              <a:xfrm rot="-8100000">
                <a:off x="9492027" y="3764992"/>
                <a:ext cx="640214" cy="0"/>
              </a:xfrm>
              <a:prstGeom prst="straightConnector1">
                <a:avLst/>
              </a:prstGeom>
              <a:noFill/>
              <a:ln w="60325" cap="rnd" cmpd="sng">
                <a:solidFill>
                  <a:srgbClr val="00CEDE"/>
                </a:solidFill>
                <a:prstDash val="dot"/>
                <a:miter/>
                <a:headEnd type="none" w="med" len="med"/>
                <a:tailEnd type="none" w="med" len="med"/>
              </a:ln>
            </p:spPr>
          </p:cxnSp>
        </p:grpSp>
        <p:grpSp>
          <p:nvGrpSpPr>
            <p:cNvPr id="574" name="Shape 574"/>
            <p:cNvGrpSpPr/>
            <p:nvPr/>
          </p:nvGrpSpPr>
          <p:grpSpPr>
            <a:xfrm>
              <a:off x="7356403" y="3561792"/>
              <a:ext cx="1237246" cy="990021"/>
              <a:chOff x="7703653" y="3538642"/>
              <a:chExt cx="1237246" cy="990021"/>
            </a:xfrm>
          </p:grpSpPr>
          <p:sp>
            <p:nvSpPr>
              <p:cNvPr id="575" name="Shape 575"/>
              <p:cNvSpPr/>
              <p:nvPr/>
            </p:nvSpPr>
            <p:spPr>
              <a:xfrm>
                <a:off x="7703653" y="4039767"/>
                <a:ext cx="758951" cy="488896"/>
              </a:xfrm>
              <a:custGeom>
                <a:avLst/>
                <a:gdLst/>
                <a:ahLst/>
                <a:cxnLst/>
                <a:rect l="0" t="0" r="0" b="0"/>
                <a:pathLst>
                  <a:path w="371" h="240" extrusionOk="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rgbClr val="00CEDE"/>
              </a:solidFill>
              <a:ln>
                <a:noFill/>
              </a:ln>
            </p:spPr>
            <p:txBody>
              <a:bodyPr lIns="50419" tIns="25200" rIns="50419" bIns="25200" anchor="t" anchorCtr="0">
                <a:noAutofit/>
              </a:bodyPr>
              <a:lstStyle/>
              <a:p>
                <a:pPr defTabSz="904208"/>
                <a:endParaRPr sz="1275" kern="0">
                  <a:solidFill>
                    <a:srgbClr val="000000"/>
                  </a:solidFill>
                  <a:latin typeface="Calibri"/>
                  <a:ea typeface="Calibri"/>
                  <a:cs typeface="Calibri"/>
                  <a:sym typeface="Calibri"/>
                  <a:rtl val="0"/>
                </a:endParaRPr>
              </a:p>
            </p:txBody>
          </p:sp>
          <p:cxnSp>
            <p:nvCxnSpPr>
              <p:cNvPr id="576" name="Shape 576"/>
              <p:cNvCxnSpPr/>
              <p:nvPr/>
            </p:nvCxnSpPr>
            <p:spPr>
              <a:xfrm rot="-2700000">
                <a:off x="8394443" y="3764992"/>
                <a:ext cx="640214" cy="0"/>
              </a:xfrm>
              <a:prstGeom prst="straightConnector1">
                <a:avLst/>
              </a:prstGeom>
              <a:noFill/>
              <a:ln w="60325" cap="rnd" cmpd="sng">
                <a:solidFill>
                  <a:srgbClr val="00CEDE"/>
                </a:solidFill>
                <a:prstDash val="dot"/>
                <a:miter/>
                <a:headEnd type="none" w="med" len="med"/>
                <a:tailEnd type="none" w="med" len="med"/>
              </a:ln>
            </p:spPr>
          </p:cxnSp>
        </p:grpSp>
      </p:grpSp>
    </p:spTree>
    <p:extLst>
      <p:ext uri="{BB962C8B-B14F-4D97-AF65-F5344CB8AC3E}">
        <p14:creationId xmlns:p14="http://schemas.microsoft.com/office/powerpoint/2010/main" val="113621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does Iowa fit into all of this?</a:t>
            </a:r>
          </a:p>
        </p:txBody>
      </p:sp>
      <p:sp>
        <p:nvSpPr>
          <p:cNvPr id="3" name="Content Placeholder 2"/>
          <p:cNvSpPr>
            <a:spLocks noGrp="1"/>
          </p:cNvSpPr>
          <p:nvPr>
            <p:ph idx="1"/>
          </p:nvPr>
        </p:nvSpPr>
        <p:spPr/>
        <p:txBody>
          <a:bodyPr>
            <a:normAutofit/>
          </a:bodyPr>
          <a:lstStyle/>
          <a:p>
            <a:r>
              <a:rPr lang="en-US" dirty="0"/>
              <a:t>High School</a:t>
            </a:r>
          </a:p>
          <a:p>
            <a:pPr lvl="1"/>
            <a:r>
              <a:rPr lang="en-US" dirty="0"/>
              <a:t>EVERY school must </a:t>
            </a:r>
            <a:r>
              <a:rPr lang="en-US" b="1" i="1" dirty="0"/>
              <a:t>offer</a:t>
            </a:r>
            <a:r>
              <a:rPr lang="en-US" dirty="0"/>
              <a:t> a "high quality" CS course</a:t>
            </a:r>
          </a:p>
          <a:p>
            <a:r>
              <a:rPr lang="en-US" dirty="0"/>
              <a:t>Middle School</a:t>
            </a:r>
          </a:p>
          <a:p>
            <a:pPr lvl="1"/>
            <a:r>
              <a:rPr lang="en-US" dirty="0"/>
              <a:t>EVERY school must </a:t>
            </a:r>
            <a:r>
              <a:rPr lang="en-US" b="1" i="1" dirty="0"/>
              <a:t>require</a:t>
            </a:r>
            <a:r>
              <a:rPr lang="en-US" dirty="0"/>
              <a:t> a course on CS</a:t>
            </a:r>
          </a:p>
          <a:p>
            <a:r>
              <a:rPr lang="en-US" dirty="0"/>
              <a:t>Elementary School</a:t>
            </a:r>
          </a:p>
          <a:p>
            <a:pPr lvl="1"/>
            <a:r>
              <a:rPr lang="en-US" dirty="0"/>
              <a:t>EVERY school must make CS a significant component of education for at </a:t>
            </a:r>
            <a:r>
              <a:rPr lang="en-US" b="1" i="1" dirty="0"/>
              <a:t>least one grade band </a:t>
            </a:r>
            <a:r>
              <a:rPr lang="en-US" dirty="0"/>
              <a:t>1-6 grade</a:t>
            </a:r>
          </a:p>
        </p:txBody>
      </p:sp>
    </p:spTree>
    <p:extLst>
      <p:ext uri="{BB962C8B-B14F-4D97-AF65-F5344CB8AC3E}">
        <p14:creationId xmlns:p14="http://schemas.microsoft.com/office/powerpoint/2010/main" val="107014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p:nvPr/>
        </p:nvSpPr>
        <p:spPr>
          <a:xfrm>
            <a:off x="402033" y="2731369"/>
            <a:ext cx="8167799" cy="1395299"/>
          </a:xfrm>
          <a:prstGeom prst="rect">
            <a:avLst/>
          </a:prstGeom>
          <a:noFill/>
          <a:ln>
            <a:noFill/>
          </a:ln>
        </p:spPr>
        <p:txBody>
          <a:bodyPr lIns="65841" tIns="33599" rIns="65841" bIns="33599" anchor="t" anchorCtr="0">
            <a:noAutofit/>
          </a:bodyPr>
          <a:lstStyle/>
          <a:p>
            <a:pPr defTabSz="903646">
              <a:buClr>
                <a:srgbClr val="FFFFFF"/>
              </a:buClr>
              <a:buSzPct val="25000"/>
            </a:pPr>
            <a:r>
              <a:rPr lang="en" sz="4425" kern="0" dirty="0">
                <a:latin typeface="Arial"/>
                <a:cs typeface="Arial"/>
                <a:sym typeface="Arial"/>
                <a:rtl val="0"/>
              </a:rPr>
              <a:t>What does a career look like for a student graduating in 2036?</a:t>
            </a:r>
          </a:p>
        </p:txBody>
      </p:sp>
    </p:spTree>
    <p:extLst>
      <p:ext uri="{BB962C8B-B14F-4D97-AF65-F5344CB8AC3E}">
        <p14:creationId xmlns:p14="http://schemas.microsoft.com/office/powerpoint/2010/main" val="223626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Shape 441"/>
          <p:cNvPicPr preferRelativeResize="0"/>
          <p:nvPr/>
        </p:nvPicPr>
        <p:blipFill rotWithShape="1">
          <a:blip r:embed="rId3">
            <a:alphaModFix/>
          </a:blip>
          <a:srcRect l="38012" t="1047" r="8651" b="88"/>
          <a:stretch/>
        </p:blipFill>
        <p:spPr>
          <a:xfrm>
            <a:off x="7245629" y="4004146"/>
            <a:ext cx="1706699" cy="1778400"/>
          </a:xfrm>
          <a:prstGeom prst="rect">
            <a:avLst/>
          </a:prstGeom>
          <a:noFill/>
          <a:ln>
            <a:noFill/>
          </a:ln>
        </p:spPr>
      </p:pic>
      <p:pic>
        <p:nvPicPr>
          <p:cNvPr id="442" name="Shape 442"/>
          <p:cNvPicPr preferRelativeResize="0"/>
          <p:nvPr/>
        </p:nvPicPr>
        <p:blipFill rotWithShape="1">
          <a:blip r:embed="rId4">
            <a:alphaModFix/>
          </a:blip>
          <a:srcRect l="9028" t="-352" r="26393" b="-261"/>
          <a:stretch/>
        </p:blipFill>
        <p:spPr>
          <a:xfrm>
            <a:off x="201929" y="4004147"/>
            <a:ext cx="1708200" cy="1778400"/>
          </a:xfrm>
          <a:prstGeom prst="rect">
            <a:avLst/>
          </a:prstGeom>
          <a:noFill/>
          <a:ln>
            <a:noFill/>
          </a:ln>
        </p:spPr>
      </p:pic>
      <p:pic>
        <p:nvPicPr>
          <p:cNvPr id="443" name="Shape 443"/>
          <p:cNvPicPr preferRelativeResize="0"/>
          <p:nvPr/>
        </p:nvPicPr>
        <p:blipFill rotWithShape="1">
          <a:blip r:embed="rId5">
            <a:alphaModFix/>
          </a:blip>
          <a:srcRect l="12252" t="240" r="37614" b="-260"/>
          <a:stretch/>
        </p:blipFill>
        <p:spPr>
          <a:xfrm>
            <a:off x="1963105" y="4000297"/>
            <a:ext cx="1708200" cy="1783199"/>
          </a:xfrm>
          <a:prstGeom prst="rect">
            <a:avLst/>
          </a:prstGeom>
          <a:noFill/>
          <a:ln>
            <a:noFill/>
          </a:ln>
        </p:spPr>
      </p:pic>
      <p:pic>
        <p:nvPicPr>
          <p:cNvPr id="444" name="Shape 444"/>
          <p:cNvPicPr preferRelativeResize="0"/>
          <p:nvPr/>
        </p:nvPicPr>
        <p:blipFill rotWithShape="1">
          <a:blip r:embed="rId6">
            <a:alphaModFix/>
          </a:blip>
          <a:srcRect l="43232" t="1044" r="11024" b="443"/>
          <a:stretch/>
        </p:blipFill>
        <p:spPr>
          <a:xfrm>
            <a:off x="3724381" y="4004147"/>
            <a:ext cx="1707899" cy="1778400"/>
          </a:xfrm>
          <a:prstGeom prst="rect">
            <a:avLst/>
          </a:prstGeom>
          <a:noFill/>
          <a:ln>
            <a:noFill/>
          </a:ln>
        </p:spPr>
      </p:pic>
      <p:pic>
        <p:nvPicPr>
          <p:cNvPr id="445" name="Shape 445"/>
          <p:cNvPicPr preferRelativeResize="0"/>
          <p:nvPr/>
        </p:nvPicPr>
        <p:blipFill rotWithShape="1">
          <a:blip r:embed="rId7">
            <a:alphaModFix/>
          </a:blip>
          <a:srcRect/>
          <a:stretch/>
        </p:blipFill>
        <p:spPr>
          <a:xfrm>
            <a:off x="3635828" y="1774700"/>
            <a:ext cx="5412300" cy="1998300"/>
          </a:xfrm>
          <a:prstGeom prst="rect">
            <a:avLst/>
          </a:prstGeom>
          <a:noFill/>
          <a:ln>
            <a:noFill/>
          </a:ln>
        </p:spPr>
      </p:pic>
      <p:pic>
        <p:nvPicPr>
          <p:cNvPr id="446" name="Shape 446"/>
          <p:cNvPicPr preferRelativeResize="0"/>
          <p:nvPr/>
        </p:nvPicPr>
        <p:blipFill rotWithShape="1">
          <a:blip r:embed="rId8">
            <a:alphaModFix/>
          </a:blip>
          <a:srcRect/>
          <a:stretch/>
        </p:blipFill>
        <p:spPr>
          <a:xfrm>
            <a:off x="2232088" y="1706605"/>
            <a:ext cx="1722599" cy="1399500"/>
          </a:xfrm>
          <a:prstGeom prst="rect">
            <a:avLst/>
          </a:prstGeom>
          <a:noFill/>
          <a:ln>
            <a:noFill/>
          </a:ln>
        </p:spPr>
      </p:pic>
      <p:pic>
        <p:nvPicPr>
          <p:cNvPr id="448" name="Shape 448"/>
          <p:cNvPicPr preferRelativeResize="0"/>
          <p:nvPr/>
        </p:nvPicPr>
        <p:blipFill rotWithShape="1">
          <a:blip r:embed="rId9">
            <a:alphaModFix/>
          </a:blip>
          <a:srcRect/>
          <a:stretch/>
        </p:blipFill>
        <p:spPr>
          <a:xfrm>
            <a:off x="134697" y="2142621"/>
            <a:ext cx="3166800" cy="1813800"/>
          </a:xfrm>
          <a:prstGeom prst="rect">
            <a:avLst/>
          </a:prstGeom>
          <a:noFill/>
          <a:ln>
            <a:noFill/>
          </a:ln>
        </p:spPr>
      </p:pic>
      <p:pic>
        <p:nvPicPr>
          <p:cNvPr id="449" name="Shape 449"/>
          <p:cNvPicPr preferRelativeResize="0"/>
          <p:nvPr/>
        </p:nvPicPr>
        <p:blipFill rotWithShape="1">
          <a:blip r:embed="rId10">
            <a:alphaModFix/>
          </a:blip>
          <a:srcRect l="14260" t="-439" r="27579" b="479"/>
          <a:stretch/>
        </p:blipFill>
        <p:spPr>
          <a:xfrm>
            <a:off x="5486090" y="4005072"/>
            <a:ext cx="1707599" cy="1781999"/>
          </a:xfrm>
          <a:prstGeom prst="rect">
            <a:avLst/>
          </a:prstGeom>
          <a:noFill/>
          <a:ln>
            <a:noFill/>
          </a:ln>
        </p:spPr>
      </p:pic>
      <p:sp>
        <p:nvSpPr>
          <p:cNvPr id="10" name="Shape 447"/>
          <p:cNvSpPr txBox="1"/>
          <p:nvPr/>
        </p:nvSpPr>
        <p:spPr>
          <a:xfrm>
            <a:off x="207491" y="1081154"/>
            <a:ext cx="6965699" cy="700500"/>
          </a:xfrm>
          <a:prstGeom prst="rect">
            <a:avLst/>
          </a:prstGeom>
          <a:noFill/>
          <a:ln>
            <a:noFill/>
          </a:ln>
        </p:spPr>
        <p:txBody>
          <a:bodyPr lIns="131697" tIns="65835" rIns="65835" bIns="33599" anchor="t" anchorCtr="0">
            <a:noAutofit/>
          </a:bodyPr>
          <a:lstStyle/>
          <a:p>
            <a:pPr defTabSz="903556">
              <a:buClr>
                <a:srgbClr val="FFFFFF"/>
              </a:buClr>
              <a:buSzPct val="25000"/>
            </a:pPr>
            <a:r>
              <a:rPr lang="en" sz="3225" kern="0" dirty="0">
                <a:latin typeface="Arial"/>
                <a:cs typeface="Arial"/>
                <a:sym typeface="Arial"/>
                <a:rtl val="0"/>
              </a:rPr>
              <a:t>Technology affects </a:t>
            </a:r>
            <a:r>
              <a:rPr lang="en" sz="3225" kern="0" dirty="0">
                <a:solidFill>
                  <a:schemeClr val="accent2">
                    <a:lumMod val="75000"/>
                  </a:schemeClr>
                </a:solidFill>
                <a:latin typeface="Arial"/>
                <a:cs typeface="Arial"/>
                <a:sym typeface="Arial"/>
                <a:rtl val="0"/>
              </a:rPr>
              <a:t>EVERY</a:t>
            </a:r>
            <a:r>
              <a:rPr lang="en" sz="3225" kern="0" dirty="0">
                <a:solidFill>
                  <a:srgbClr val="FFFFFF"/>
                </a:solidFill>
                <a:latin typeface="Arial"/>
                <a:cs typeface="Arial"/>
                <a:sym typeface="Arial"/>
                <a:rtl val="0"/>
              </a:rPr>
              <a:t> </a:t>
            </a:r>
            <a:r>
              <a:rPr lang="en" sz="3225" kern="0" dirty="0">
                <a:latin typeface="Arial"/>
                <a:cs typeface="Arial"/>
                <a:sym typeface="Arial"/>
                <a:rtl val="0"/>
              </a:rPr>
              <a:t>field</a:t>
            </a:r>
          </a:p>
        </p:txBody>
      </p:sp>
    </p:spTree>
    <p:extLst>
      <p:ext uri="{BB962C8B-B14F-4D97-AF65-F5344CB8AC3E}">
        <p14:creationId xmlns:p14="http://schemas.microsoft.com/office/powerpoint/2010/main" val="3720466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CS Matters</a:t>
            </a: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a:t>I believe that computing is so fundamental to understanding and participating in society that it is valuable for </a:t>
            </a:r>
            <a:r>
              <a:rPr lang="en-US" i="1" dirty="0"/>
              <a:t>every </a:t>
            </a:r>
            <a:r>
              <a:rPr lang="en-US" dirty="0"/>
              <a:t>student</a:t>
            </a:r>
            <a:r>
              <a:rPr lang="en-US" i="1" dirty="0"/>
              <a:t> </a:t>
            </a:r>
            <a:r>
              <a:rPr lang="en-US" dirty="0"/>
              <a:t>to learn as part of a modern education. </a:t>
            </a:r>
          </a:p>
          <a:p>
            <a:endParaRPr lang="en-US" dirty="0"/>
          </a:p>
          <a:p>
            <a:r>
              <a:rPr lang="en-US" dirty="0"/>
              <a:t>Computer science is not only a "science" but a liberal art</a:t>
            </a:r>
          </a:p>
          <a:p>
            <a:pPr lvl="1"/>
            <a:r>
              <a:rPr lang="en-US" dirty="0"/>
              <a:t>a subject that provides students with a critical lens for interpreting the world around them. </a:t>
            </a:r>
          </a:p>
          <a:p>
            <a:pPr lvl="1"/>
            <a:endParaRPr lang="en-US" dirty="0"/>
          </a:p>
          <a:p>
            <a:r>
              <a:rPr lang="en-US" dirty="0"/>
              <a:t>Computer science prepares all students to be active and informed contributors to our increasingly technological society whether they pursue careers in technology or not. </a:t>
            </a:r>
          </a:p>
          <a:p>
            <a:endParaRPr lang="en-US" dirty="0"/>
          </a:p>
          <a:p>
            <a:r>
              <a:rPr lang="en-US" dirty="0"/>
              <a:t>Computer science can be life-changing, not just skill training.</a:t>
            </a:r>
          </a:p>
        </p:txBody>
      </p:sp>
    </p:spTree>
    <p:extLst>
      <p:ext uri="{BB962C8B-B14F-4D97-AF65-F5344CB8AC3E}">
        <p14:creationId xmlns:p14="http://schemas.microsoft.com/office/powerpoint/2010/main" val="1612331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Course Details</a:t>
            </a:r>
          </a:p>
        </p:txBody>
      </p:sp>
      <p:sp>
        <p:nvSpPr>
          <p:cNvPr id="19459" name="Rectangle 3"/>
          <p:cNvSpPr>
            <a:spLocks noGrp="1" noChangeArrowheads="1"/>
          </p:cNvSpPr>
          <p:nvPr>
            <p:ph type="body" idx="1"/>
          </p:nvPr>
        </p:nvSpPr>
        <p:spPr/>
        <p:txBody>
          <a:bodyPr>
            <a:normAutofit/>
          </a:bodyPr>
          <a:lstStyle/>
          <a:p>
            <a:pPr eaLnBrk="1" hangingPunct="1"/>
            <a:r>
              <a:rPr lang="en-US" altLang="en-US" dirty="0"/>
              <a:t>We will use multiple websites this semester</a:t>
            </a:r>
          </a:p>
          <a:p>
            <a:pPr lvl="1"/>
            <a:r>
              <a:rPr lang="en-US" altLang="en-US" dirty="0"/>
              <a:t>My personal website</a:t>
            </a:r>
          </a:p>
          <a:p>
            <a:pPr lvl="2"/>
            <a:r>
              <a:rPr lang="en-US" altLang="en-US" dirty="0"/>
              <a:t>www.cs.uni.edu/~schafer/1310/</a:t>
            </a:r>
          </a:p>
          <a:p>
            <a:pPr lvl="1"/>
            <a:r>
              <a:rPr lang="en-US" altLang="en-US" dirty="0"/>
              <a:t>Blackboard/eLearning</a:t>
            </a:r>
          </a:p>
          <a:p>
            <a:pPr lvl="1"/>
            <a:r>
              <a:rPr lang="en-US" altLang="en-US" dirty="0" err="1"/>
              <a:t>AEAOnline</a:t>
            </a:r>
            <a:endParaRPr lang="en-US" altLang="en-US" dirty="0"/>
          </a:p>
          <a:p>
            <a:pPr lvl="1"/>
            <a:r>
              <a:rPr lang="en-US" altLang="en-US" dirty="0"/>
              <a:t>Code.org</a:t>
            </a:r>
          </a:p>
          <a:p>
            <a:pPr lvl="1"/>
            <a:r>
              <a:rPr lang="en-US" altLang="en-US" dirty="0"/>
              <a:t>Scratch</a:t>
            </a:r>
          </a:p>
          <a:p>
            <a:pPr lvl="1"/>
            <a:endParaRPr lang="en-US" altLang="en-US" dirty="0"/>
          </a:p>
          <a:p>
            <a:pPr lvl="1"/>
            <a:endParaRPr lang="en-US" altLang="en-US" dirty="0"/>
          </a:p>
          <a:p>
            <a:pPr marL="914400" lvl="2" indent="0">
              <a:buNone/>
            </a:pPr>
            <a:endParaRPr lang="en-US" altLang="en-US" dirty="0"/>
          </a:p>
        </p:txBody>
      </p:sp>
    </p:spTree>
    <p:extLst>
      <p:ext uri="{BB962C8B-B14F-4D97-AF65-F5344CB8AC3E}">
        <p14:creationId xmlns:p14="http://schemas.microsoft.com/office/powerpoint/2010/main" val="362677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Course Details</a:t>
            </a:r>
          </a:p>
        </p:txBody>
      </p:sp>
      <p:sp>
        <p:nvSpPr>
          <p:cNvPr id="19459" name="Rectangle 3"/>
          <p:cNvSpPr>
            <a:spLocks noGrp="1" noChangeArrowheads="1"/>
          </p:cNvSpPr>
          <p:nvPr>
            <p:ph type="body" idx="1"/>
          </p:nvPr>
        </p:nvSpPr>
        <p:spPr/>
        <p:txBody>
          <a:bodyPr>
            <a:normAutofit/>
          </a:bodyPr>
          <a:lstStyle/>
          <a:p>
            <a:r>
              <a:rPr lang="en-US" altLang="en-US" dirty="0"/>
              <a:t>The full syllabus is on my class website</a:t>
            </a:r>
          </a:p>
          <a:p>
            <a:pPr lvl="1"/>
            <a:r>
              <a:rPr lang="en-US" altLang="en-US" dirty="0"/>
              <a:t>www.cs.uni.edu/~schafer/1310/</a:t>
            </a:r>
          </a:p>
          <a:p>
            <a:pPr lvl="1"/>
            <a:endParaRPr lang="en-US" altLang="en-US" dirty="0"/>
          </a:p>
          <a:p>
            <a:r>
              <a:rPr lang="en-US" altLang="en-US" dirty="0"/>
              <a:t>I spent a lot of time preparing this syllabus.  </a:t>
            </a:r>
          </a:p>
          <a:p>
            <a:pPr lvl="1"/>
            <a:r>
              <a:rPr lang="en-US" altLang="en-US" dirty="0"/>
              <a:t>Please take 15 minutes to read the syllabus prior to the next class.  </a:t>
            </a:r>
          </a:p>
          <a:p>
            <a:pPr lvl="1"/>
            <a:r>
              <a:rPr lang="en-US" altLang="en-US" dirty="0"/>
              <a:t>We will start class by answering questions you have.</a:t>
            </a:r>
          </a:p>
          <a:p>
            <a:pPr lvl="2"/>
            <a:endParaRPr lang="en-US" altLang="en-US" dirty="0"/>
          </a:p>
        </p:txBody>
      </p:sp>
    </p:spTree>
    <p:extLst>
      <p:ext uri="{BB962C8B-B14F-4D97-AF65-F5344CB8AC3E}">
        <p14:creationId xmlns:p14="http://schemas.microsoft.com/office/powerpoint/2010/main" val="331773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en-US" altLang="en-US" dirty="0"/>
              <a:t>Course Details</a:t>
            </a:r>
          </a:p>
        </p:txBody>
      </p:sp>
      <p:sp>
        <p:nvSpPr>
          <p:cNvPr id="27651" name="Rectangle 1027"/>
          <p:cNvSpPr>
            <a:spLocks noGrp="1" noChangeArrowheads="1"/>
          </p:cNvSpPr>
          <p:nvPr>
            <p:ph type="body" idx="1"/>
          </p:nvPr>
        </p:nvSpPr>
        <p:spPr>
          <a:xfrm>
            <a:off x="685800" y="1524000"/>
            <a:ext cx="8077200" cy="4648200"/>
          </a:xfrm>
        </p:spPr>
        <p:txBody>
          <a:bodyPr>
            <a:normAutofit/>
          </a:bodyPr>
          <a:lstStyle/>
          <a:p>
            <a:pPr>
              <a:defRPr/>
            </a:pPr>
            <a:r>
              <a:rPr lang="en-US" dirty="0"/>
              <a:t>How I will handle "student hours"</a:t>
            </a:r>
          </a:p>
          <a:p>
            <a:pPr lvl="2">
              <a:defRPr/>
            </a:pPr>
            <a:r>
              <a:rPr lang="en-US" dirty="0"/>
              <a:t>MWF 11:00-11:50 – Drop in or reservation</a:t>
            </a:r>
          </a:p>
          <a:p>
            <a:pPr lvl="2">
              <a:defRPr/>
            </a:pPr>
            <a:r>
              <a:rPr lang="en-US" dirty="0"/>
              <a:t>MWF 2:00-3:00 – Drop in or reservation</a:t>
            </a:r>
          </a:p>
          <a:p>
            <a:pPr lvl="2">
              <a:defRPr/>
            </a:pPr>
            <a:r>
              <a:rPr lang="en-US" dirty="0"/>
              <a:t>MW 3:00-4:00 – Reservation Only</a:t>
            </a:r>
          </a:p>
          <a:p>
            <a:pPr lvl="2">
              <a:defRPr/>
            </a:pPr>
            <a:endParaRPr lang="en-US" dirty="0"/>
          </a:p>
          <a:p>
            <a:pPr>
              <a:defRPr/>
            </a:pPr>
            <a:r>
              <a:rPr lang="en-US" dirty="0"/>
              <a:t>To meet with me:</a:t>
            </a:r>
          </a:p>
          <a:p>
            <a:pPr lvl="1">
              <a:defRPr/>
            </a:pPr>
            <a:r>
              <a:rPr lang="en-US" dirty="0"/>
              <a:t>https://bit.ly/SchaferScheduler </a:t>
            </a:r>
          </a:p>
          <a:p>
            <a:pPr lvl="1">
              <a:defRPr/>
            </a:pPr>
            <a:r>
              <a:rPr lang="en-US" dirty="0"/>
              <a:t>If you need something else, PLEASE email me</a:t>
            </a:r>
          </a:p>
        </p:txBody>
      </p:sp>
    </p:spTree>
    <p:extLst>
      <p:ext uri="{BB962C8B-B14F-4D97-AF65-F5344CB8AC3E}">
        <p14:creationId xmlns:p14="http://schemas.microsoft.com/office/powerpoint/2010/main" val="2248255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to Know You form</a:t>
            </a:r>
          </a:p>
        </p:txBody>
      </p:sp>
      <p:sp>
        <p:nvSpPr>
          <p:cNvPr id="3" name="Content Placeholder 2"/>
          <p:cNvSpPr>
            <a:spLocks noGrp="1"/>
          </p:cNvSpPr>
          <p:nvPr>
            <p:ph idx="1"/>
          </p:nvPr>
        </p:nvSpPr>
        <p:spPr/>
        <p:txBody>
          <a:bodyPr/>
          <a:lstStyle/>
          <a:p>
            <a:r>
              <a:rPr lang="en-US" dirty="0"/>
              <a:t>Thanks for everyone who took the time to complete this form.  </a:t>
            </a:r>
          </a:p>
          <a:p>
            <a:pPr lvl="1"/>
            <a:r>
              <a:rPr lang="en-US" dirty="0"/>
              <a:t>http://bit.ly/Schafer_gtky</a:t>
            </a:r>
          </a:p>
          <a:p>
            <a:endParaRPr lang="en-US" dirty="0"/>
          </a:p>
          <a:p>
            <a:r>
              <a:rPr lang="en-US" dirty="0"/>
              <a:t>It was fun to get to know you.</a:t>
            </a:r>
          </a:p>
        </p:txBody>
      </p:sp>
    </p:spTree>
    <p:extLst>
      <p:ext uri="{BB962C8B-B14F-4D97-AF65-F5344CB8AC3E}">
        <p14:creationId xmlns:p14="http://schemas.microsoft.com/office/powerpoint/2010/main" val="285917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28600"/>
            <a:ext cx="8839200" cy="1143000"/>
          </a:xfrm>
        </p:spPr>
        <p:txBody>
          <a:bodyPr/>
          <a:lstStyle/>
          <a:p>
            <a:pPr eaLnBrk="1" hangingPunct="1"/>
            <a:r>
              <a:rPr lang="en-US" altLang="en-US" dirty="0"/>
              <a:t>How grades will be earned</a:t>
            </a:r>
          </a:p>
        </p:txBody>
      </p:sp>
      <p:sp>
        <p:nvSpPr>
          <p:cNvPr id="28675" name="Rectangle 3"/>
          <p:cNvSpPr>
            <a:spLocks noGrp="1" noChangeArrowheads="1"/>
          </p:cNvSpPr>
          <p:nvPr>
            <p:ph type="body" idx="1"/>
          </p:nvPr>
        </p:nvSpPr>
        <p:spPr>
          <a:xfrm>
            <a:off x="228600" y="1600200"/>
            <a:ext cx="8763000" cy="4648200"/>
          </a:xfrm>
        </p:spPr>
        <p:txBody>
          <a:bodyPr>
            <a:normAutofit fontScale="92500" lnSpcReduction="10000"/>
          </a:bodyPr>
          <a:lstStyle/>
          <a:p>
            <a:pPr>
              <a:lnSpc>
                <a:spcPct val="90000"/>
              </a:lnSpc>
            </a:pPr>
            <a:r>
              <a:rPr lang="en-US" altLang="en-US" sz="2800" dirty="0">
                <a:cs typeface="Times New Roman" pitchFamily="18" charset="0"/>
              </a:rPr>
              <a:t>Grades in this class are very earned VERY differently than what you are likely used to</a:t>
            </a:r>
          </a:p>
          <a:p>
            <a:pPr lvl="1">
              <a:lnSpc>
                <a:spcPct val="90000"/>
              </a:lnSpc>
            </a:pPr>
            <a:r>
              <a:rPr lang="en-US" altLang="en-US" sz="2400" dirty="0">
                <a:cs typeface="Times New Roman" pitchFamily="18" charset="0"/>
              </a:rPr>
              <a:t>I don't do the whole 90/80/70/60 thing</a:t>
            </a:r>
          </a:p>
          <a:p>
            <a:pPr lvl="1">
              <a:lnSpc>
                <a:spcPct val="90000"/>
              </a:lnSpc>
            </a:pPr>
            <a:endParaRPr lang="en-US" altLang="en-US" sz="2400" dirty="0">
              <a:cs typeface="Times New Roman" pitchFamily="18" charset="0"/>
            </a:endParaRPr>
          </a:p>
          <a:p>
            <a:pPr>
              <a:lnSpc>
                <a:spcPct val="90000"/>
              </a:lnSpc>
            </a:pPr>
            <a:r>
              <a:rPr lang="en-US" altLang="en-US" sz="2800" dirty="0">
                <a:cs typeface="Times New Roman" pitchFamily="18" charset="0"/>
              </a:rPr>
              <a:t>Why?</a:t>
            </a:r>
          </a:p>
          <a:p>
            <a:pPr lvl="1">
              <a:lnSpc>
                <a:spcPct val="90000"/>
              </a:lnSpc>
            </a:pPr>
            <a:r>
              <a:rPr lang="en-US" altLang="en-US" dirty="0">
                <a:cs typeface="Times New Roman" pitchFamily="18" charset="0"/>
              </a:rPr>
              <a:t>That process seems to be arbitrary</a:t>
            </a:r>
          </a:p>
          <a:p>
            <a:pPr lvl="2">
              <a:lnSpc>
                <a:spcPct val="90000"/>
              </a:lnSpc>
            </a:pPr>
            <a:r>
              <a:rPr lang="en-US" altLang="en-US" sz="2000" dirty="0">
                <a:cs typeface="Times New Roman" pitchFamily="18" charset="0"/>
              </a:rPr>
              <a:t>What does a 17/20 even mean?</a:t>
            </a:r>
          </a:p>
          <a:p>
            <a:pPr lvl="2">
              <a:lnSpc>
                <a:spcPct val="90000"/>
              </a:lnSpc>
            </a:pPr>
            <a:r>
              <a:rPr lang="en-US" altLang="en-US" sz="2000" dirty="0">
                <a:cs typeface="Times New Roman" pitchFamily="18" charset="0"/>
              </a:rPr>
              <a:t>Even with a good rubric, what does everything mean</a:t>
            </a:r>
          </a:p>
          <a:p>
            <a:pPr lvl="1">
              <a:lnSpc>
                <a:spcPct val="90000"/>
              </a:lnSpc>
            </a:pPr>
            <a:r>
              <a:rPr lang="en-US" altLang="en-US" dirty="0">
                <a:cs typeface="Times New Roman" pitchFamily="18" charset="0"/>
              </a:rPr>
              <a:t>That process seems to focus on points rather than learning</a:t>
            </a:r>
          </a:p>
          <a:p>
            <a:pPr lvl="2">
              <a:lnSpc>
                <a:spcPct val="90000"/>
              </a:lnSpc>
            </a:pPr>
            <a:r>
              <a:rPr lang="en-US" altLang="en-US" sz="2000" dirty="0">
                <a:cs typeface="Times New Roman" pitchFamily="18" charset="0"/>
              </a:rPr>
              <a:t>You got a 50/100 on this exam.</a:t>
            </a:r>
          </a:p>
          <a:p>
            <a:pPr lvl="2">
              <a:lnSpc>
                <a:spcPct val="90000"/>
              </a:lnSpc>
            </a:pPr>
            <a:r>
              <a:rPr lang="en-US" altLang="en-US" sz="2000" dirty="0">
                <a:cs typeface="Times New Roman" pitchFamily="18" charset="0"/>
              </a:rPr>
              <a:t>You can't possibly earn an A any more.</a:t>
            </a:r>
          </a:p>
          <a:p>
            <a:pPr lvl="2">
              <a:lnSpc>
                <a:spcPct val="90000"/>
              </a:lnSpc>
            </a:pPr>
            <a:r>
              <a:rPr lang="en-US" altLang="en-US" sz="2000" dirty="0">
                <a:cs typeface="Times New Roman" pitchFamily="18" charset="0"/>
              </a:rPr>
              <a:t>Screw you!</a:t>
            </a:r>
          </a:p>
        </p:txBody>
      </p:sp>
    </p:spTree>
    <p:extLst>
      <p:ext uri="{BB962C8B-B14F-4D97-AF65-F5344CB8AC3E}">
        <p14:creationId xmlns:p14="http://schemas.microsoft.com/office/powerpoint/2010/main" val="3271148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28600"/>
            <a:ext cx="8839200" cy="1143000"/>
          </a:xfrm>
        </p:spPr>
        <p:txBody>
          <a:bodyPr/>
          <a:lstStyle/>
          <a:p>
            <a:pPr eaLnBrk="1" hangingPunct="1"/>
            <a:r>
              <a:rPr lang="en-US" altLang="en-US" dirty="0"/>
              <a:t>How grades will be earned</a:t>
            </a:r>
          </a:p>
        </p:txBody>
      </p:sp>
      <p:sp>
        <p:nvSpPr>
          <p:cNvPr id="28675" name="Rectangle 3"/>
          <p:cNvSpPr>
            <a:spLocks noGrp="1" noChangeArrowheads="1"/>
          </p:cNvSpPr>
          <p:nvPr>
            <p:ph type="body" idx="1"/>
          </p:nvPr>
        </p:nvSpPr>
        <p:spPr>
          <a:xfrm>
            <a:off x="228600" y="1600200"/>
            <a:ext cx="8763000" cy="4648200"/>
          </a:xfrm>
        </p:spPr>
        <p:txBody>
          <a:bodyPr>
            <a:normAutofit/>
          </a:bodyPr>
          <a:lstStyle/>
          <a:p>
            <a:pPr>
              <a:lnSpc>
                <a:spcPct val="90000"/>
              </a:lnSpc>
            </a:pPr>
            <a:r>
              <a:rPr lang="en-US" altLang="en-US" sz="2800" dirty="0">
                <a:cs typeface="Times New Roman" pitchFamily="18" charset="0"/>
              </a:rPr>
              <a:t>I base my grading off of </a:t>
            </a:r>
          </a:p>
          <a:p>
            <a:pPr lvl="1">
              <a:lnSpc>
                <a:spcPct val="90000"/>
              </a:lnSpc>
            </a:pPr>
            <a:r>
              <a:rPr lang="en-US" altLang="en-US" sz="2400" dirty="0">
                <a:cs typeface="Times New Roman" pitchFamily="18" charset="0"/>
              </a:rPr>
              <a:t>Standards based</a:t>
            </a:r>
          </a:p>
          <a:p>
            <a:pPr lvl="1">
              <a:lnSpc>
                <a:spcPct val="90000"/>
              </a:lnSpc>
            </a:pPr>
            <a:r>
              <a:rPr lang="en-US" altLang="en-US" sz="2400" dirty="0">
                <a:cs typeface="Times New Roman" pitchFamily="18" charset="0"/>
              </a:rPr>
              <a:t>Equitable grading (gradingforequity.com)</a:t>
            </a:r>
          </a:p>
          <a:p>
            <a:pPr lvl="1">
              <a:lnSpc>
                <a:spcPct val="90000"/>
              </a:lnSpc>
            </a:pPr>
            <a:endParaRPr lang="en-US" altLang="en-US" sz="2400" dirty="0">
              <a:cs typeface="Times New Roman" pitchFamily="18" charset="0"/>
            </a:endParaRPr>
          </a:p>
          <a:p>
            <a:pPr>
              <a:lnSpc>
                <a:spcPct val="90000"/>
              </a:lnSpc>
            </a:pPr>
            <a:r>
              <a:rPr lang="en-US" altLang="en-US" sz="2800" dirty="0">
                <a:cs typeface="Times New Roman" pitchFamily="18" charset="0"/>
              </a:rPr>
              <a:t>Why?</a:t>
            </a:r>
          </a:p>
          <a:p>
            <a:pPr lvl="1">
              <a:lnSpc>
                <a:spcPct val="90000"/>
              </a:lnSpc>
            </a:pPr>
            <a:r>
              <a:rPr lang="en-US" altLang="en-US" dirty="0">
                <a:cs typeface="Times New Roman" pitchFamily="18" charset="0"/>
              </a:rPr>
              <a:t>It focusses on whether you LEARNED the material</a:t>
            </a:r>
          </a:p>
          <a:p>
            <a:pPr lvl="2">
              <a:lnSpc>
                <a:spcPct val="90000"/>
              </a:lnSpc>
            </a:pPr>
            <a:r>
              <a:rPr lang="en-US" altLang="en-US" sz="2000" dirty="0">
                <a:cs typeface="Times New Roman" pitchFamily="18" charset="0"/>
              </a:rPr>
              <a:t>That's LARGELY a yes/no decision</a:t>
            </a:r>
          </a:p>
          <a:p>
            <a:pPr lvl="1">
              <a:lnSpc>
                <a:spcPct val="90000"/>
              </a:lnSpc>
            </a:pPr>
            <a:r>
              <a:rPr lang="en-US" altLang="en-US" dirty="0">
                <a:cs typeface="Times New Roman" pitchFamily="18" charset="0"/>
              </a:rPr>
              <a:t>It allows you to fix something if you didn't learn it the first time</a:t>
            </a:r>
          </a:p>
          <a:p>
            <a:pPr lvl="2">
              <a:lnSpc>
                <a:spcPct val="90000"/>
              </a:lnSpc>
            </a:pPr>
            <a:r>
              <a:rPr lang="en-US" altLang="en-US" sz="2000" dirty="0">
                <a:cs typeface="Times New Roman" pitchFamily="18" charset="0"/>
              </a:rPr>
              <a:t>Almost ALL grades can be replaced if you can show me you worked to learn what you missed the first time through</a:t>
            </a:r>
          </a:p>
          <a:p>
            <a:pPr>
              <a:lnSpc>
                <a:spcPct val="90000"/>
              </a:lnSpc>
            </a:pPr>
            <a:endParaRPr lang="en-US" altLang="en-US" sz="2800" dirty="0">
              <a:cs typeface="Times New Roman" pitchFamily="18" charset="0"/>
            </a:endParaRPr>
          </a:p>
        </p:txBody>
      </p:sp>
    </p:spTree>
    <p:extLst>
      <p:ext uri="{BB962C8B-B14F-4D97-AF65-F5344CB8AC3E}">
        <p14:creationId xmlns:p14="http://schemas.microsoft.com/office/powerpoint/2010/main" val="720141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28600"/>
            <a:ext cx="8839200" cy="1143000"/>
          </a:xfrm>
        </p:spPr>
        <p:txBody>
          <a:bodyPr/>
          <a:lstStyle/>
          <a:p>
            <a:pPr eaLnBrk="1" hangingPunct="1"/>
            <a:r>
              <a:rPr lang="en-US" altLang="en-US" dirty="0"/>
              <a:t>How grades will be earned</a:t>
            </a:r>
          </a:p>
        </p:txBody>
      </p:sp>
      <p:sp>
        <p:nvSpPr>
          <p:cNvPr id="28675" name="Rectangle 3"/>
          <p:cNvSpPr>
            <a:spLocks noGrp="1" noChangeArrowheads="1"/>
          </p:cNvSpPr>
          <p:nvPr>
            <p:ph type="body" idx="1"/>
          </p:nvPr>
        </p:nvSpPr>
        <p:spPr>
          <a:xfrm>
            <a:off x="228600" y="1600200"/>
            <a:ext cx="8763000" cy="4648200"/>
          </a:xfrm>
        </p:spPr>
        <p:txBody>
          <a:bodyPr>
            <a:normAutofit/>
          </a:bodyPr>
          <a:lstStyle/>
          <a:p>
            <a:r>
              <a:rPr lang="en-US" dirty="0"/>
              <a:t>This class focusses on 14 standards</a:t>
            </a:r>
          </a:p>
          <a:p>
            <a:pPr lvl="1"/>
            <a:r>
              <a:rPr lang="en-US" dirty="0"/>
              <a:t>Eight computer science/programming related</a:t>
            </a:r>
          </a:p>
          <a:p>
            <a:pPr lvl="1"/>
            <a:r>
              <a:rPr lang="en-US" dirty="0"/>
              <a:t>Six teaching related</a:t>
            </a:r>
          </a:p>
          <a:p>
            <a:pPr lvl="1"/>
            <a:endParaRPr lang="en-US" dirty="0"/>
          </a:p>
          <a:p>
            <a:r>
              <a:rPr lang="en-US" dirty="0"/>
              <a:t>For each standard you will earn a score from 1-4</a:t>
            </a:r>
          </a:p>
          <a:p>
            <a:endParaRPr lang="en-US" dirty="0"/>
          </a:p>
          <a:p>
            <a:pPr lvl="0"/>
            <a:endParaRPr lang="en-US" dirty="0"/>
          </a:p>
          <a:p>
            <a:pPr marL="457200" lvl="1" indent="0">
              <a:lnSpc>
                <a:spcPct val="90000"/>
              </a:lnSpc>
              <a:buNone/>
            </a:pPr>
            <a:endParaRPr lang="en-US" altLang="en-US" sz="2400" dirty="0">
              <a:cs typeface="Times New Roman" pitchFamily="18" charset="0"/>
            </a:endParaRPr>
          </a:p>
        </p:txBody>
      </p:sp>
    </p:spTree>
    <p:extLst>
      <p:ext uri="{BB962C8B-B14F-4D97-AF65-F5344CB8AC3E}">
        <p14:creationId xmlns:p14="http://schemas.microsoft.com/office/powerpoint/2010/main" val="2242655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grades will be earned</a:t>
            </a:r>
          </a:p>
        </p:txBody>
      </p:sp>
      <p:sp>
        <p:nvSpPr>
          <p:cNvPr id="3" name="Content Placeholder 2"/>
          <p:cNvSpPr>
            <a:spLocks noGrp="1"/>
          </p:cNvSpPr>
          <p:nvPr>
            <p:ph idx="1"/>
          </p:nvPr>
        </p:nvSpPr>
        <p:spPr>
          <a:xfrm>
            <a:off x="628650" y="1833155"/>
            <a:ext cx="7886700" cy="3263400"/>
          </a:xfrm>
        </p:spPr>
        <p:txBody>
          <a:bodyPr/>
          <a:lstStyle/>
          <a:p>
            <a:pPr marL="457200"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478A8B35-55FF-47D1-9376-2B49BDF697C1}"/>
              </a:ext>
            </a:extLst>
          </p:cNvPr>
          <p:cNvPicPr>
            <a:picLocks noChangeAspect="1"/>
          </p:cNvPicPr>
          <p:nvPr/>
        </p:nvPicPr>
        <p:blipFill>
          <a:blip r:embed="rId2"/>
          <a:stretch>
            <a:fillRect/>
          </a:stretch>
        </p:blipFill>
        <p:spPr>
          <a:xfrm>
            <a:off x="989760" y="2133600"/>
            <a:ext cx="7164479" cy="2895600"/>
          </a:xfrm>
          <a:prstGeom prst="rect">
            <a:avLst/>
          </a:prstGeom>
        </p:spPr>
      </p:pic>
    </p:spTree>
    <p:extLst>
      <p:ext uri="{BB962C8B-B14F-4D97-AF65-F5344CB8AC3E}">
        <p14:creationId xmlns:p14="http://schemas.microsoft.com/office/powerpoint/2010/main" val="364435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28600"/>
            <a:ext cx="8839200" cy="1143000"/>
          </a:xfrm>
        </p:spPr>
        <p:txBody>
          <a:bodyPr/>
          <a:lstStyle/>
          <a:p>
            <a:pPr eaLnBrk="1" hangingPunct="1"/>
            <a:r>
              <a:rPr lang="en-US" altLang="en-US" dirty="0"/>
              <a:t>How grades will be earned</a:t>
            </a:r>
          </a:p>
        </p:txBody>
      </p:sp>
      <p:sp>
        <p:nvSpPr>
          <p:cNvPr id="28675" name="Rectangle 3"/>
          <p:cNvSpPr>
            <a:spLocks noGrp="1" noChangeArrowheads="1"/>
          </p:cNvSpPr>
          <p:nvPr>
            <p:ph type="body" idx="1"/>
          </p:nvPr>
        </p:nvSpPr>
        <p:spPr>
          <a:xfrm>
            <a:off x="228600" y="1600200"/>
            <a:ext cx="8763000" cy="4648200"/>
          </a:xfrm>
        </p:spPr>
        <p:txBody>
          <a:bodyPr>
            <a:normAutofit/>
          </a:bodyPr>
          <a:lstStyle/>
          <a:p>
            <a:pPr lvl="0"/>
            <a:r>
              <a:rPr lang="en-US" dirty="0"/>
              <a:t>Competency Activity (CA) Grades</a:t>
            </a:r>
            <a:endParaRPr lang="en-US" sz="2800" dirty="0"/>
          </a:p>
          <a:p>
            <a:pPr lvl="1"/>
            <a:r>
              <a:rPr lang="en-US" dirty="0"/>
              <a:t>You can think of these like "homework" assignments.</a:t>
            </a:r>
            <a:endParaRPr lang="en-US" sz="2400" dirty="0"/>
          </a:p>
          <a:p>
            <a:pPr lvl="1"/>
            <a:r>
              <a:rPr lang="en-US" dirty="0"/>
              <a:t>Most will be one activity for one grade.  </a:t>
            </a:r>
            <a:endParaRPr lang="en-US" sz="2400" dirty="0"/>
          </a:p>
          <a:p>
            <a:pPr lvl="2"/>
            <a:r>
              <a:rPr lang="en-US" dirty="0"/>
              <a:t>However, some (specifically CA1 and CA8) will consist of several pieces evaluated as a whole.</a:t>
            </a:r>
            <a:endParaRPr lang="en-US" sz="2000" dirty="0"/>
          </a:p>
          <a:p>
            <a:pPr lvl="1"/>
            <a:r>
              <a:rPr lang="en-US" dirty="0"/>
              <a:t>Most CAs will be given an evaluation based on the rubric published with the activity.  If you do not earn the grade you would like to earn on the activity, you will have an opportunity to revise and resubmit for a (hopefully) improved grade.   </a:t>
            </a:r>
            <a:endParaRPr lang="en-US" sz="2400" dirty="0"/>
          </a:p>
          <a:p>
            <a:pPr marL="457200" lvl="1" indent="0">
              <a:lnSpc>
                <a:spcPct val="90000"/>
              </a:lnSpc>
              <a:buNone/>
            </a:pPr>
            <a:endParaRPr lang="en-US" altLang="en-US" sz="2400" dirty="0">
              <a:cs typeface="Times New Roman" pitchFamily="18" charset="0"/>
            </a:endParaRPr>
          </a:p>
        </p:txBody>
      </p:sp>
    </p:spTree>
    <p:extLst>
      <p:ext uri="{BB962C8B-B14F-4D97-AF65-F5344CB8AC3E}">
        <p14:creationId xmlns:p14="http://schemas.microsoft.com/office/powerpoint/2010/main" val="676239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28600"/>
            <a:ext cx="8839200" cy="1143000"/>
          </a:xfrm>
        </p:spPr>
        <p:txBody>
          <a:bodyPr/>
          <a:lstStyle/>
          <a:p>
            <a:pPr eaLnBrk="1" hangingPunct="1"/>
            <a:r>
              <a:rPr lang="en-US" altLang="en-US" dirty="0"/>
              <a:t>How grades will be earned</a:t>
            </a:r>
          </a:p>
        </p:txBody>
      </p:sp>
      <p:sp>
        <p:nvSpPr>
          <p:cNvPr id="28675" name="Rectangle 3"/>
          <p:cNvSpPr>
            <a:spLocks noGrp="1" noChangeArrowheads="1"/>
          </p:cNvSpPr>
          <p:nvPr>
            <p:ph type="body" idx="1"/>
          </p:nvPr>
        </p:nvSpPr>
        <p:spPr>
          <a:xfrm>
            <a:off x="228600" y="1600200"/>
            <a:ext cx="8763000" cy="4648200"/>
          </a:xfrm>
        </p:spPr>
        <p:txBody>
          <a:bodyPr>
            <a:normAutofit/>
          </a:bodyPr>
          <a:lstStyle/>
          <a:p>
            <a:pPr lvl="0"/>
            <a:r>
              <a:rPr lang="en-US" dirty="0"/>
              <a:t>Competency Demos (CD)</a:t>
            </a:r>
            <a:endParaRPr lang="en-US" sz="2800" dirty="0"/>
          </a:p>
          <a:p>
            <a:pPr lvl="1"/>
            <a:r>
              <a:rPr lang="en-US" dirty="0"/>
              <a:t>You can think of these like exams.</a:t>
            </a:r>
            <a:endParaRPr lang="en-US" sz="2400" dirty="0"/>
          </a:p>
          <a:p>
            <a:pPr lvl="1"/>
            <a:r>
              <a:rPr lang="en-US" dirty="0"/>
              <a:t>Each will be administered using Blackboard DURING class.  </a:t>
            </a:r>
            <a:endParaRPr lang="en-US" sz="2400" dirty="0"/>
          </a:p>
          <a:p>
            <a:pPr marL="457200" lvl="1" indent="0">
              <a:lnSpc>
                <a:spcPct val="90000"/>
              </a:lnSpc>
              <a:buNone/>
            </a:pPr>
            <a:endParaRPr lang="en-US" altLang="en-US" sz="2400" dirty="0">
              <a:cs typeface="Times New Roman" pitchFamily="18" charset="0"/>
            </a:endParaRPr>
          </a:p>
        </p:txBody>
      </p:sp>
    </p:spTree>
    <p:extLst>
      <p:ext uri="{BB962C8B-B14F-4D97-AF65-F5344CB8AC3E}">
        <p14:creationId xmlns:p14="http://schemas.microsoft.com/office/powerpoint/2010/main" val="165978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grades will be earned</a:t>
            </a:r>
          </a:p>
        </p:txBody>
      </p:sp>
      <p:sp>
        <p:nvSpPr>
          <p:cNvPr id="3" name="Content Placeholder 2"/>
          <p:cNvSpPr>
            <a:spLocks noGrp="1"/>
          </p:cNvSpPr>
          <p:nvPr>
            <p:ph idx="1"/>
          </p:nvPr>
        </p:nvSpPr>
        <p:spPr>
          <a:xfrm>
            <a:off x="628650" y="1833155"/>
            <a:ext cx="7886700" cy="3263400"/>
          </a:xfrm>
        </p:spPr>
        <p:txBody>
          <a:bodyPr/>
          <a:lstStyle/>
          <a:p>
            <a:r>
              <a:rPr lang="en-US" sz="2800" dirty="0"/>
              <a:t>Competency Demos</a:t>
            </a:r>
          </a:p>
          <a:p>
            <a:pPr lvl="1"/>
            <a:r>
              <a:rPr lang="en-US" sz="2400" dirty="0"/>
              <a:t>Each question will receive a "grade"</a:t>
            </a:r>
          </a:p>
          <a:p>
            <a:pPr lvl="1"/>
            <a:r>
              <a:rPr lang="en-US" sz="2400" dirty="0"/>
              <a:t>Based on the question grades I will assign overall CD scores tied to the two learning strands</a:t>
            </a:r>
          </a:p>
          <a:p>
            <a:pPr lvl="1"/>
            <a:r>
              <a:rPr lang="en-US" sz="2400" dirty="0"/>
              <a:t>Note, the overall score is NOT necessarily the average of the question grades</a:t>
            </a:r>
          </a:p>
          <a:p>
            <a:pPr lvl="2"/>
            <a:r>
              <a:rPr lang="en-US" sz="1800" dirty="0"/>
              <a:t>3 + 3 + 3 + 3 = 12      will likely be an overall grade of 3</a:t>
            </a:r>
          </a:p>
          <a:p>
            <a:pPr lvl="2"/>
            <a:r>
              <a:rPr lang="en-US" sz="1800" dirty="0"/>
              <a:t>4 + 4 + 2 + 2 = 12      will likely be an overall grade of 2</a:t>
            </a:r>
          </a:p>
          <a:p>
            <a:pPr lvl="1"/>
            <a:endParaRPr lang="en-US" dirty="0"/>
          </a:p>
        </p:txBody>
      </p:sp>
    </p:spTree>
    <p:extLst>
      <p:ext uri="{BB962C8B-B14F-4D97-AF65-F5344CB8AC3E}">
        <p14:creationId xmlns:p14="http://schemas.microsoft.com/office/powerpoint/2010/main" val="3068010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28600"/>
            <a:ext cx="8839200" cy="1143000"/>
          </a:xfrm>
        </p:spPr>
        <p:txBody>
          <a:bodyPr/>
          <a:lstStyle/>
          <a:p>
            <a:pPr eaLnBrk="1" hangingPunct="1"/>
            <a:r>
              <a:rPr lang="en-US" altLang="en-US" dirty="0"/>
              <a:t>How grades will be earned</a:t>
            </a:r>
          </a:p>
        </p:txBody>
      </p:sp>
      <p:sp>
        <p:nvSpPr>
          <p:cNvPr id="28675" name="Rectangle 3"/>
          <p:cNvSpPr>
            <a:spLocks noGrp="1" noChangeArrowheads="1"/>
          </p:cNvSpPr>
          <p:nvPr>
            <p:ph type="body" idx="1"/>
          </p:nvPr>
        </p:nvSpPr>
        <p:spPr>
          <a:xfrm>
            <a:off x="228600" y="1600200"/>
            <a:ext cx="8763000" cy="4648200"/>
          </a:xfrm>
        </p:spPr>
        <p:txBody>
          <a:bodyPr>
            <a:normAutofit/>
          </a:bodyPr>
          <a:lstStyle/>
          <a:p>
            <a:pPr lvl="0"/>
            <a:r>
              <a:rPr lang="en-US" dirty="0"/>
              <a:t>Competency Demos (CD)</a:t>
            </a:r>
            <a:endParaRPr lang="en-US" sz="2800" dirty="0"/>
          </a:p>
          <a:p>
            <a:pPr lvl="1"/>
            <a:r>
              <a:rPr lang="en-US" dirty="0"/>
              <a:t>You can think of these like exams.</a:t>
            </a:r>
            <a:endParaRPr lang="en-US" sz="2400" dirty="0"/>
          </a:p>
          <a:p>
            <a:pPr lvl="1"/>
            <a:r>
              <a:rPr lang="en-US" dirty="0"/>
              <a:t>Each will be administered using </a:t>
            </a:r>
            <a:r>
              <a:rPr lang="en-US"/>
              <a:t>Blackboard DURING </a:t>
            </a:r>
            <a:r>
              <a:rPr lang="en-US" dirty="0"/>
              <a:t>class.  </a:t>
            </a:r>
            <a:endParaRPr lang="en-US" sz="2400" dirty="0"/>
          </a:p>
          <a:p>
            <a:pPr lvl="1"/>
            <a:r>
              <a:rPr lang="en-US" dirty="0"/>
              <a:t>If you do not like the grade you earned on the original CDs, you will be provided an opportunity to ask questions, re-study the material, and attempt a second CD to improve your grade.  Details on this will be provided when it becomes an option.</a:t>
            </a:r>
            <a:endParaRPr lang="en-US" sz="2400" dirty="0"/>
          </a:p>
          <a:p>
            <a:pPr marL="457200" lvl="1" indent="0">
              <a:lnSpc>
                <a:spcPct val="90000"/>
              </a:lnSpc>
              <a:buNone/>
            </a:pPr>
            <a:endParaRPr lang="en-US" altLang="en-US" sz="2400" dirty="0">
              <a:cs typeface="Times New Roman" pitchFamily="18" charset="0"/>
            </a:endParaRPr>
          </a:p>
        </p:txBody>
      </p:sp>
    </p:spTree>
    <p:extLst>
      <p:ext uri="{BB962C8B-B14F-4D97-AF65-F5344CB8AC3E}">
        <p14:creationId xmlns:p14="http://schemas.microsoft.com/office/powerpoint/2010/main" val="1818078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28600"/>
            <a:ext cx="8839200" cy="1143000"/>
          </a:xfrm>
        </p:spPr>
        <p:txBody>
          <a:bodyPr/>
          <a:lstStyle/>
          <a:p>
            <a:pPr eaLnBrk="1" hangingPunct="1"/>
            <a:r>
              <a:rPr lang="en-US" altLang="en-US" dirty="0"/>
              <a:t>How grades will be earned</a:t>
            </a:r>
          </a:p>
        </p:txBody>
      </p:sp>
      <p:sp>
        <p:nvSpPr>
          <p:cNvPr id="28675" name="Rectangle 3"/>
          <p:cNvSpPr>
            <a:spLocks noGrp="1" noChangeArrowheads="1"/>
          </p:cNvSpPr>
          <p:nvPr>
            <p:ph type="body" idx="1"/>
          </p:nvPr>
        </p:nvSpPr>
        <p:spPr>
          <a:xfrm>
            <a:off x="228600" y="1600200"/>
            <a:ext cx="8763000" cy="4648200"/>
          </a:xfrm>
        </p:spPr>
        <p:txBody>
          <a:bodyPr>
            <a:normAutofit/>
          </a:bodyPr>
          <a:lstStyle/>
          <a:p>
            <a:r>
              <a:rPr lang="en-US" dirty="0"/>
              <a:t>The Final Project/CD is your chance to put all of the pieces together and show me what you have learned. </a:t>
            </a:r>
          </a:p>
          <a:p>
            <a:pPr lvl="1"/>
            <a:r>
              <a:rPr lang="en-US" dirty="0"/>
              <a:t>This is the only activity all semester for which you will not be given an opportunity to improve your grade.</a:t>
            </a:r>
          </a:p>
          <a:p>
            <a:pPr lvl="1"/>
            <a:r>
              <a:rPr lang="en-US" dirty="0"/>
              <a:t>This is also where you might earn a plus or minus on your grade.</a:t>
            </a:r>
          </a:p>
          <a:p>
            <a:pPr lvl="1"/>
            <a:endParaRPr lang="en-US" sz="2000" dirty="0"/>
          </a:p>
          <a:p>
            <a:pPr marL="457200" lvl="1" indent="0">
              <a:lnSpc>
                <a:spcPct val="90000"/>
              </a:lnSpc>
              <a:buNone/>
            </a:pPr>
            <a:endParaRPr lang="en-US" altLang="en-US" sz="2400" dirty="0">
              <a:cs typeface="Times New Roman" pitchFamily="18" charset="0"/>
            </a:endParaRPr>
          </a:p>
        </p:txBody>
      </p:sp>
    </p:spTree>
    <p:extLst>
      <p:ext uri="{BB962C8B-B14F-4D97-AF65-F5344CB8AC3E}">
        <p14:creationId xmlns:p14="http://schemas.microsoft.com/office/powerpoint/2010/main" val="3191413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Final Assessment</a:t>
            </a:r>
          </a:p>
        </p:txBody>
      </p:sp>
      <p:pic>
        <p:nvPicPr>
          <p:cNvPr id="4" name="Picture 3">
            <a:extLst>
              <a:ext uri="{FF2B5EF4-FFF2-40B4-BE49-F238E27FC236}">
                <a16:creationId xmlns:a16="http://schemas.microsoft.com/office/drawing/2014/main" id="{705A662C-9E3E-C301-6498-6ACB8DC4CE5E}"/>
              </a:ext>
            </a:extLst>
          </p:cNvPr>
          <p:cNvPicPr>
            <a:picLocks noChangeAspect="1"/>
          </p:cNvPicPr>
          <p:nvPr/>
        </p:nvPicPr>
        <p:blipFill>
          <a:blip r:embed="rId2"/>
          <a:stretch>
            <a:fillRect/>
          </a:stretch>
        </p:blipFill>
        <p:spPr>
          <a:xfrm>
            <a:off x="409503" y="1562100"/>
            <a:ext cx="8324994" cy="3733800"/>
          </a:xfrm>
          <a:prstGeom prst="rect">
            <a:avLst/>
          </a:prstGeom>
        </p:spPr>
      </p:pic>
    </p:spTree>
    <p:extLst>
      <p:ext uri="{BB962C8B-B14F-4D97-AF65-F5344CB8AC3E}">
        <p14:creationId xmlns:p14="http://schemas.microsoft.com/office/powerpoint/2010/main" val="3426392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would have been on my form?</a:t>
            </a: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Name:  Dr. Ben Schafer</a:t>
            </a:r>
          </a:p>
          <a:p>
            <a:r>
              <a:rPr lang="en-US" dirty="0"/>
              <a:t>Hometown:  Ames originally</a:t>
            </a:r>
          </a:p>
          <a:p>
            <a:r>
              <a:rPr lang="en-US" dirty="0"/>
              <a:t>Major:  As an undergrad I was a double major of Math and Physics teaching</a:t>
            </a:r>
          </a:p>
          <a:p>
            <a:pPr lvl="1"/>
            <a:r>
              <a:rPr lang="en-US" dirty="0"/>
              <a:t>I taught 7</a:t>
            </a:r>
            <a:r>
              <a:rPr lang="en-US" baseline="30000" dirty="0"/>
              <a:t>th</a:t>
            </a:r>
            <a:r>
              <a:rPr lang="en-US" dirty="0"/>
              <a:t> and 8</a:t>
            </a:r>
            <a:r>
              <a:rPr lang="en-US" baseline="30000" dirty="0"/>
              <a:t>th</a:t>
            </a:r>
            <a:r>
              <a:rPr lang="en-US" dirty="0"/>
              <a:t> grade math and science for four years</a:t>
            </a:r>
          </a:p>
          <a:p>
            <a:pPr lvl="1"/>
            <a:r>
              <a:rPr lang="en-US" dirty="0"/>
              <a:t>But I took several computer science classes and worked in the summers writing educational, multi-media software.</a:t>
            </a:r>
          </a:p>
          <a:p>
            <a:pPr lvl="1"/>
            <a:r>
              <a:rPr lang="en-US" dirty="0"/>
              <a:t>Eventually went back to learn more</a:t>
            </a:r>
          </a:p>
        </p:txBody>
      </p:sp>
    </p:spTree>
    <p:extLst>
      <p:ext uri="{BB962C8B-B14F-4D97-AF65-F5344CB8AC3E}">
        <p14:creationId xmlns:p14="http://schemas.microsoft.com/office/powerpoint/2010/main" val="3225373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Syllabus – Scholastic Conduct</a:t>
            </a:r>
          </a:p>
        </p:txBody>
      </p:sp>
      <p:sp>
        <p:nvSpPr>
          <p:cNvPr id="25603" name="Rectangle 3"/>
          <p:cNvSpPr>
            <a:spLocks noGrp="1" noChangeArrowheads="1"/>
          </p:cNvSpPr>
          <p:nvPr>
            <p:ph type="body" idx="1"/>
          </p:nvPr>
        </p:nvSpPr>
        <p:spPr>
          <a:xfrm>
            <a:off x="304800" y="1600200"/>
            <a:ext cx="8686800" cy="5029200"/>
          </a:xfrm>
        </p:spPr>
        <p:txBody>
          <a:bodyPr>
            <a:noAutofit/>
          </a:bodyPr>
          <a:lstStyle/>
          <a:p>
            <a:pPr eaLnBrk="1" hangingPunct="1">
              <a:lnSpc>
                <a:spcPct val="90000"/>
              </a:lnSpc>
            </a:pPr>
            <a:r>
              <a:rPr lang="en-US" altLang="en-US" sz="2800" b="1" dirty="0"/>
              <a:t>I take scholastic conduct SERIOUSLY!</a:t>
            </a:r>
          </a:p>
          <a:p>
            <a:pPr eaLnBrk="1" hangingPunct="1">
              <a:lnSpc>
                <a:spcPct val="90000"/>
              </a:lnSpc>
            </a:pPr>
            <a:r>
              <a:rPr lang="en-US" altLang="en-US" sz="2800" dirty="0">
                <a:hlinkClick r:id="rId3"/>
              </a:rPr>
              <a:t>http://www.uni.edu/pres/policies/301.shtml</a:t>
            </a:r>
            <a:endParaRPr lang="en-US" altLang="en-US" sz="2800" dirty="0"/>
          </a:p>
          <a:p>
            <a:pPr eaLnBrk="1" hangingPunct="1">
              <a:lnSpc>
                <a:spcPct val="90000"/>
              </a:lnSpc>
            </a:pPr>
            <a:r>
              <a:rPr lang="en-US" altLang="en-US" sz="2800" dirty="0">
                <a:cs typeface="Times New Roman" pitchFamily="18" charset="0"/>
              </a:rPr>
              <a:t>General rule</a:t>
            </a:r>
          </a:p>
          <a:p>
            <a:pPr lvl="1" eaLnBrk="1" hangingPunct="1">
              <a:lnSpc>
                <a:spcPct val="90000"/>
              </a:lnSpc>
            </a:pPr>
            <a:r>
              <a:rPr lang="en-US" altLang="en-US" sz="2400" dirty="0">
                <a:cs typeface="Times New Roman" pitchFamily="18" charset="0"/>
              </a:rPr>
              <a:t>Discussing the </a:t>
            </a:r>
            <a:r>
              <a:rPr lang="en-US" altLang="en-US" sz="2400" b="1" i="1" dirty="0">
                <a:cs typeface="Times New Roman" pitchFamily="18" charset="0"/>
              </a:rPr>
              <a:t>ideas</a:t>
            </a:r>
            <a:r>
              <a:rPr lang="en-US" altLang="en-US" sz="2400" dirty="0">
                <a:cs typeface="Times New Roman" pitchFamily="18" charset="0"/>
              </a:rPr>
              <a:t> in a homework assignment is acceptable. </a:t>
            </a:r>
          </a:p>
          <a:p>
            <a:pPr lvl="1" eaLnBrk="1" hangingPunct="1">
              <a:lnSpc>
                <a:spcPct val="90000"/>
              </a:lnSpc>
            </a:pPr>
            <a:r>
              <a:rPr lang="en-US" altLang="en-US" sz="2400" dirty="0">
                <a:cs typeface="Times New Roman" pitchFamily="18" charset="0"/>
              </a:rPr>
              <a:t>Copying code or answers is not.</a:t>
            </a:r>
          </a:p>
          <a:p>
            <a:pPr lvl="1" eaLnBrk="1" hangingPunct="1">
              <a:lnSpc>
                <a:spcPct val="90000"/>
              </a:lnSpc>
            </a:pPr>
            <a:r>
              <a:rPr lang="en-US" altLang="en-US" sz="2400" dirty="0">
                <a:cs typeface="Times New Roman" pitchFamily="18" charset="0"/>
              </a:rPr>
              <a:t>Programming “next to each other” is not.  </a:t>
            </a:r>
          </a:p>
          <a:p>
            <a:pPr eaLnBrk="1" hangingPunct="1">
              <a:lnSpc>
                <a:spcPct val="90000"/>
              </a:lnSpc>
            </a:pPr>
            <a:r>
              <a:rPr lang="en-US" altLang="en-US" sz="2800" dirty="0"/>
              <a:t>First and foremost, your final submission for any assignment should be your own </a:t>
            </a:r>
            <a:r>
              <a:rPr lang="en-US" altLang="en-US" sz="2800" b="1" dirty="0"/>
              <a:t>individual, original</a:t>
            </a:r>
            <a:r>
              <a:rPr lang="en-US" altLang="en-US" sz="2800" dirty="0"/>
              <a:t> work unless otherwise specified.</a:t>
            </a:r>
          </a:p>
          <a:p>
            <a:pPr eaLnBrk="1" hangingPunct="1">
              <a:lnSpc>
                <a:spcPct val="90000"/>
              </a:lnSpc>
            </a:pPr>
            <a:endParaRPr lang="en-US" altLang="en-US" sz="2800" dirty="0"/>
          </a:p>
          <a:p>
            <a:pPr eaLnBrk="1" hangingPunct="1">
              <a:lnSpc>
                <a:spcPct val="90000"/>
              </a:lnSpc>
            </a:pPr>
            <a:r>
              <a:rPr lang="en-US" altLang="en-US" sz="2800" dirty="0"/>
              <a:t>But here is the thing – my grading policies make cheating STUPID.</a:t>
            </a:r>
          </a:p>
        </p:txBody>
      </p:sp>
    </p:spTree>
    <p:extLst>
      <p:ext uri="{BB962C8B-B14F-4D97-AF65-F5344CB8AC3E}">
        <p14:creationId xmlns:p14="http://schemas.microsoft.com/office/powerpoint/2010/main" val="4119786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this point?</a:t>
            </a:r>
          </a:p>
        </p:txBody>
      </p:sp>
    </p:spTree>
    <p:extLst>
      <p:ext uri="{BB962C8B-B14F-4D97-AF65-F5344CB8AC3E}">
        <p14:creationId xmlns:p14="http://schemas.microsoft.com/office/powerpoint/2010/main" val="402644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be on my form?</a:t>
            </a:r>
          </a:p>
        </p:txBody>
      </p:sp>
      <p:sp>
        <p:nvSpPr>
          <p:cNvPr id="3" name="Content Placeholder 2"/>
          <p:cNvSpPr>
            <a:spLocks noGrp="1"/>
          </p:cNvSpPr>
          <p:nvPr>
            <p:ph idx="1"/>
          </p:nvPr>
        </p:nvSpPr>
        <p:spPr/>
        <p:txBody>
          <a:bodyPr>
            <a:normAutofit/>
          </a:bodyPr>
          <a:lstStyle/>
          <a:p>
            <a:pPr lvl="0"/>
            <a:r>
              <a:rPr lang="en-US" dirty="0"/>
              <a:t>Three fun facts about you</a:t>
            </a:r>
          </a:p>
          <a:p>
            <a:pPr lvl="1"/>
            <a:r>
              <a:rPr lang="en-US" dirty="0"/>
              <a:t>I love to snowshoe, hike, or kayak depending on the season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41" y="3246436"/>
            <a:ext cx="3394473" cy="4525964"/>
          </a:xfrm>
          <a:prstGeom prst="rect">
            <a:avLst/>
          </a:prstGeom>
        </p:spPr>
      </p:pic>
      <p:pic>
        <p:nvPicPr>
          <p:cNvPr id="7" name="Picture 6" descr="A person in a kayak on the water&#10;&#10;Description automatically generated">
            <a:extLst>
              <a:ext uri="{FF2B5EF4-FFF2-40B4-BE49-F238E27FC236}">
                <a16:creationId xmlns:a16="http://schemas.microsoft.com/office/drawing/2014/main" id="{B8856514-6B8E-F59A-A25E-10BDE62AE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246436"/>
            <a:ext cx="5080000" cy="3810000"/>
          </a:xfrm>
          <a:prstGeom prst="rect">
            <a:avLst/>
          </a:prstGeom>
        </p:spPr>
      </p:pic>
      <p:pic>
        <p:nvPicPr>
          <p:cNvPr id="9" name="Picture 8" descr="A person taking a selfie&#10;&#10;Description automatically generated">
            <a:extLst>
              <a:ext uri="{FF2B5EF4-FFF2-40B4-BE49-F238E27FC236}">
                <a16:creationId xmlns:a16="http://schemas.microsoft.com/office/drawing/2014/main" id="{FB7E829D-E87A-289E-6E37-2C76F8E2BE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2754068"/>
            <a:ext cx="2171700" cy="2895600"/>
          </a:xfrm>
          <a:prstGeom prst="rect">
            <a:avLst/>
          </a:prstGeom>
        </p:spPr>
      </p:pic>
    </p:spTree>
    <p:extLst>
      <p:ext uri="{BB962C8B-B14F-4D97-AF65-F5344CB8AC3E}">
        <p14:creationId xmlns:p14="http://schemas.microsoft.com/office/powerpoint/2010/main" val="2755971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be on my form?</a:t>
            </a:r>
          </a:p>
        </p:txBody>
      </p:sp>
      <p:sp>
        <p:nvSpPr>
          <p:cNvPr id="3" name="Content Placeholder 2"/>
          <p:cNvSpPr>
            <a:spLocks noGrp="1"/>
          </p:cNvSpPr>
          <p:nvPr>
            <p:ph idx="1"/>
          </p:nvPr>
        </p:nvSpPr>
        <p:spPr/>
        <p:txBody>
          <a:bodyPr>
            <a:normAutofit/>
          </a:bodyPr>
          <a:lstStyle/>
          <a:p>
            <a:pPr lvl="0"/>
            <a:r>
              <a:rPr lang="en-US" dirty="0"/>
              <a:t>Three fun facts about you</a:t>
            </a:r>
          </a:p>
          <a:p>
            <a:pPr lvl="1"/>
            <a:r>
              <a:rPr lang="en-US" dirty="0"/>
              <a:t>I received an award presented by </a:t>
            </a:r>
            <a:r>
              <a:rPr lang="en-US" dirty="0" err="1"/>
              <a:t>Mayim</a:t>
            </a:r>
            <a:r>
              <a:rPr lang="en-US" dirty="0"/>
              <a:t> </a:t>
            </a:r>
            <a:r>
              <a:rPr lang="en-US" dirty="0" err="1"/>
              <a:t>Bialik</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764408"/>
            <a:ext cx="5562600" cy="3731939"/>
          </a:xfrm>
          <a:prstGeom prst="rect">
            <a:avLst/>
          </a:prstGeom>
        </p:spPr>
      </p:pic>
    </p:spTree>
    <p:extLst>
      <p:ext uri="{BB962C8B-B14F-4D97-AF65-F5344CB8AC3E}">
        <p14:creationId xmlns:p14="http://schemas.microsoft.com/office/powerpoint/2010/main" val="9800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be on my form?</a:t>
            </a:r>
          </a:p>
        </p:txBody>
      </p:sp>
      <p:sp>
        <p:nvSpPr>
          <p:cNvPr id="3" name="Content Placeholder 2"/>
          <p:cNvSpPr>
            <a:spLocks noGrp="1"/>
          </p:cNvSpPr>
          <p:nvPr>
            <p:ph idx="1"/>
          </p:nvPr>
        </p:nvSpPr>
        <p:spPr/>
        <p:txBody>
          <a:bodyPr>
            <a:normAutofit/>
          </a:bodyPr>
          <a:lstStyle/>
          <a:p>
            <a:pPr lvl="0"/>
            <a:r>
              <a:rPr lang="en-US" dirty="0"/>
              <a:t>Three fun facts about you</a:t>
            </a:r>
          </a:p>
          <a:p>
            <a:pPr lvl="1"/>
            <a:r>
              <a:rPr lang="en-US" dirty="0"/>
              <a:t>My great(x8) grandmother was hung as a witch during the Salem Witch Trials</a:t>
            </a:r>
          </a:p>
          <a:p>
            <a:endParaRPr lang="en-US" dirty="0"/>
          </a:p>
        </p:txBody>
      </p:sp>
      <p:pic>
        <p:nvPicPr>
          <p:cNvPr id="1026" name="Picture 2" descr="500px-Allin-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242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32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course?</a:t>
            </a:r>
          </a:p>
        </p:txBody>
      </p:sp>
      <p:sp>
        <p:nvSpPr>
          <p:cNvPr id="3" name="Content Placeholder 2"/>
          <p:cNvSpPr>
            <a:spLocks noGrp="1"/>
          </p:cNvSpPr>
          <p:nvPr>
            <p:ph idx="1"/>
          </p:nvPr>
        </p:nvSpPr>
        <p:spPr/>
        <p:txBody>
          <a:bodyPr/>
          <a:lstStyle/>
          <a:p>
            <a:r>
              <a:rPr lang="en-US" dirty="0"/>
              <a:t>Some of you said:</a:t>
            </a:r>
          </a:p>
          <a:p>
            <a:pPr lvl="1"/>
            <a:r>
              <a:rPr lang="en-US" dirty="0"/>
              <a:t>To learn more about Computer Science</a:t>
            </a:r>
          </a:p>
          <a:p>
            <a:pPr lvl="1"/>
            <a:endParaRPr lang="en-US" dirty="0"/>
          </a:p>
          <a:p>
            <a:pPr lvl="1"/>
            <a:endParaRPr lang="en-US" dirty="0"/>
          </a:p>
          <a:p>
            <a:r>
              <a:rPr lang="en-US" dirty="0"/>
              <a:t>Most of you said:</a:t>
            </a:r>
          </a:p>
          <a:p>
            <a:pPr lvl="1"/>
            <a:r>
              <a:rPr lang="en-US" dirty="0"/>
              <a:t>Because it's required for my major</a:t>
            </a:r>
          </a:p>
        </p:txBody>
      </p:sp>
    </p:spTree>
    <p:extLst>
      <p:ext uri="{BB962C8B-B14F-4D97-AF65-F5344CB8AC3E}">
        <p14:creationId xmlns:p14="http://schemas.microsoft.com/office/powerpoint/2010/main" val="2494426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How many years of each of the following do you need to graduate high school in Iowa?</a:t>
            </a:r>
          </a:p>
          <a:p>
            <a:pPr lvl="1"/>
            <a:r>
              <a:rPr lang="en-US" dirty="0"/>
              <a:t>English</a:t>
            </a:r>
          </a:p>
          <a:p>
            <a:pPr lvl="1"/>
            <a:r>
              <a:rPr lang="en-US" dirty="0"/>
              <a:t>Math</a:t>
            </a:r>
          </a:p>
          <a:p>
            <a:pPr lvl="1"/>
            <a:r>
              <a:rPr lang="en-US" dirty="0"/>
              <a:t>Science</a:t>
            </a:r>
          </a:p>
          <a:p>
            <a:pPr lvl="1"/>
            <a:r>
              <a:rPr lang="en-US" dirty="0"/>
              <a:t>Social Studies</a:t>
            </a:r>
          </a:p>
        </p:txBody>
      </p:sp>
    </p:spTree>
    <p:extLst>
      <p:ext uri="{BB962C8B-B14F-4D97-AF65-F5344CB8AC3E}">
        <p14:creationId xmlns:p14="http://schemas.microsoft.com/office/powerpoint/2010/main" val="1015109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a:t>How many years of each of the following do you need to graduate high school in Iowa?</a:t>
            </a:r>
          </a:p>
          <a:p>
            <a:pPr lvl="1"/>
            <a:r>
              <a:rPr lang="en-US" dirty="0"/>
              <a:t>English   </a:t>
            </a:r>
            <a:r>
              <a:rPr lang="en-US" dirty="0">
                <a:solidFill>
                  <a:srgbClr val="FF0000"/>
                </a:solidFill>
              </a:rPr>
              <a:t>4 years</a:t>
            </a:r>
          </a:p>
          <a:p>
            <a:pPr lvl="1"/>
            <a:r>
              <a:rPr lang="en-US" dirty="0"/>
              <a:t>Math      </a:t>
            </a:r>
            <a:r>
              <a:rPr lang="en-US" dirty="0">
                <a:solidFill>
                  <a:srgbClr val="FF0000"/>
                </a:solidFill>
              </a:rPr>
              <a:t>3 years</a:t>
            </a:r>
          </a:p>
          <a:p>
            <a:pPr lvl="1"/>
            <a:r>
              <a:rPr lang="en-US" dirty="0"/>
              <a:t>Science   </a:t>
            </a:r>
            <a:r>
              <a:rPr lang="en-US" dirty="0">
                <a:solidFill>
                  <a:srgbClr val="FF0000"/>
                </a:solidFill>
              </a:rPr>
              <a:t>3 years</a:t>
            </a:r>
          </a:p>
          <a:p>
            <a:pPr lvl="1"/>
            <a:r>
              <a:rPr lang="en-US" dirty="0"/>
              <a:t>Social Studies   </a:t>
            </a:r>
            <a:r>
              <a:rPr lang="en-US" dirty="0">
                <a:solidFill>
                  <a:srgbClr val="FF0000"/>
                </a:solidFill>
              </a:rPr>
              <a:t>3 years</a:t>
            </a:r>
          </a:p>
          <a:p>
            <a:pPr marL="457200" lvl="1" indent="0">
              <a:buNone/>
            </a:pPr>
            <a:endParaRPr lang="en-US" dirty="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136681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1273</Words>
  <Application>Microsoft Office PowerPoint</Application>
  <PresentationFormat>On-screen Show (4:3)</PresentationFormat>
  <Paragraphs>196</Paragraphs>
  <Slides>31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Quattrocento Sans</vt:lpstr>
      <vt:lpstr>Times New Roman</vt:lpstr>
      <vt:lpstr>Office Theme</vt:lpstr>
      <vt:lpstr>Introduction to Programming Environments for Elementary Education</vt:lpstr>
      <vt:lpstr>Getting to Know You form</vt:lpstr>
      <vt:lpstr>What would have been on my form?</vt:lpstr>
      <vt:lpstr>What would be on my form?</vt:lpstr>
      <vt:lpstr>What would be on my form?</vt:lpstr>
      <vt:lpstr>What would be on my form?</vt:lpstr>
      <vt:lpstr>Why this course?</vt:lpstr>
      <vt:lpstr>PowerPoint Presentation</vt:lpstr>
      <vt:lpstr>PowerPoint Presentation</vt:lpstr>
      <vt:lpstr>PowerPoint Presentation</vt:lpstr>
      <vt:lpstr>PowerPoint Presentation</vt:lpstr>
      <vt:lpstr>PowerPoint Presentation</vt:lpstr>
      <vt:lpstr>Where does Iowa fit into all of this?</vt:lpstr>
      <vt:lpstr>PowerPoint Presentation</vt:lpstr>
      <vt:lpstr>PowerPoint Presentation</vt:lpstr>
      <vt:lpstr>Why CS Matters</vt:lpstr>
      <vt:lpstr>Course Details</vt:lpstr>
      <vt:lpstr>Course Details</vt:lpstr>
      <vt:lpstr>Course Details</vt:lpstr>
      <vt:lpstr>How grades will be earned</vt:lpstr>
      <vt:lpstr>How grades will be earned</vt:lpstr>
      <vt:lpstr>How grades will be earned</vt:lpstr>
      <vt:lpstr>How grades will be earned</vt:lpstr>
      <vt:lpstr>How grades will be earned</vt:lpstr>
      <vt:lpstr>How grades will be earned</vt:lpstr>
      <vt:lpstr>How grades will be earned</vt:lpstr>
      <vt:lpstr>How grades will be earned</vt:lpstr>
      <vt:lpstr>How grades will be earned</vt:lpstr>
      <vt:lpstr>Final Assessment</vt:lpstr>
      <vt:lpstr>Syllabus – Scholastic Conduct</vt:lpstr>
      <vt:lpstr>Questions at this point?</vt:lpstr>
    </vt:vector>
  </TitlesOfParts>
  <Company>University of Northern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 Environments for Secondary Education</dc:title>
  <dc:creator>Ben Schafer</dc:creator>
  <cp:lastModifiedBy>Ben Schafer</cp:lastModifiedBy>
  <cp:revision>102</cp:revision>
  <dcterms:created xsi:type="dcterms:W3CDTF">2013-08-12T01:21:02Z</dcterms:created>
  <dcterms:modified xsi:type="dcterms:W3CDTF">2024-01-16T16:41:01Z</dcterms:modified>
</cp:coreProperties>
</file>