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97" r:id="rId3"/>
    <p:sldId id="513" r:id="rId4"/>
    <p:sldId id="483" r:id="rId5"/>
    <p:sldId id="449" r:id="rId6"/>
    <p:sldId id="490" r:id="rId7"/>
    <p:sldId id="504" r:id="rId8"/>
    <p:sldId id="503" r:id="rId9"/>
    <p:sldId id="491" r:id="rId10"/>
    <p:sldId id="501" r:id="rId11"/>
    <p:sldId id="498" r:id="rId12"/>
    <p:sldId id="502" r:id="rId13"/>
    <p:sldId id="492" r:id="rId14"/>
    <p:sldId id="505" r:id="rId15"/>
    <p:sldId id="511" r:id="rId16"/>
    <p:sldId id="507" r:id="rId17"/>
    <p:sldId id="508" r:id="rId18"/>
    <p:sldId id="512" r:id="rId19"/>
    <p:sldId id="514" r:id="rId20"/>
    <p:sldId id="496" r:id="rId21"/>
    <p:sldId id="451" r:id="rId22"/>
  </p:sldIdLst>
  <p:sldSz cx="12192000" cy="6858000"/>
  <p:notesSz cx="6858000" cy="9144000"/>
  <p:defaultTextStyle>
    <a:defPPr>
      <a:defRPr lang="en-US"/>
    </a:defPPr>
    <a:lvl1pPr marL="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DBC"/>
    <a:srgbClr val="00B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58" y="2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BA72-A5FD-41F6-B87F-0BE06D868F3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03B2-8D27-45D6-B660-C440AD9F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18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0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And why is studying</a:t>
            </a:r>
            <a:r>
              <a:rPr lang="en-US" baseline="0" dirty="0"/>
              <a:t> computer science important to our country?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One good reason is this is where the jobs are.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Here are [CLICK] national projections on STEM jobs in our country from the Bureau of Labor Statistics</a:t>
            </a:r>
          </a:p>
          <a:p>
            <a:pPr marL="342900" indent="-342900">
              <a:buFont typeface="Arial"/>
              <a:buChar char="•"/>
            </a:pPr>
            <a:r>
              <a:rPr lang="en-US" baseline="0" dirty="0"/>
              <a:t>This graph shows that out of all the NEW “STEM” jobs in our economy, more than 60% will be in computing related occupations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563" indent="0" algn="ctr">
              <a:buNone/>
              <a:defRPr sz="2000"/>
            </a:lvl2pPr>
            <a:lvl3pPr marL="909413" indent="0" algn="ctr">
              <a:buNone/>
              <a:defRPr sz="1900"/>
            </a:lvl3pPr>
            <a:lvl4pPr marL="1364121" indent="0" algn="ctr">
              <a:buNone/>
              <a:defRPr sz="1600"/>
            </a:lvl4pPr>
            <a:lvl5pPr marL="1818827" indent="0" algn="ctr">
              <a:buNone/>
              <a:defRPr sz="1600"/>
            </a:lvl5pPr>
            <a:lvl6pPr marL="2273678" indent="0" algn="ctr">
              <a:buNone/>
              <a:defRPr sz="1600"/>
            </a:lvl6pPr>
            <a:lvl7pPr marL="2728238" indent="0" algn="ctr">
              <a:buNone/>
              <a:defRPr sz="1600"/>
            </a:lvl7pPr>
            <a:lvl8pPr marL="3182800" indent="0" algn="ctr">
              <a:buNone/>
              <a:defRPr sz="1600"/>
            </a:lvl8pPr>
            <a:lvl9pPr marL="363749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39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39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45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94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4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8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36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282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2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37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4563" indent="0">
              <a:buNone/>
              <a:defRPr sz="2800"/>
            </a:lvl2pPr>
            <a:lvl3pPr marL="909413" indent="0">
              <a:buNone/>
              <a:defRPr sz="2400"/>
            </a:lvl3pPr>
            <a:lvl4pPr marL="1364121" indent="0">
              <a:buNone/>
              <a:defRPr sz="2000"/>
            </a:lvl4pPr>
            <a:lvl5pPr marL="1818827" indent="0">
              <a:buNone/>
              <a:defRPr sz="2000"/>
            </a:lvl5pPr>
            <a:lvl6pPr marL="2273678" indent="0">
              <a:buNone/>
              <a:defRPr sz="2000"/>
            </a:lvl6pPr>
            <a:lvl7pPr marL="2728238" indent="0">
              <a:buNone/>
              <a:defRPr sz="2000"/>
            </a:lvl7pPr>
            <a:lvl8pPr marL="3182800" indent="0">
              <a:buNone/>
              <a:defRPr sz="2000"/>
            </a:lvl8pPr>
            <a:lvl9pPr marL="363749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000" tIns="45718" rIns="91000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E942-620F-48B1-A26D-F9776A4A987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0941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426" indent="-227426" algn="l" defTabSz="90941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83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40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98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0813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5521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27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0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6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1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21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2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7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23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9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81650"/>
            <a:ext cx="12192000" cy="347662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73458" y="3582989"/>
            <a:ext cx="10454184" cy="288605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Computational Thinking</a:t>
            </a:r>
          </a:p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With Mad </a:t>
            </a:r>
            <a:r>
              <a:rPr lang="en-US" sz="4400" dirty="0" err="1">
                <a:latin typeface="Helvetica" panose="020B0604020202020204" pitchFamily="34" charset="0"/>
                <a:cs typeface="Helvetica" panose="020B0604020202020204" pitchFamily="34" charset="0"/>
              </a:rPr>
              <a:t>Glibs</a:t>
            </a:r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432" y="1559685"/>
            <a:ext cx="5279136" cy="16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8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66" y="2228849"/>
            <a:ext cx="7986143" cy="325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32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03873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57" y="1717057"/>
            <a:ext cx="9758149" cy="506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18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we have been doing is working with a special kind of algorithm.  (What was the definition of an algorithm again?)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000000"/>
                </a:solidFill>
              </a:rPr>
              <a:t>Abstraction</a:t>
            </a:r>
            <a:r>
              <a:rPr lang="en-US" sz="3200" dirty="0">
                <a:solidFill>
                  <a:srgbClr val="000000"/>
                </a:solidFill>
              </a:rPr>
              <a:t> – Pulling out specific differences to make one solution (algorithm) work for multiple problems.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we assume that we are going to pass in a stopping value, let’s call it “number” what is the algorithm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30725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To sum up all of the numbers from 1 to NUMBER: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Find (1+NUMBER)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Multiply this by (NUMBER/2)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The resulting product is the sum of the set of numbers!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Does this work?  Test it for 200, 20, even 2.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Does it work for odd numbers such as 5?</a:t>
            </a:r>
          </a:p>
        </p:txBody>
      </p:sp>
    </p:spTree>
    <p:extLst>
      <p:ext uri="{BB962C8B-B14F-4D97-AF65-F5344CB8AC3E}">
        <p14:creationId xmlns:p14="http://schemas.microsoft.com/office/powerpoint/2010/main" val="9647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Applying this Idea to Mad Glibs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notes or on some scratch paper</a:t>
            </a:r>
          </a:p>
          <a:p>
            <a:pPr lvl="1"/>
            <a:r>
              <a:rPr lang="en-US" dirty="0"/>
              <a:t>Number the first six lines</a:t>
            </a:r>
          </a:p>
          <a:p>
            <a:pPr lvl="1"/>
            <a:r>
              <a:rPr lang="en-US" dirty="0"/>
              <a:t>Line 1 – Ingredient (</a:t>
            </a:r>
            <a:r>
              <a:rPr lang="en-US" dirty="0" err="1"/>
              <a:t>eg</a:t>
            </a:r>
            <a:r>
              <a:rPr lang="en-US" dirty="0"/>
              <a:t>. Corn)</a:t>
            </a:r>
          </a:p>
          <a:p>
            <a:pPr lvl="1"/>
            <a:r>
              <a:rPr lang="en-US" dirty="0"/>
              <a:t>Line 2 – Ingredient</a:t>
            </a:r>
          </a:p>
          <a:p>
            <a:pPr lvl="1"/>
            <a:r>
              <a:rPr lang="en-US" dirty="0"/>
              <a:t>Line 3 – Liquid Ingredient (</a:t>
            </a:r>
            <a:r>
              <a:rPr lang="en-US" dirty="0" err="1"/>
              <a:t>eg</a:t>
            </a:r>
            <a:r>
              <a:rPr lang="en-US" dirty="0"/>
              <a:t>. Coconut Milk)</a:t>
            </a:r>
          </a:p>
          <a:p>
            <a:pPr lvl="1"/>
            <a:r>
              <a:rPr lang="en-US" dirty="0"/>
              <a:t>Line 4 – Ingredient</a:t>
            </a:r>
          </a:p>
          <a:p>
            <a:pPr lvl="1"/>
            <a:r>
              <a:rPr lang="en-US" dirty="0"/>
              <a:t>Line 5 – Ingredient</a:t>
            </a:r>
          </a:p>
          <a:p>
            <a:pPr lvl="1"/>
            <a:r>
              <a:rPr lang="en-US" dirty="0"/>
              <a:t>Line 6 – Finished recipe (</a:t>
            </a:r>
            <a:r>
              <a:rPr lang="en-US" dirty="0" err="1"/>
              <a:t>eg</a:t>
            </a:r>
            <a:r>
              <a:rPr lang="en-US" dirty="0"/>
              <a:t>. Enchilada)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40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Share your “recipe” with your table.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2645539"/>
            <a:ext cx="11306332" cy="295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6258" y="3198368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89923" y="3198367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4206" y="3696511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8490" y="4087201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8558" y="4135916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9367" y="4578229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7126" y="5023793"/>
            <a:ext cx="7713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6</a:t>
            </a:r>
          </a:p>
        </p:txBody>
      </p:sp>
    </p:spTree>
    <p:extLst>
      <p:ext uri="{BB962C8B-B14F-4D97-AF65-F5344CB8AC3E}">
        <p14:creationId xmlns:p14="http://schemas.microsoft.com/office/powerpoint/2010/main" val="7021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Applying this idea to Mad Glibs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 remember this awesome Mad Glib we used to play, but I can’t find the original story.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But what I DO have is two copies of finished stories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Using pattern matching and abstraction like we did in our warm up, I want you to figure out the original story template.</a:t>
            </a:r>
          </a:p>
        </p:txBody>
      </p:sp>
    </p:spTree>
    <p:extLst>
      <p:ext uri="{BB962C8B-B14F-4D97-AF65-F5344CB8AC3E}">
        <p14:creationId xmlns:p14="http://schemas.microsoft.com/office/powerpoint/2010/main" val="3875446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Applying this idea to Mad Glibs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Suggestions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Pattern match between each story by circling the sections of words that are identical from story to story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Abstract away the differences from each story by underlining words that change from story to story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Make a story template by writing up the circled parts and leaving the underlined sections as blanks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Examine the blanks and the game sheets to figure out how to fill in the blanks as the story is written.</a:t>
            </a:r>
          </a:p>
        </p:txBody>
      </p:sp>
    </p:spTree>
    <p:extLst>
      <p:ext uri="{BB962C8B-B14F-4D97-AF65-F5344CB8AC3E}">
        <p14:creationId xmlns:p14="http://schemas.microsoft.com/office/powerpoint/2010/main" val="1027799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C850-C67B-4E4A-82F0-F9518F734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91AA-FCC2-42D5-A313-B526492C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B7FE8-B006-4C12-A04F-F401BACD5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6" y="662700"/>
            <a:ext cx="11865368" cy="55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3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B518-7476-B7A0-2AA8-88F0C3D80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card&#10;&#10;Description automatically generated">
            <a:extLst>
              <a:ext uri="{FF2B5EF4-FFF2-40B4-BE49-F238E27FC236}">
                <a16:creationId xmlns:a16="http://schemas.microsoft.com/office/drawing/2014/main" id="{0AB877C7-CAD7-45C0-5B1C-CA5F1D2CB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92" y="1690687"/>
            <a:ext cx="8919342" cy="4579483"/>
          </a:xfrm>
        </p:spPr>
      </p:pic>
    </p:spTree>
    <p:extLst>
      <p:ext uri="{BB962C8B-B14F-4D97-AF65-F5344CB8AC3E}">
        <p14:creationId xmlns:p14="http://schemas.microsoft.com/office/powerpoint/2010/main" val="380219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03873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Looking at the schedule for next week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Wrap Up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should you try to do when you’re asked to do something and you don’t know how?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a problem is too hard, what should you try to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you find similarities in lots of solutions to different problems, what does that probably tell you?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you have a problem that is just a little different from a problem that you have a solution for, what would you do?</a:t>
            </a:r>
          </a:p>
        </p:txBody>
      </p:sp>
    </p:spTree>
    <p:extLst>
      <p:ext uri="{BB962C8B-B14F-4D97-AF65-F5344CB8AC3E}">
        <p14:creationId xmlns:p14="http://schemas.microsoft.com/office/powerpoint/2010/main" val="42383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Debrief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 do you like about the lesson itself?</a:t>
            </a:r>
          </a:p>
          <a:p>
            <a:endParaRPr lang="en-US" sz="3200" dirty="0"/>
          </a:p>
          <a:p>
            <a:r>
              <a:rPr lang="en-US" sz="3200" dirty="0"/>
              <a:t>Where might your students struggle with this?</a:t>
            </a:r>
          </a:p>
          <a:p>
            <a:endParaRPr lang="en-US" sz="3200" dirty="0"/>
          </a:p>
          <a:p>
            <a:r>
              <a:rPr lang="en-US" sz="3200" dirty="0"/>
              <a:t>What might you try differently?</a:t>
            </a:r>
          </a:p>
          <a:p>
            <a:r>
              <a:rPr lang="en-US" sz="3200" dirty="0"/>
              <a:t>What additional activities could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6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03873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you to sum up all of the numbers from 1 to 200.</a:t>
            </a:r>
          </a:p>
          <a:p>
            <a:endParaRPr lang="en-US" dirty="0"/>
          </a:p>
          <a:p>
            <a:r>
              <a:rPr lang="en-US" dirty="0"/>
              <a:t>In your head</a:t>
            </a:r>
          </a:p>
          <a:p>
            <a:endParaRPr lang="en-US" dirty="0"/>
          </a:p>
          <a:p>
            <a:r>
              <a:rPr lang="en-US" dirty="0"/>
              <a:t>In 30 Seconds.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163497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think this was so hard they didn’t even try?</a:t>
            </a:r>
          </a:p>
          <a:p>
            <a:r>
              <a:rPr lang="en-US" dirty="0"/>
              <a:t>Did anyone attempt it but not finish?</a:t>
            </a:r>
          </a:p>
          <a:p>
            <a:r>
              <a:rPr lang="en-US" dirty="0"/>
              <a:t>Did anyone get an answer?</a:t>
            </a:r>
          </a:p>
          <a:p>
            <a:endParaRPr lang="en-US" dirty="0"/>
          </a:p>
          <a:p>
            <a:r>
              <a:rPr lang="en-US" sz="3200" dirty="0"/>
              <a:t>What DID you try?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 lnSpcReduction="10000"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If we break the problem up into smaller pieces (</a:t>
            </a:r>
            <a:r>
              <a:rPr lang="en-US" sz="3200" b="1" dirty="0">
                <a:solidFill>
                  <a:srgbClr val="000000"/>
                </a:solidFill>
              </a:rPr>
              <a:t>decompose</a:t>
            </a:r>
            <a:r>
              <a:rPr lang="en-US" sz="3200" dirty="0">
                <a:solidFill>
                  <a:srgbClr val="000000"/>
                </a:solidFill>
              </a:rPr>
              <a:t> the problem), it becomes easier to manage.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What is 200 + 1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What is 199 + 2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What is 198 + 3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See a pattern?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is our last pattern?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101 + 100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How many of these patterns are there?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100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So adding up 1 to 200 is just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(1+200)*100 =  20100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Now that you know the pattern, could you add up all of the numbers from 1 to 2000?   How about 1 to 20,000?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stays the same in each of these new summations?  What is different?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63" y="2782935"/>
            <a:ext cx="8575821" cy="229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83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729" y="2154499"/>
            <a:ext cx="8789195" cy="282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83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Warm up!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we have been doing is working with a special kind of algorithm.  (What was the definition of an algorithm again?)</a:t>
            </a:r>
          </a:p>
        </p:txBody>
      </p:sp>
    </p:spTree>
    <p:extLst>
      <p:ext uri="{BB962C8B-B14F-4D97-AF65-F5344CB8AC3E}">
        <p14:creationId xmlns:p14="http://schemas.microsoft.com/office/powerpoint/2010/main" val="38996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8897</TotalTime>
  <Words>1960</Words>
  <Application>Microsoft Office PowerPoint</Application>
  <PresentationFormat>Widescreen</PresentationFormat>
  <Paragraphs>169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Gotham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Apone</dc:creator>
  <cp:lastModifiedBy>John B Schafer</cp:lastModifiedBy>
  <cp:revision>186</cp:revision>
  <dcterms:created xsi:type="dcterms:W3CDTF">2014-08-20T22:31:29Z</dcterms:created>
  <dcterms:modified xsi:type="dcterms:W3CDTF">2023-09-08T14:56:33Z</dcterms:modified>
</cp:coreProperties>
</file>