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451" r:id="rId2"/>
    <p:sldId id="609" r:id="rId3"/>
    <p:sldId id="590" r:id="rId4"/>
    <p:sldId id="592" r:id="rId5"/>
    <p:sldId id="547" r:id="rId6"/>
    <p:sldId id="588" r:id="rId7"/>
    <p:sldId id="593" r:id="rId8"/>
    <p:sldId id="602" r:id="rId9"/>
    <p:sldId id="594" r:id="rId10"/>
    <p:sldId id="595" r:id="rId11"/>
    <p:sldId id="596" r:id="rId12"/>
    <p:sldId id="597" r:id="rId13"/>
    <p:sldId id="598" r:id="rId14"/>
    <p:sldId id="599" r:id="rId15"/>
    <p:sldId id="600" r:id="rId16"/>
    <p:sldId id="601" r:id="rId17"/>
    <p:sldId id="603" r:id="rId18"/>
    <p:sldId id="60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3F9B5"/>
    <a:srgbClr val="F7EEAB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73" autoAdjust="0"/>
    <p:restoredTop sz="94676" autoAdjust="0"/>
  </p:normalViewPr>
  <p:slideViewPr>
    <p:cSldViewPr>
      <p:cViewPr varScale="1">
        <p:scale>
          <a:sx n="72" d="100"/>
          <a:sy n="72" d="100"/>
        </p:scale>
        <p:origin x="101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AE9E66D-305B-43AA-AD1D-E99818125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70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2FCC15D5-8D6E-4FC3-9CD0-6293938D23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821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9AC3E-C2C8-4A67-BA76-E2C5B2F78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847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3E7EA-2395-432D-B052-A5AF93E02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DB2AC-3779-4DEF-8074-0AB2FA5B0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4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800EE-69A3-4DBC-9F63-ADCBB7669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5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8339D-905B-4E37-AFD2-C7AB2221A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13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F1FFC-1D2D-4136-9BFB-C692AA747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5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83F9E-E4E9-46DF-B722-CE1C1FCCC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4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7D6F3-A0DC-429D-B050-6D6F783B8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C05A-DA11-4252-B786-9F05AB884F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4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5272B-CC5B-4BDF-BED8-AB9684B75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607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E54B8-CC56-413B-AFCB-0A40C57B8E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68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61085-0C87-4E9B-B8FC-151062EDAD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7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41D0858-AC92-4A99-8E6D-B0051BD4F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10.1 and 10.2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8153400" cy="1752600"/>
          </a:xfrm>
        </p:spPr>
        <p:txBody>
          <a:bodyPr/>
          <a:lstStyle/>
          <a:p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License Plates in Iowa contain three letters of the alphabet followed by three digits.  How many license plates are possible? [Assuming all combos are legal]</a:t>
            </a:r>
          </a:p>
        </p:txBody>
      </p:sp>
    </p:spTree>
    <p:extLst>
      <p:ext uri="{BB962C8B-B14F-4D97-AF65-F5344CB8AC3E}">
        <p14:creationId xmlns:p14="http://schemas.microsoft.com/office/powerpoint/2010/main" val="3897282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Sum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finding ways to select one element each from a sequence of sets (one of this OR one of this OR one of this…) the number of combinations is the sum of the cardinality of each of the sets.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9C3B2F-C02A-9D42-3472-5927008192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482" y="4724400"/>
            <a:ext cx="8497036" cy="1181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07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/>
              <a:t>John has room for one more class in his schedule.</a:t>
            </a:r>
          </a:p>
          <a:p>
            <a:r>
              <a:rPr lang="en-US" dirty="0"/>
              <a:t>He still needs to take a class from Written Communication and Quantitative Reasoning for UNIFI </a:t>
            </a:r>
          </a:p>
          <a:p>
            <a:pPr lvl="1"/>
            <a:r>
              <a:rPr lang="en-US" sz="2000" dirty="0"/>
              <a:t>WC {ENG 1005, ENG 2015, ENG 2120, PHIL 1050} </a:t>
            </a:r>
          </a:p>
          <a:p>
            <a:pPr lvl="1"/>
            <a:r>
              <a:rPr lang="en-US" sz="2000" dirty="0"/>
              <a:t>QR {ECON 1031, ECON 1041, FIN 1040, Math 1100, Math, 1160, Math 1204, Math 1420, PHIL 1030, SOCSCI 2020, Stat 1772}</a:t>
            </a:r>
          </a:p>
          <a:p>
            <a:pPr marL="0" indent="0">
              <a:buNone/>
            </a:pPr>
            <a:r>
              <a:rPr lang="en-US" dirty="0"/>
              <a:t>In how many ways can he select a course for his schedule?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521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password on a computer system consists of six, seven, or eight characters.  Each of these characters must be a digit or a letter of the alphabet.</a:t>
            </a:r>
          </a:p>
          <a:p>
            <a:endParaRPr lang="en-US" dirty="0"/>
          </a:p>
          <a:p>
            <a:r>
              <a:rPr lang="en-US" dirty="0"/>
              <a:t>How many possible passwords exist?</a:t>
            </a:r>
          </a:p>
        </p:txBody>
      </p:sp>
    </p:spTree>
    <p:extLst>
      <p:ext uri="{BB962C8B-B14F-4D97-AF65-F5344CB8AC3E}">
        <p14:creationId xmlns:p14="http://schemas.microsoft.com/office/powerpoint/2010/main" val="2179108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Bijection</a:t>
            </a:r>
            <a:r>
              <a:rPr lang="en-US" dirty="0"/>
              <a:t> Rule -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Sometimes it is hard to calculate the exact number of elements in one set.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BUT if we can show that the given set has a </a:t>
            </a:r>
            <a:r>
              <a:rPr lang="en-US" dirty="0" err="1"/>
              <a:t>bijection</a:t>
            </a:r>
            <a:r>
              <a:rPr lang="en-US" dirty="0"/>
              <a:t> with another, countable set, then we can use that information to our advantage.</a:t>
            </a:r>
          </a:p>
        </p:txBody>
      </p:sp>
    </p:spTree>
    <p:extLst>
      <p:ext uri="{BB962C8B-B14F-4D97-AF65-F5344CB8AC3E}">
        <p14:creationId xmlns:p14="http://schemas.microsoft.com/office/powerpoint/2010/main" val="4205931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Bijection</a:t>
            </a:r>
            <a:r>
              <a:rPr lang="en-US" dirty="0"/>
              <a:t>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f from a set S to a set T is called a bijection if and only if it has a well-defined inverse function.  </a:t>
            </a:r>
          </a:p>
          <a:p>
            <a:pPr lvl="1"/>
            <a:r>
              <a:rPr lang="en-US" dirty="0"/>
              <a:t>That is, there must also be a mapping from T to 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221DC7-103B-9144-ADA2-D7824F635A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152" y="4648200"/>
            <a:ext cx="7559695" cy="89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59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A2392F-F669-AF8D-3D60-FC79A9068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3355" y="2049660"/>
            <a:ext cx="5197290" cy="275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60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K-to-1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 the function isn’t one-to-one but K-to-1.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790C09E-9F9D-BD99-3F8F-8CCD9CF0F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153" y="3992803"/>
            <a:ext cx="8001693" cy="883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8790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#6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hand out Easter eggs to kids in my neighborhood.  There are 12 eggs per box.  Last year I needed five boxes.</a:t>
            </a:r>
          </a:p>
          <a:p>
            <a:endParaRPr lang="en-US" dirty="0"/>
          </a:p>
          <a:p>
            <a:r>
              <a:rPr lang="en-US" dirty="0"/>
              <a:t>How many eggs did I hand out?</a:t>
            </a:r>
          </a:p>
        </p:txBody>
      </p:sp>
    </p:spTree>
    <p:extLst>
      <p:ext uri="{BB962C8B-B14F-4D97-AF65-F5344CB8AC3E}">
        <p14:creationId xmlns:p14="http://schemas.microsoft.com/office/powerpoint/2010/main" val="2782371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Dominion</a:t>
            </a:r>
          </a:p>
        </p:txBody>
      </p:sp>
      <p:sp>
        <p:nvSpPr>
          <p:cNvPr id="34819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3810000" cy="4114800"/>
          </a:xfrm>
        </p:spPr>
        <p:txBody>
          <a:bodyPr/>
          <a:lstStyle/>
          <a:p>
            <a:pPr>
              <a:defRPr/>
            </a:pPr>
            <a:r>
              <a:rPr lang="en-US" altLang="en-US" sz="2400" dirty="0"/>
              <a:t>There are 25 main card types that CAN be part of a game. </a:t>
            </a:r>
          </a:p>
          <a:p>
            <a:pPr>
              <a:defRPr/>
            </a:pPr>
            <a:r>
              <a:rPr lang="en-US" altLang="en-US" sz="2400" dirty="0"/>
              <a:t>Each game uses 10 different cards.</a:t>
            </a:r>
          </a:p>
          <a:p>
            <a:pPr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dirty="0"/>
              <a:t>My son wanted to know how long it would take us to play every card combination.</a:t>
            </a:r>
          </a:p>
          <a:p>
            <a:pPr marL="0" indent="0">
              <a:buFontTx/>
              <a:buNone/>
              <a:defRPr/>
            </a:pPr>
            <a:r>
              <a:rPr lang="en-US" altLang="en-US" sz="2400" dirty="0"/>
              <a:t>	3.3 Million</a:t>
            </a:r>
          </a:p>
        </p:txBody>
      </p:sp>
      <p:sp>
        <p:nvSpPr>
          <p:cNvPr id="6148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6149" name="Picture 5" descr="https://cf.geekdo-images.com/images/pic387194_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2288" y="1747838"/>
            <a:ext cx="44418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973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Given the set </a:t>
            </a:r>
            <a:r>
              <a:rPr lang="en-US" i="1" dirty="0"/>
              <a:t>A</a:t>
            </a:r>
            <a:r>
              <a:rPr lang="en-US" dirty="0"/>
              <a:t> = {1, 2, 3}, what is the cardinality of </a:t>
            </a:r>
            <a:r>
              <a:rPr lang="en-US" i="1" dirty="0"/>
              <a:t>P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),where </a:t>
            </a:r>
            <a:r>
              <a:rPr lang="en-US" i="1" dirty="0"/>
              <a:t>P</a:t>
            </a:r>
            <a:r>
              <a:rPr lang="en-US" dirty="0"/>
              <a:t> denotes the power set?   </a:t>
            </a:r>
          </a:p>
          <a:p>
            <a:pPr lvl="0"/>
            <a:r>
              <a:rPr lang="en-US" dirty="0"/>
              <a:t>What is the cardinality of P(B) if     			B = {</a:t>
            </a:r>
            <a:r>
              <a:rPr lang="en-US" dirty="0" err="1"/>
              <a:t>a,b,c,d,e</a:t>
            </a:r>
            <a:r>
              <a:rPr lang="en-US" dirty="0"/>
              <a:t>}  ?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How many subsets of B have a cardinality of three?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463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these problems connect with the material we will study next</a:t>
            </a:r>
          </a:p>
          <a:p>
            <a:pPr lvl="1"/>
            <a:r>
              <a:rPr lang="en-US" dirty="0"/>
              <a:t>Counting and Probability</a:t>
            </a:r>
          </a:p>
          <a:p>
            <a:pPr lvl="1"/>
            <a:endParaRPr lang="en-US" dirty="0"/>
          </a:p>
          <a:p>
            <a:r>
              <a:rPr lang="en-US" dirty="0"/>
              <a:t>Counting is the basis of an entire course:</a:t>
            </a:r>
          </a:p>
          <a:p>
            <a:pPr lvl="1"/>
            <a:r>
              <a:rPr lang="en-US" dirty="0"/>
              <a:t>Math 3530    Combinatorics   </a:t>
            </a:r>
          </a:p>
          <a:p>
            <a:pPr lvl="1"/>
            <a:r>
              <a:rPr lang="en-US" dirty="0"/>
              <a:t>Catalog description:  Various ways to enumerate elements of a set.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75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“Full House” in the game Yahtzee is when you roll three dice with one number and two dice with a second number.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full house yahtz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05200"/>
            <a:ext cx="4762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1404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How many different “Full Houses” are possible?</a:t>
            </a:r>
          </a:p>
          <a:p>
            <a:r>
              <a:rPr lang="en-US" dirty="0"/>
              <a:t>In how many ways can you ROLL a Full House with one roll of five dice?</a:t>
            </a:r>
          </a:p>
          <a:p>
            <a:endParaRPr lang="en-US" dirty="0"/>
          </a:p>
        </p:txBody>
      </p:sp>
      <p:pic>
        <p:nvPicPr>
          <p:cNvPr id="4" name="Picture 2" descr="full house yahtz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4114800" cy="288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618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different “Full Houses” are possible?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one is fairly easy:</a:t>
            </a:r>
          </a:p>
          <a:p>
            <a:endParaRPr lang="en-US" dirty="0"/>
          </a:p>
          <a:p>
            <a:pPr lvl="1"/>
            <a:r>
              <a:rPr lang="en-US" dirty="0"/>
              <a:t>There are six choices for the “three of a kind”</a:t>
            </a:r>
          </a:p>
          <a:p>
            <a:pPr lvl="1"/>
            <a:r>
              <a:rPr lang="en-US" dirty="0"/>
              <a:t>There are five choices for the “two of a kind”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6*5 = 30</a:t>
            </a:r>
          </a:p>
        </p:txBody>
      </p:sp>
    </p:spTree>
    <p:extLst>
      <p:ext uri="{BB962C8B-B14F-4D97-AF65-F5344CB8AC3E}">
        <p14:creationId xmlns:p14="http://schemas.microsoft.com/office/powerpoint/2010/main" val="1891336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how many ways can you ROLL a Full House with one roll of five dice?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actually harder than I would expect you to be able to do right now.</a:t>
            </a:r>
          </a:p>
          <a:p>
            <a:endParaRPr lang="en-US" dirty="0"/>
          </a:p>
          <a:p>
            <a:r>
              <a:rPr lang="en-US" dirty="0"/>
              <a:t>We will come back to this one a little bit later.</a:t>
            </a:r>
          </a:p>
        </p:txBody>
      </p:sp>
    </p:spTree>
    <p:extLst>
      <p:ext uri="{BB962C8B-B14F-4D97-AF65-F5344CB8AC3E}">
        <p14:creationId xmlns:p14="http://schemas.microsoft.com/office/powerpoint/2010/main" val="3992445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Product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are finding ways to combine one element each from a sequence of sets (one of this AND one of this AND one of this…) the number of combinations is the product of the cardinality of each of the sets.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8F16E7-DB36-1379-63E9-E2FD502CA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254" y="4648200"/>
            <a:ext cx="6599492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0412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3430</TotalTime>
  <Words>694</Words>
  <Application>Microsoft Office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Times New Roman</vt:lpstr>
      <vt:lpstr>Default Design</vt:lpstr>
      <vt:lpstr>Section 10.1 and 10.2</vt:lpstr>
      <vt:lpstr>Dominion</vt:lpstr>
      <vt:lpstr>Problem #1</vt:lpstr>
      <vt:lpstr>Transition</vt:lpstr>
      <vt:lpstr>Activity 2</vt:lpstr>
      <vt:lpstr>Activity 2</vt:lpstr>
      <vt:lpstr>How many different “Full Houses” are possible?</vt:lpstr>
      <vt:lpstr>In how many ways can you ROLL a Full House with one roll of five dice? </vt:lpstr>
      <vt:lpstr>The Product Rule</vt:lpstr>
      <vt:lpstr>Activity #3</vt:lpstr>
      <vt:lpstr>The Sum Rule</vt:lpstr>
      <vt:lpstr>Activity #4</vt:lpstr>
      <vt:lpstr>Activity #5</vt:lpstr>
      <vt:lpstr>The Bijection Rule - Background</vt:lpstr>
      <vt:lpstr>The Bijection Rule</vt:lpstr>
      <vt:lpstr>PowerPoint Presentation</vt:lpstr>
      <vt:lpstr>The K-to-1 Rule</vt:lpstr>
      <vt:lpstr>Activity #6</vt:lpstr>
    </vt:vector>
  </TitlesOfParts>
  <Company>College of Natural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CS I</dc:title>
  <dc:creator>System Administrator</dc:creator>
  <cp:lastModifiedBy>Ben Schafer</cp:lastModifiedBy>
  <cp:revision>239</cp:revision>
  <dcterms:created xsi:type="dcterms:W3CDTF">2003-08-11T17:41:56Z</dcterms:created>
  <dcterms:modified xsi:type="dcterms:W3CDTF">2024-03-18T15:47:09Z</dcterms:modified>
</cp:coreProperties>
</file>