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51" r:id="rId2"/>
    <p:sldId id="539" r:id="rId3"/>
    <p:sldId id="542" r:id="rId4"/>
    <p:sldId id="541" r:id="rId5"/>
    <p:sldId id="54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3" autoAdjust="0"/>
    <p:restoredTop sz="94676" autoAdjust="0"/>
  </p:normalViewPr>
  <p:slideViewPr>
    <p:cSldViewPr>
      <p:cViewPr varScale="1">
        <p:scale>
          <a:sx n="76" d="100"/>
          <a:sy n="76" d="100"/>
        </p:scale>
        <p:origin x="9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9E66D-305B-43AA-AD1D-E9981812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CC15D5-8D6E-4FC3-9CD0-6293938D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C3E-C2C8-4A67-BA76-E2C5B2F78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E7EA-2395-432D-B052-A5AF93E02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B2AC-3779-4DEF-8074-0AB2FA5B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00EE-69A3-4DBC-9F63-ADCBB7669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339D-905B-4E37-AFD2-C7AB2221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1FFC-1D2D-4136-9BFB-C692AA747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3F9E-E4E9-46DF-B722-CE1C1FCC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6F3-A0DC-429D-B050-6D6F783B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C05A-DA11-4252-B786-9F05AB884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272B-CC5B-4BDF-BED8-AB9684B7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4B8-CC56-413B-AFCB-0A40C57B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1085-0C87-4E9B-B8FC-151062ED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1D0858-AC92-4A99-8E6D-B0051BD4F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3.1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r>
              <a:rPr lang="en-US" sz="3600" smtClean="0"/>
              <a:t>The </a:t>
            </a:r>
            <a:r>
              <a:rPr lang="en-US" sz="3600" smtClean="0"/>
              <a:t>Joy </a:t>
            </a:r>
            <a:r>
              <a:rPr lang="en-US" sz="3600" smtClean="0"/>
              <a:t>of Sets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r>
              <a:rPr lang="en-US" sz="2800" dirty="0" smtClean="0"/>
              <a:t>Define the following vocabulary terms</a:t>
            </a:r>
          </a:p>
          <a:p>
            <a:pPr lvl="1"/>
            <a:r>
              <a:rPr lang="en-US" sz="2400" dirty="0"/>
              <a:t>Set</a:t>
            </a:r>
          </a:p>
          <a:p>
            <a:pPr lvl="1"/>
            <a:r>
              <a:rPr lang="en-US" sz="2400" dirty="0" smtClean="0"/>
              <a:t>Elements</a:t>
            </a:r>
            <a:endParaRPr lang="en-US" sz="2400" dirty="0"/>
          </a:p>
          <a:p>
            <a:pPr lvl="1"/>
            <a:r>
              <a:rPr lang="en-US" sz="2400" dirty="0" smtClean="0"/>
              <a:t>Null </a:t>
            </a:r>
            <a:r>
              <a:rPr lang="en-US" sz="2400" dirty="0"/>
              <a:t>set/empty set</a:t>
            </a:r>
          </a:p>
          <a:p>
            <a:pPr lvl="1"/>
            <a:r>
              <a:rPr lang="en-US" sz="2400" dirty="0" smtClean="0"/>
              <a:t>Cardinality</a:t>
            </a:r>
          </a:p>
          <a:p>
            <a:pPr lvl="1"/>
            <a:r>
              <a:rPr lang="en-US" sz="2400" dirty="0" smtClean="0"/>
              <a:t>Subset</a:t>
            </a:r>
          </a:p>
          <a:p>
            <a:pPr lvl="1"/>
            <a:r>
              <a:rPr lang="en-US" sz="2400" dirty="0" smtClean="0"/>
              <a:t>Proper Subset</a:t>
            </a:r>
          </a:p>
          <a:p>
            <a:pPr lvl="1"/>
            <a:r>
              <a:rPr lang="en-US" sz="2400" dirty="0" smtClean="0"/>
              <a:t>Venn Diagram</a:t>
            </a:r>
          </a:p>
          <a:p>
            <a:r>
              <a:rPr lang="en-US" sz="2800" dirty="0"/>
              <a:t>From your reading, what do you think is the most important thing to remember when considering sets?</a:t>
            </a:r>
          </a:p>
        </p:txBody>
      </p:sp>
    </p:spTree>
    <p:extLst>
      <p:ext uri="{BB962C8B-B14F-4D97-AF65-F5344CB8AC3E}">
        <p14:creationId xmlns:p14="http://schemas.microsoft.com/office/powerpoint/2010/main" val="311978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Demonstrate Sets vs. Lists in Python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Translate the following set based mathematical statements into English</a:t>
            </a:r>
          </a:p>
          <a:p>
            <a:pPr marL="457200" lvl="1" indent="0">
              <a:buNone/>
            </a:pPr>
            <a:r>
              <a:rPr lang="en-US" sz="2400" dirty="0"/>
              <a:t>A = { 2, 3, 4}</a:t>
            </a:r>
          </a:p>
          <a:p>
            <a:pPr marL="457200" lvl="1" indent="0">
              <a:buNone/>
            </a:pPr>
            <a:r>
              <a:rPr lang="en-US" sz="2400" dirty="0"/>
              <a:t>B = { 2, 4, 3 }</a:t>
            </a:r>
          </a:p>
          <a:p>
            <a:pPr marL="457200" lvl="1" indent="0">
              <a:buNone/>
            </a:pPr>
            <a:r>
              <a:rPr lang="en-US" sz="2400" dirty="0"/>
              <a:t>C = </a:t>
            </a:r>
            <a:r>
              <a:rPr lang="en-US" sz="2400" dirty="0">
                <a:sym typeface="Symbol"/>
              </a:rPr>
              <a:t>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2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A  </a:t>
            </a:r>
          </a:p>
          <a:p>
            <a:pPr marL="457200" lvl="1" indent="0">
              <a:buNone/>
            </a:pPr>
            <a:r>
              <a:rPr lang="en-US" sz="2400" dirty="0"/>
              <a:t>A </a:t>
            </a:r>
            <a:r>
              <a:rPr lang="en-US" sz="2400" dirty="0">
                <a:sym typeface="Symbol"/>
              </a:rPr>
              <a:t></a:t>
            </a:r>
            <a:r>
              <a:rPr lang="en-US" sz="2400" dirty="0"/>
              <a:t> B</a:t>
            </a:r>
          </a:p>
          <a:p>
            <a:pPr marL="457200" lvl="1" indent="0">
              <a:buNone/>
            </a:pPr>
            <a:r>
              <a:rPr lang="en-US" sz="2400" dirty="0"/>
              <a:t>A </a:t>
            </a:r>
            <a:r>
              <a:rPr lang="en-US" sz="2400" dirty="0">
                <a:sym typeface="Symbol"/>
              </a:rPr>
              <a:t></a:t>
            </a:r>
            <a:r>
              <a:rPr lang="en-US" sz="2400" dirty="0"/>
              <a:t> B</a:t>
            </a:r>
          </a:p>
          <a:p>
            <a:pPr marL="457200" lvl="1" indent="0">
              <a:buNone/>
            </a:pPr>
            <a:r>
              <a:rPr lang="en-US" sz="2400" dirty="0"/>
              <a:t>C </a:t>
            </a:r>
            <a:r>
              <a:rPr lang="en-US" sz="2400" dirty="0">
                <a:sym typeface="Symbol"/>
              </a:rPr>
              <a:t></a:t>
            </a:r>
            <a:r>
              <a:rPr lang="en-US" sz="2400" dirty="0"/>
              <a:t> B</a:t>
            </a:r>
          </a:p>
          <a:p>
            <a:pPr marL="457200" lvl="1" indent="0">
              <a:buNone/>
            </a:pPr>
            <a:r>
              <a:rPr lang="en-US" sz="2400" dirty="0"/>
              <a:t>| A | = </a:t>
            </a:r>
            <a:r>
              <a:rPr lang="en-US" sz="2400" dirty="0" smtClean="0"/>
              <a:t>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036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 each of the following Venn diagrams define sets A and B such that the image would be an accurate representation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pic>
        <p:nvPicPr>
          <p:cNvPr id="4" name="Picture 3" descr="Empty intersect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59438"/>
            <a:ext cx="2276475" cy="153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cwladis.com/clip_image004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299113"/>
            <a:ext cx="266446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upload.wikimedia.org/wikibooks/en/thumb/0/07/VennSubset02.jpg/350px-VennSubset02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04" y="5105400"/>
            <a:ext cx="2276475" cy="15805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896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123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Symbol</vt:lpstr>
      <vt:lpstr>Times New Roman</vt:lpstr>
      <vt:lpstr>Default Design</vt:lpstr>
      <vt:lpstr>Section 3.1</vt:lpstr>
      <vt:lpstr>Activity 1</vt:lpstr>
      <vt:lpstr>Demonstrate Sets vs. Lists in Python</vt:lpstr>
      <vt:lpstr>Activity 2</vt:lpstr>
      <vt:lpstr>Activity 3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John B Schafer</cp:lastModifiedBy>
  <cp:revision>194</cp:revision>
  <dcterms:created xsi:type="dcterms:W3CDTF">2003-08-11T17:41:56Z</dcterms:created>
  <dcterms:modified xsi:type="dcterms:W3CDTF">2018-02-16T17:57:59Z</dcterms:modified>
</cp:coreProperties>
</file>