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1" r:id="rId2"/>
    <p:sldId id="539" r:id="rId3"/>
    <p:sldId id="542" r:id="rId4"/>
    <p:sldId id="546" r:id="rId5"/>
    <p:sldId id="547" r:id="rId6"/>
    <p:sldId id="545" r:id="rId7"/>
    <p:sldId id="544" r:id="rId8"/>
    <p:sldId id="541" r:id="rId9"/>
    <p:sldId id="548" r:id="rId10"/>
    <p:sldId id="543" r:id="rId11"/>
    <p:sldId id="550" r:id="rId12"/>
    <p:sldId id="551" r:id="rId13"/>
    <p:sldId id="552" r:id="rId14"/>
    <p:sldId id="553" r:id="rId15"/>
    <p:sldId id="55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78" d="100"/>
          <a:sy n="78" d="100"/>
        </p:scale>
        <p:origin x="158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Sections 3.2 and 3.3</a:t>
            </a:r>
            <a:endParaRPr lang="en-US" dirty="0"/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/>
              <a:t>Let’s Talk About Sets Baby</a:t>
            </a:r>
          </a:p>
          <a:p>
            <a:r>
              <a:rPr lang="en-US" sz="3600" dirty="0"/>
              <a:t>Let’s talk about Q and 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What is the cardinality of G?</a:t>
            </a:r>
          </a:p>
          <a:p>
            <a:pPr lvl="0"/>
            <a:r>
              <a:rPr lang="en-US" sz="2000" dirty="0"/>
              <a:t>What is the cardinality of H?</a:t>
            </a:r>
          </a:p>
          <a:p>
            <a:pPr lvl="0"/>
            <a:r>
              <a:rPr lang="en-US" sz="2000" dirty="0"/>
              <a:t>What is the cardinality of I? </a:t>
            </a:r>
          </a:p>
          <a:p>
            <a:pPr lvl="0"/>
            <a:r>
              <a:rPr lang="en-US" sz="2000" dirty="0"/>
              <a:t>8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G</a:t>
            </a:r>
          </a:p>
          <a:p>
            <a:pPr lvl="0"/>
            <a:r>
              <a:rPr lang="en-US" sz="2000" dirty="0"/>
              <a:t>8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H</a:t>
            </a:r>
          </a:p>
          <a:p>
            <a:pPr lvl="0"/>
            <a:r>
              <a:rPr lang="en-US" sz="2000" dirty="0"/>
              <a:t>8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I</a:t>
            </a:r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G</a:t>
            </a:r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H</a:t>
            </a:r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I</a:t>
            </a:r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</a:t>
            </a:r>
            <a:r>
              <a:rPr lang="en-US" sz="2000" dirty="0"/>
              <a:t> G</a:t>
            </a:r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</a:t>
            </a:r>
            <a:r>
              <a:rPr lang="en-US" sz="2000" dirty="0"/>
              <a:t> H</a:t>
            </a:r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</a:t>
            </a:r>
            <a:r>
              <a:rPr lang="en-US" sz="2000" dirty="0"/>
              <a:t> I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FEEBEE-7736-5DD5-CB90-848232034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52600"/>
            <a:ext cx="4476999" cy="192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60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Power Set of set A (denoted by P(A)) is the set of all possible subsets of A.</a:t>
            </a:r>
          </a:p>
          <a:p>
            <a:endParaRPr lang="en-US" dirty="0"/>
          </a:p>
          <a:p>
            <a:r>
              <a:rPr lang="en-US" dirty="0"/>
              <a:t>A = {6, 7}</a:t>
            </a:r>
          </a:p>
          <a:p>
            <a:r>
              <a:rPr lang="en-US" dirty="0"/>
              <a:t>P(A) = { {6,7}, {6}, {7}, </a:t>
            </a:r>
            <a:r>
              <a:rPr lang="en-US" dirty="0">
                <a:sym typeface="Symbol"/>
              </a:rPr>
              <a:t>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17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have to do with?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Activity 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17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E0332-0A05-0DBA-AE02-B950DFBFC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</a:t>
            </a:r>
            <a:r>
              <a:rPr lang="en-US"/>
              <a:t>#4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8A9D1-076A-3487-79F2-9F5C85008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62200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= {even numbers}  , B = {odd numbers}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= {prime numbers} , B = {odd numbers}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= {numbers divisible by 4}, B = {even numbers}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= {students in this discrete class} , B = {students in data structures}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= { students in this discrete class }, B = {students in Networking}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= { students in this discrete class }, B = {students at UNI}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Empty intersection">
            <a:extLst>
              <a:ext uri="{FF2B5EF4-FFF2-40B4-BE49-F238E27FC236}">
                <a16:creationId xmlns:a16="http://schemas.microsoft.com/office/drawing/2014/main" id="{16321EE3-4258-46CF-BB1A-5085056FB5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45109"/>
            <a:ext cx="1905000" cy="1288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7DA79C-3C54-AADA-BA2E-960DD09440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895" y="2045110"/>
            <a:ext cx="2110105" cy="126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6BCCA2-1824-E6D9-DE23-943C448528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80731"/>
            <a:ext cx="1828800" cy="1268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0884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Intersection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 B</a:t>
            </a:r>
          </a:p>
          <a:p>
            <a:endParaRPr lang="en-US" dirty="0"/>
          </a:p>
          <a:p>
            <a:r>
              <a:rPr lang="en-US" dirty="0"/>
              <a:t>Union</a:t>
            </a:r>
          </a:p>
          <a:p>
            <a:pPr marL="457200" lvl="1" indent="0">
              <a:buNone/>
            </a:pPr>
            <a:r>
              <a:rPr lang="en-US" dirty="0"/>
              <a:t>A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1D155B-8F1C-5015-4DCD-BAB65E0D92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61744"/>
            <a:ext cx="4140192" cy="2486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1404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BA938-995C-015B-B68C-116114269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A4F2F-12BD-66AA-B295-DDC795771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Assume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	    			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= { letters in the word ELEPHANT }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 = { letters in the word SYNCHOPHANT }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 = {letters in the word FANTASTIC}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 = {letters in the word STUDENT}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If the universe U is the set of 26 capital letters find: 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(A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 )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(B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(C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D)</a:t>
            </a:r>
          </a:p>
          <a:p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744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sz="2800" dirty="0"/>
              <a:t>Suppose that you can get a cheese pizza plain, or with any combination of the following toppings.  How many different pizzas could you order?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{</a:t>
            </a:r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nchovies, </a:t>
            </a:r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lack olives, </a:t>
            </a:r>
            <a:r>
              <a:rPr lang="en-US" sz="2800" b="1" dirty="0">
                <a:solidFill>
                  <a:srgbClr val="FF0000"/>
                </a:solidFill>
              </a:rPr>
              <a:t>C</a:t>
            </a:r>
            <a:r>
              <a:rPr lang="en-US" sz="2800" dirty="0"/>
              <a:t>anadian bacon, 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en-US" sz="2800" dirty="0"/>
              <a:t>elicious pepperoni }</a:t>
            </a:r>
          </a:p>
        </p:txBody>
      </p:sp>
    </p:spTree>
    <p:extLst>
      <p:ext uri="{BB962C8B-B14F-4D97-AF65-F5344CB8AC3E}">
        <p14:creationId xmlns:p14="http://schemas.microsoft.com/office/powerpoint/2010/main" val="311978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Reviewing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</a:t>
            </a:r>
          </a:p>
          <a:p>
            <a:r>
              <a:rPr lang="en-US" dirty="0"/>
              <a:t>Elements</a:t>
            </a:r>
          </a:p>
          <a:p>
            <a:r>
              <a:rPr lang="en-US" dirty="0"/>
              <a:t>Null set/empty set</a:t>
            </a:r>
          </a:p>
          <a:p>
            <a:r>
              <a:rPr lang="en-US" dirty="0"/>
              <a:t>Cardinality</a:t>
            </a:r>
          </a:p>
          <a:p>
            <a:r>
              <a:rPr lang="en-US" dirty="0"/>
              <a:t>Subset / Proper Subset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= { 1, 2, 3, 4, 5 }</a:t>
            </a:r>
          </a:p>
          <a:p>
            <a:pPr marL="0" indent="0">
              <a:buNone/>
            </a:pPr>
            <a:r>
              <a:rPr lang="en-US" dirty="0"/>
              <a:t>B = { 2, 4, 6, 8, 10}</a:t>
            </a:r>
          </a:p>
          <a:p>
            <a:pPr marL="0" indent="0">
              <a:buNone/>
            </a:pPr>
            <a:r>
              <a:rPr lang="en-US" dirty="0"/>
              <a:t>C = { -3, -2, -1, 0, 1, 2, 3}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2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= { 1, 2, 3, 4, 5 }</a:t>
            </a:r>
          </a:p>
          <a:p>
            <a:pPr marL="0" indent="0">
              <a:buNone/>
            </a:pPr>
            <a:r>
              <a:rPr lang="en-US" dirty="0"/>
              <a:t>B = { 2, 4, 6, 8, 10}</a:t>
            </a:r>
          </a:p>
          <a:p>
            <a:pPr marL="0" indent="0">
              <a:buNone/>
            </a:pPr>
            <a:r>
              <a:rPr lang="en-US" dirty="0"/>
              <a:t>C = { -3, -2, -1, 0, 1, 2, 3}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 = { 1, 2, 3, 4, 5, …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1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Sets in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lang="en-US" dirty="0"/>
              <a:t>Z		The set of integers</a:t>
            </a:r>
          </a:p>
          <a:p>
            <a:r>
              <a:rPr lang="en-US" dirty="0"/>
              <a:t>R		The real numbers</a:t>
            </a:r>
          </a:p>
          <a:p>
            <a:r>
              <a:rPr lang="en-US" dirty="0"/>
              <a:t>Q		The rational numbers</a:t>
            </a:r>
          </a:p>
          <a:p>
            <a:endParaRPr lang="en-US" dirty="0"/>
          </a:p>
          <a:p>
            <a:r>
              <a:rPr lang="en-US" dirty="0"/>
              <a:t>Q+		The set of positive rational numbers</a:t>
            </a:r>
          </a:p>
          <a:p>
            <a:r>
              <a:rPr lang="en-US" dirty="0"/>
              <a:t>R-  	The set of negative real numbers</a:t>
            </a:r>
          </a:p>
          <a:p>
            <a:r>
              <a:rPr lang="en-US" dirty="0"/>
              <a:t>N 		The natural numbers (same as Z+)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</a:t>
            </a:r>
            <a:r>
              <a:rPr lang="en-US"/>
              <a:t>Builder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=  { x </a:t>
            </a:r>
            <a:r>
              <a:rPr lang="en-US" dirty="0">
                <a:sym typeface="Symbol"/>
              </a:rPr>
              <a:t> N | x&lt;6 }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>
                <a:sym typeface="Symbol"/>
              </a:rPr>
              <a:t>What is the truth set for this set in Set Builder notation?</a:t>
            </a:r>
          </a:p>
        </p:txBody>
      </p:sp>
    </p:spTree>
    <p:extLst>
      <p:ext uri="{BB962C8B-B14F-4D97-AF65-F5344CB8AC3E}">
        <p14:creationId xmlns:p14="http://schemas.microsoft.com/office/powerpoint/2010/main" val="395283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>
              <a:sym typeface="Symbol"/>
            </a:endParaRPr>
          </a:p>
          <a:p>
            <a:pPr marL="0" indent="0">
              <a:buNone/>
            </a:pPr>
            <a:r>
              <a:rPr lang="en-US" sz="2400" dirty="0"/>
              <a:t>B = { m </a:t>
            </a:r>
            <a:r>
              <a:rPr lang="en-US" sz="2400" dirty="0">
                <a:sym typeface="Symbol"/>
              </a:rPr>
              <a:t> Z | 3m &gt;= m</a:t>
            </a:r>
            <a:r>
              <a:rPr lang="en-US" sz="2400" baseline="30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}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 =  { n </a:t>
            </a:r>
            <a:r>
              <a:rPr lang="en-US" sz="2400" dirty="0">
                <a:sym typeface="Symbol"/>
              </a:rPr>
              <a:t> Z | 8 mod n = 0 } 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sym typeface="Symbol"/>
            </a:endParaRPr>
          </a:p>
          <a:p>
            <a:pPr marL="0" indent="0">
              <a:buNone/>
            </a:pPr>
            <a:r>
              <a:rPr lang="en-US" sz="2400" dirty="0">
                <a:sym typeface="Symbol"/>
              </a:rPr>
              <a:t>D = {</a:t>
            </a:r>
            <a:r>
              <a:rPr lang="en-US" sz="2400" dirty="0"/>
              <a:t> x </a:t>
            </a:r>
            <a:r>
              <a:rPr lang="en-US" sz="2400" dirty="0">
                <a:sym typeface="Symbol"/>
              </a:rPr>
              <a:t> R | x</a:t>
            </a:r>
            <a:r>
              <a:rPr lang="en-US" sz="2400" baseline="30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– 4x +  3 = 0}</a:t>
            </a:r>
          </a:p>
          <a:p>
            <a:pPr marL="0" indent="0">
              <a:buNone/>
            </a:pPr>
            <a:endParaRPr lang="en-US" sz="2400" dirty="0">
              <a:sym typeface="Symbol"/>
            </a:endParaRPr>
          </a:p>
          <a:p>
            <a:pPr marL="0" indent="0">
              <a:buNone/>
            </a:pPr>
            <a:r>
              <a:rPr lang="en-US" sz="2400" dirty="0">
                <a:sym typeface="Symbol"/>
              </a:rPr>
              <a:t>F = {</a:t>
            </a:r>
            <a:r>
              <a:rPr lang="en-US" sz="2400" dirty="0"/>
              <a:t> w </a:t>
            </a:r>
            <a:r>
              <a:rPr lang="en-US" sz="2400" dirty="0">
                <a:sym typeface="Symbol"/>
              </a:rPr>
              <a:t> R |     w</a:t>
            </a:r>
            <a:r>
              <a:rPr lang="en-US" sz="2400" baseline="30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 =  |w|    }</a:t>
            </a:r>
          </a:p>
          <a:p>
            <a:pPr marL="0" indent="0">
              <a:buNone/>
            </a:pPr>
            <a:endParaRPr lang="en-US" sz="2400" dirty="0">
              <a:sym typeface="Symbol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0367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 can include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 = {  8, 12, 15 }</a:t>
            </a:r>
          </a:p>
          <a:p>
            <a:endParaRPr lang="en-US" dirty="0"/>
          </a:p>
          <a:p>
            <a:r>
              <a:rPr lang="en-US" dirty="0"/>
              <a:t>H = {  {8, 12, 15} , {14, 12} ,  {13, 10} }</a:t>
            </a:r>
          </a:p>
          <a:p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/>
              <a:t>I = { 1, 2, 3, {3},  {4, 5},  {6, 7} ,{8}, </a:t>
            </a:r>
            <a:r>
              <a:rPr lang="en-US" sz="2400" dirty="0">
                <a:sym typeface="Symbol"/>
              </a:rPr>
              <a:t> }</a:t>
            </a:r>
          </a:p>
          <a:p>
            <a:pPr marL="342900" lvl="1" indent="-342900">
              <a:buFontTx/>
              <a:buChar char="•"/>
            </a:pPr>
            <a:endParaRPr lang="en-US" sz="2400" dirty="0">
              <a:sym typeface="Symbol"/>
            </a:endParaRPr>
          </a:p>
          <a:p>
            <a:pPr marL="342900" lvl="1" indent="-342900">
              <a:buFontTx/>
              <a:buChar char="•"/>
            </a:pPr>
            <a:endParaRPr lang="en-US" sz="2400" dirty="0">
              <a:sym typeface="Symbol"/>
            </a:endParaRPr>
          </a:p>
          <a:p>
            <a:pPr marL="342900" lvl="1" indent="-342900">
              <a:buFontTx/>
              <a:buChar char="•"/>
            </a:pPr>
            <a:endParaRPr lang="en-US" sz="2400" dirty="0">
              <a:sym typeface="Symbol"/>
            </a:endParaRPr>
          </a:p>
          <a:p>
            <a:pPr marL="0" lvl="1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173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691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Symbol</vt:lpstr>
      <vt:lpstr>Times New Roman</vt:lpstr>
      <vt:lpstr>Default Design</vt:lpstr>
      <vt:lpstr>Sections 3.2 and 3.3</vt:lpstr>
      <vt:lpstr>Activity 1</vt:lpstr>
      <vt:lpstr>Reviewing Vocabulary</vt:lpstr>
      <vt:lpstr>Set Notation</vt:lpstr>
      <vt:lpstr>Set Notation</vt:lpstr>
      <vt:lpstr>Common Sets in Mathematics</vt:lpstr>
      <vt:lpstr>Set Builder Notation</vt:lpstr>
      <vt:lpstr>Activity 2</vt:lpstr>
      <vt:lpstr>Sets can include sets</vt:lpstr>
      <vt:lpstr>Activity 3</vt:lpstr>
      <vt:lpstr>Power Set</vt:lpstr>
      <vt:lpstr>What does this have to do with?</vt:lpstr>
      <vt:lpstr>Activity #4</vt:lpstr>
      <vt:lpstr>Common Set Operations</vt:lpstr>
      <vt:lpstr>Activity #5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204</cp:revision>
  <dcterms:created xsi:type="dcterms:W3CDTF">2003-08-11T17:41:56Z</dcterms:created>
  <dcterms:modified xsi:type="dcterms:W3CDTF">2024-02-26T15:13:34Z</dcterms:modified>
</cp:coreProperties>
</file>