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51" r:id="rId2"/>
    <p:sldId id="553" r:id="rId3"/>
    <p:sldId id="554" r:id="rId4"/>
    <p:sldId id="548" r:id="rId5"/>
    <p:sldId id="539" r:id="rId6"/>
    <p:sldId id="541" r:id="rId7"/>
    <p:sldId id="543" r:id="rId8"/>
    <p:sldId id="549" r:id="rId9"/>
    <p:sldId id="550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3F9B5"/>
    <a:srgbClr val="F7EEAB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3" autoAdjust="0"/>
    <p:restoredTop sz="94676" autoAdjust="0"/>
  </p:normalViewPr>
  <p:slideViewPr>
    <p:cSldViewPr>
      <p:cViewPr varScale="1">
        <p:scale>
          <a:sx n="78" d="100"/>
          <a:sy n="78" d="100"/>
        </p:scale>
        <p:origin x="1584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AE9E66D-305B-43AA-AD1D-E99818125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70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FCC15D5-8D6E-4FC3-9CD0-6293938D2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21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9AC3E-C2C8-4A67-BA76-E2C5B2F78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4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3E7EA-2395-432D-B052-A5AF93E02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DB2AC-3779-4DEF-8074-0AB2FA5B0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4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800EE-69A3-4DBC-9F63-ADCBB7669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54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8339D-905B-4E37-AFD2-C7AB2221A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1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F1FFC-1D2D-4136-9BFB-C692AA747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5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83F9E-E4E9-46DF-B722-CE1C1FCCC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4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7D6F3-A0DC-429D-B050-6D6F783B8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C05A-DA11-4252-B786-9F05AB884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1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5272B-CC5B-4BDF-BED8-AB9684B75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0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E54B8-CC56-413B-AFCB-0A40C57B8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68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61085-0C87-4E9B-B8FC-151062EDA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7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D41D0858-AC92-4A99-8E6D-B0051BD4F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Section 3.4</a:t>
            </a:r>
          </a:p>
        </p:txBody>
      </p:sp>
      <p:sp>
        <p:nvSpPr>
          <p:cNvPr id="2051" name="Subtitle 4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153400" cy="1752600"/>
          </a:xfrm>
        </p:spPr>
        <p:txBody>
          <a:bodyPr/>
          <a:lstStyle/>
          <a:p>
            <a:r>
              <a:rPr lang="en-US" sz="3600" dirty="0"/>
              <a:t>More Set Operators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Set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Intersection</a:t>
            </a:r>
            <a:br>
              <a:rPr lang="en-US" dirty="0"/>
            </a:br>
            <a:r>
              <a:rPr lang="en-US" dirty="0"/>
              <a:t>A </a:t>
            </a:r>
            <a:r>
              <a:rPr lang="en-US" dirty="0">
                <a:sym typeface="Symbol"/>
              </a:rPr>
              <a:t></a:t>
            </a:r>
            <a:r>
              <a:rPr lang="en-US" dirty="0"/>
              <a:t> B</a:t>
            </a:r>
          </a:p>
          <a:p>
            <a:endParaRPr lang="en-US" dirty="0"/>
          </a:p>
          <a:p>
            <a:r>
              <a:rPr lang="en-US" dirty="0"/>
              <a:t>Union</a:t>
            </a:r>
          </a:p>
          <a:p>
            <a:pPr marL="457200" lvl="1" indent="0">
              <a:buNone/>
            </a:pPr>
            <a:r>
              <a:rPr lang="en-US" dirty="0"/>
              <a:t>A </a:t>
            </a:r>
            <a:r>
              <a:rPr lang="en-US" dirty="0">
                <a:sym typeface="Symbol"/>
              </a:rPr>
              <a:t></a:t>
            </a:r>
            <a:r>
              <a:rPr lang="en-US" dirty="0"/>
              <a:t> B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1D155B-8F1C-5015-4DCD-BAB65E0D92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161744"/>
            <a:ext cx="4140192" cy="24864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2219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BA938-995C-015B-B68C-116114269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A4F2F-12BD-66AA-B295-DDC795771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Assume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    	    			</a:t>
            </a:r>
            <a:endParaRPr lang="en-US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 = { letters in the word ELEPHANT }</a:t>
            </a:r>
            <a:endParaRPr lang="en-US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B = { letters in the word SYNCHOPHANT }</a:t>
            </a:r>
            <a:endParaRPr lang="en-US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 = {letters in the word FANTASTIC}</a:t>
            </a:r>
            <a:endParaRPr lang="en-US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 = {letters in the word STUDENT}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en-US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If the universe U is the set of 26 capital letters find: </a:t>
            </a:r>
            <a:endParaRPr lang="en-US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 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(A 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 ) 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(B 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D)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(C 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D)</a:t>
            </a:r>
          </a:p>
          <a:p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7444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Set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772400" cy="4114800"/>
          </a:xfrm>
        </p:spPr>
        <p:txBody>
          <a:bodyPr/>
          <a:lstStyle/>
          <a:p>
            <a:pPr lvl="0"/>
            <a:r>
              <a:rPr lang="en-US" dirty="0"/>
              <a:t>Difference</a:t>
            </a:r>
          </a:p>
          <a:p>
            <a:pPr marL="457200" lvl="1" indent="0">
              <a:buNone/>
            </a:pPr>
            <a:r>
              <a:rPr lang="en-US" dirty="0"/>
              <a:t>	A </a:t>
            </a:r>
            <a:r>
              <a:rPr lang="en-US" dirty="0">
                <a:sym typeface="Symbol"/>
              </a:rPr>
              <a:t>–</a:t>
            </a:r>
            <a:r>
              <a:rPr lang="en-US" dirty="0"/>
              <a:t> B</a:t>
            </a:r>
          </a:p>
          <a:p>
            <a:pPr marL="0" lvl="0" indent="0">
              <a:buNone/>
            </a:pPr>
            <a:r>
              <a:rPr lang="en-US" sz="2800" dirty="0"/>
              <a:t>	B – A </a:t>
            </a:r>
            <a:endParaRPr lang="en-US" dirty="0"/>
          </a:p>
          <a:p>
            <a:r>
              <a:rPr lang="en-US" dirty="0"/>
              <a:t>Symmetric Difference</a:t>
            </a:r>
          </a:p>
          <a:p>
            <a:pPr marL="0" indent="0">
              <a:buNone/>
            </a:pPr>
            <a:r>
              <a:rPr lang="en-US" dirty="0"/>
              <a:t>	A </a:t>
            </a:r>
            <a:r>
              <a:rPr lang="en-US" dirty="0">
                <a:sym typeface="Symbol"/>
              </a:rPr>
              <a:t></a:t>
            </a:r>
            <a:r>
              <a:rPr lang="en-US" dirty="0"/>
              <a:t> B</a:t>
            </a:r>
          </a:p>
          <a:p>
            <a:pPr marL="0" indent="0">
              <a:buNone/>
            </a:pPr>
            <a:r>
              <a:rPr lang="en-US" dirty="0"/>
              <a:t>	B </a:t>
            </a:r>
            <a:r>
              <a:rPr lang="en-US" dirty="0">
                <a:sym typeface="Symbol"/>
              </a:rPr>
              <a:t></a:t>
            </a:r>
            <a:r>
              <a:rPr lang="en-US" dirty="0"/>
              <a:t> A</a:t>
            </a:r>
          </a:p>
          <a:p>
            <a:r>
              <a:rPr lang="en-US" dirty="0"/>
              <a:t>Complement</a:t>
            </a:r>
          </a:p>
          <a:p>
            <a:pPr marL="457200" lvl="1" indent="0">
              <a:buNone/>
            </a:pPr>
            <a:r>
              <a:rPr lang="en-US" dirty="0"/>
              <a:t>	A    on my slides and handouts I will use A</a:t>
            </a:r>
            <a:r>
              <a:rPr lang="en-US" baseline="30000" dirty="0"/>
              <a:t>c</a:t>
            </a:r>
          </a:p>
          <a:p>
            <a:pPr marL="457200" lvl="1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00200" y="5943600"/>
            <a:ext cx="30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976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077200" cy="4114800"/>
          </a:xfrm>
        </p:spPr>
        <p:txBody>
          <a:bodyPr/>
          <a:lstStyle/>
          <a:p>
            <a:r>
              <a:rPr lang="en-US" sz="2800" dirty="0"/>
              <a:t>Write in words how to read each of the following out loud.  Then write the shorthand notation for each set.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{x </a:t>
            </a:r>
            <a:r>
              <a:rPr lang="en-US" sz="2400" dirty="0">
                <a:sym typeface="Symbol"/>
              </a:rPr>
              <a:t> U | x  A and x  B }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{x </a:t>
            </a:r>
            <a:r>
              <a:rPr lang="en-US" sz="2400" dirty="0">
                <a:sym typeface="Symbol"/>
              </a:rPr>
              <a:t> U | x  A or x  B }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{x </a:t>
            </a:r>
            <a:r>
              <a:rPr lang="en-US" sz="2400" dirty="0">
                <a:sym typeface="Symbol"/>
              </a:rPr>
              <a:t> U | x  A and x  B }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{x </a:t>
            </a:r>
            <a:r>
              <a:rPr lang="en-US" sz="2400" dirty="0">
                <a:sym typeface="Symbol"/>
              </a:rPr>
              <a:t> U | x  A}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ym typeface="Symbol"/>
            </a:endParaRP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19784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Let :</a:t>
            </a:r>
          </a:p>
          <a:p>
            <a:pPr marL="457200" lvl="1" indent="0">
              <a:buNone/>
            </a:pPr>
            <a:r>
              <a:rPr lang="en-US" sz="2400" dirty="0"/>
              <a:t>A = { 1,3,5,7,9}</a:t>
            </a:r>
          </a:p>
          <a:p>
            <a:pPr marL="457200" lvl="1" indent="0">
              <a:buNone/>
            </a:pPr>
            <a:r>
              <a:rPr lang="en-US" sz="2400" dirty="0"/>
              <a:t>B = { 3,6,9 }</a:t>
            </a:r>
          </a:p>
          <a:p>
            <a:pPr marL="457200" lvl="1" indent="0">
              <a:buNone/>
            </a:pPr>
            <a:r>
              <a:rPr lang="en-US" sz="2400" dirty="0"/>
              <a:t>U = </a:t>
            </a:r>
            <a:r>
              <a:rPr lang="en-US" sz="2400" dirty="0">
                <a:sym typeface="Symbol"/>
              </a:rPr>
              <a:t>{</a:t>
            </a:r>
            <a:r>
              <a:rPr lang="en-US" sz="2400" dirty="0"/>
              <a:t>x </a:t>
            </a:r>
            <a:r>
              <a:rPr lang="en-US" sz="2400" dirty="0">
                <a:sym typeface="Symbol"/>
              </a:rPr>
              <a:t> Z | 0&lt;x&lt;10 }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ym typeface="Symbo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Find the following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 </a:t>
            </a:r>
            <a:r>
              <a:rPr lang="en-US" dirty="0">
                <a:sym typeface="Symbol"/>
              </a:rPr>
              <a:t> B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ym typeface="Symbol"/>
              </a:rPr>
              <a:t>A  B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 </a:t>
            </a:r>
            <a:r>
              <a:rPr lang="en-US" dirty="0">
                <a:sym typeface="Symbol"/>
              </a:rPr>
              <a:t> U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ym typeface="Symbol"/>
              </a:rPr>
              <a:t>A  U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ym typeface="Symbol"/>
              </a:rPr>
              <a:t>A – B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</a:t>
            </a:r>
            <a:r>
              <a:rPr lang="en-US" baseline="30000" dirty="0"/>
              <a:t>c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/>
              <a:t>B</a:t>
            </a:r>
            <a:r>
              <a:rPr lang="en-US" baseline="30000" dirty="0" err="1"/>
              <a:t>c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790367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Complete the following sentences without using the symbols </a:t>
            </a:r>
            <a:r>
              <a:rPr lang="en-US" sz="2800" dirty="0">
                <a:sym typeface="Symbol"/>
              </a:rPr>
              <a:t>, , and -.</a:t>
            </a:r>
          </a:p>
          <a:p>
            <a:endParaRPr lang="en-US" sz="2800" dirty="0">
              <a:sym typeface="Symbol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ym typeface="Symbol"/>
              </a:rPr>
              <a:t>x  (A  B) if, and only if, …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ym typeface="Symbol"/>
              </a:rPr>
              <a:t>x  (A  B) if, and only if, …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ym typeface="Symbol"/>
              </a:rPr>
              <a:t>x  (A – B ) if, and only if, …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>
              <a:sym typeface="Symbol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8960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sets: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 = set of all students at UNI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 = set of all students with majors in CHAS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 = set of all computer science majors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 = set of all physics majors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 = set of all female students at UNI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would the Venn diagram for these sets look like?</a:t>
            </a:r>
          </a:p>
        </p:txBody>
      </p:sp>
    </p:spTree>
    <p:extLst>
      <p:ext uri="{BB962C8B-B14F-4D97-AF65-F5344CB8AC3E}">
        <p14:creationId xmlns:p14="http://schemas.microsoft.com/office/powerpoint/2010/main" val="1465852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sz="2800" dirty="0"/>
              <a:t>Write an expression using these sets and the set operations to express the following: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The set of people majoring in either computer science or physics.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The set of people majoring in both computer science and physics.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The set of computer science majors who are women.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The set of people who do not have a major in CHAS.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The set of male students who are majoring in both computer science and physics.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The set of female physics students and male computer science students.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BBD921-DC7F-16B0-B0FD-E39ACC6595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457200"/>
            <a:ext cx="3124662" cy="1294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87601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2003</TotalTime>
  <Words>460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Symbol</vt:lpstr>
      <vt:lpstr>Times New Roman</vt:lpstr>
      <vt:lpstr>Wingdings</vt:lpstr>
      <vt:lpstr>Default Design</vt:lpstr>
      <vt:lpstr>Section 3.4</vt:lpstr>
      <vt:lpstr>Common Set Operations</vt:lpstr>
      <vt:lpstr>Activity</vt:lpstr>
      <vt:lpstr>Additional Set Operations</vt:lpstr>
      <vt:lpstr>Activity</vt:lpstr>
      <vt:lpstr>Activity</vt:lpstr>
      <vt:lpstr>Activity</vt:lpstr>
      <vt:lpstr>Activity</vt:lpstr>
      <vt:lpstr>Activity</vt:lpstr>
    </vt:vector>
  </TitlesOfParts>
  <Company>College of Natural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CS I</dc:title>
  <dc:creator>System Administrator</dc:creator>
  <cp:lastModifiedBy>Ben Schafer</cp:lastModifiedBy>
  <cp:revision>204</cp:revision>
  <dcterms:created xsi:type="dcterms:W3CDTF">2003-08-11T17:41:56Z</dcterms:created>
  <dcterms:modified xsi:type="dcterms:W3CDTF">2024-02-28T19:50:47Z</dcterms:modified>
</cp:coreProperties>
</file>