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51" r:id="rId2"/>
    <p:sldId id="589" r:id="rId3"/>
    <p:sldId id="547" r:id="rId4"/>
    <p:sldId id="554" r:id="rId5"/>
    <p:sldId id="551" r:id="rId6"/>
    <p:sldId id="577" r:id="rId7"/>
    <p:sldId id="578" r:id="rId8"/>
    <p:sldId id="570" r:id="rId9"/>
    <p:sldId id="579" r:id="rId10"/>
    <p:sldId id="580" r:id="rId11"/>
    <p:sldId id="581" r:id="rId12"/>
    <p:sldId id="582" r:id="rId13"/>
    <p:sldId id="583" r:id="rId14"/>
    <p:sldId id="584" r:id="rId15"/>
    <p:sldId id="586" r:id="rId16"/>
    <p:sldId id="585" r:id="rId17"/>
    <p:sldId id="58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3F9B5"/>
    <a:srgbClr val="F7EEA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3" autoAdjust="0"/>
    <p:restoredTop sz="94676" autoAdjust="0"/>
  </p:normalViewPr>
  <p:slideViewPr>
    <p:cSldViewPr>
      <p:cViewPr varScale="1">
        <p:scale>
          <a:sx n="120" d="100"/>
          <a:sy n="120" d="100"/>
        </p:scale>
        <p:origin x="133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E9E66D-305B-43AA-AD1D-E9981812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7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CC15D5-8D6E-4FC3-9CD0-6293938D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9AC3E-C2C8-4A67-BA76-E2C5B2F78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E7EA-2395-432D-B052-A5AF93E02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B2AC-3779-4DEF-8074-0AB2FA5B0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00EE-69A3-4DBC-9F63-ADCBB7669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339D-905B-4E37-AFD2-C7AB2221A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1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1FFC-1D2D-4136-9BFB-C692AA747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83F9E-E4E9-46DF-B722-CE1C1FCC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4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6F3-A0DC-429D-B050-6D6F783B8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C05A-DA11-4252-B786-9F05AB884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5272B-CC5B-4BDF-BED8-AB9684B75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54B8-CC56-413B-AFCB-0A40C57B8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1085-0C87-4E9B-B8FC-151062EDA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1D0858-AC92-4A99-8E6D-B0051BD4F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4.5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1752600"/>
          </a:xfrm>
        </p:spPr>
        <p:txBody>
          <a:bodyPr/>
          <a:lstStyle/>
          <a:p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</a:t>
            </a:r>
            <a:r>
              <a:rPr lang="en-US" i="1" dirty="0"/>
              <a:t>d</a:t>
            </a:r>
            <a:r>
              <a:rPr lang="en-US" dirty="0"/>
              <a:t> ◦ </a:t>
            </a:r>
            <a:r>
              <a:rPr lang="en-US" i="1" dirty="0"/>
              <a:t>e</a:t>
            </a:r>
            <a:r>
              <a:rPr lang="en-US" dirty="0"/>
              <a:t>   (the composition of </a:t>
            </a:r>
            <a:r>
              <a:rPr lang="en-US" i="1" dirty="0"/>
              <a:t>d</a:t>
            </a:r>
            <a:r>
              <a:rPr lang="en-US" dirty="0"/>
              <a:t> and </a:t>
            </a:r>
            <a:r>
              <a:rPr lang="en-US" i="1" dirty="0"/>
              <a:t>e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 defined since the range of e is not a subset of the domain of 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42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 </a:t>
            </a:r>
          </a:p>
          <a:p>
            <a:r>
              <a:rPr lang="en-US" i="1" dirty="0"/>
              <a:t>f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r>
              <a:rPr lang="en-US" dirty="0"/>
              <a:t>		and		</a:t>
            </a:r>
            <a:r>
              <a:rPr lang="en-US" i="1" dirty="0"/>
              <a:t>g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endParaRPr lang="en-US" dirty="0"/>
          </a:p>
          <a:p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2</a:t>
            </a:r>
            <a:r>
              <a:rPr lang="en-US" i="1" dirty="0"/>
              <a:t>x</a:t>
            </a:r>
            <a:r>
              <a:rPr lang="en-US" dirty="0"/>
              <a:t> + 3			g(</a:t>
            </a:r>
            <a:r>
              <a:rPr lang="en-US" i="1" dirty="0"/>
              <a:t>x</a:t>
            </a:r>
            <a:r>
              <a:rPr lang="en-US" dirty="0"/>
              <a:t>) = 3</a:t>
            </a:r>
            <a:r>
              <a:rPr lang="en-US" i="1" dirty="0"/>
              <a:t>x</a:t>
            </a:r>
            <a:r>
              <a:rPr lang="en-US" dirty="0"/>
              <a:t> + 2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</a:t>
            </a:r>
            <a:r>
              <a:rPr lang="en-US" i="1" dirty="0"/>
              <a:t>f</a:t>
            </a:r>
            <a:r>
              <a:rPr lang="en-US" dirty="0"/>
              <a:t> ◦ </a:t>
            </a:r>
            <a:r>
              <a:rPr lang="en-US" i="1" dirty="0"/>
              <a:t>g</a:t>
            </a:r>
            <a:r>
              <a:rPr lang="en-US" dirty="0"/>
              <a:t> (</a:t>
            </a:r>
            <a:r>
              <a:rPr lang="en-US" i="1" dirty="0"/>
              <a:t>2</a:t>
            </a:r>
            <a:r>
              <a:rPr lang="en-US" dirty="0"/>
              <a:t>),   </a:t>
            </a:r>
            <a:r>
              <a:rPr lang="en-US" i="1" dirty="0"/>
              <a:t>f</a:t>
            </a:r>
            <a:r>
              <a:rPr lang="en-US" dirty="0"/>
              <a:t> ◦ </a:t>
            </a:r>
            <a:r>
              <a:rPr lang="en-US" i="1" dirty="0"/>
              <a:t>g</a:t>
            </a:r>
            <a:r>
              <a:rPr lang="en-US" dirty="0"/>
              <a:t> (</a:t>
            </a:r>
            <a:r>
              <a:rPr lang="en-US" i="1" dirty="0"/>
              <a:t>-3</a:t>
            </a:r>
            <a:r>
              <a:rPr lang="en-US" dirty="0"/>
              <a:t>), </a:t>
            </a:r>
            <a:r>
              <a:rPr lang="en-US" i="1" dirty="0"/>
              <a:t>f</a:t>
            </a:r>
            <a:r>
              <a:rPr lang="en-US" dirty="0"/>
              <a:t> ◦ </a:t>
            </a:r>
            <a:r>
              <a:rPr lang="en-US" i="1" dirty="0"/>
              <a:t>g</a:t>
            </a:r>
            <a:r>
              <a:rPr lang="en-US" dirty="0"/>
              <a:t> (</a:t>
            </a:r>
            <a:r>
              <a:rPr lang="en-US" i="1" dirty="0"/>
              <a:t>x</a:t>
            </a:r>
            <a:r>
              <a:rPr lang="en-US" dirty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3544913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 </a:t>
            </a:r>
          </a:p>
          <a:p>
            <a:r>
              <a:rPr lang="en-US" i="1" dirty="0"/>
              <a:t>f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r>
              <a:rPr lang="en-US" dirty="0"/>
              <a:t>		and		</a:t>
            </a:r>
            <a:r>
              <a:rPr lang="en-US" i="1" dirty="0"/>
              <a:t>g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endParaRPr lang="en-US" dirty="0"/>
          </a:p>
          <a:p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2</a:t>
            </a:r>
            <a:r>
              <a:rPr lang="en-US" i="1" dirty="0"/>
              <a:t>x</a:t>
            </a:r>
            <a:r>
              <a:rPr lang="en-US" dirty="0"/>
              <a:t> + 3			g(</a:t>
            </a:r>
            <a:r>
              <a:rPr lang="en-US" i="1" dirty="0"/>
              <a:t>x</a:t>
            </a:r>
            <a:r>
              <a:rPr lang="en-US" dirty="0"/>
              <a:t>) = 3</a:t>
            </a:r>
            <a:r>
              <a:rPr lang="en-US" i="1" dirty="0"/>
              <a:t>x</a:t>
            </a:r>
            <a:r>
              <a:rPr lang="en-US" dirty="0"/>
              <a:t> + 2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we do </a:t>
            </a:r>
            <a:r>
              <a:rPr lang="en-US" dirty="0" err="1"/>
              <a:t>g◦f</a:t>
            </a:r>
            <a:r>
              <a:rPr lang="en-US" dirty="0"/>
              <a:t> (</a:t>
            </a:r>
            <a:r>
              <a:rPr lang="en-US" i="1" dirty="0"/>
              <a:t>x</a:t>
            </a:r>
            <a:r>
              <a:rPr lang="en-US" dirty="0"/>
              <a:t>)?</a:t>
            </a:r>
          </a:p>
          <a:p>
            <a:pPr marL="0" indent="0">
              <a:buNone/>
            </a:pPr>
            <a:r>
              <a:rPr lang="en-US" dirty="0"/>
              <a:t>If so, what is it?  If not, why not?</a:t>
            </a:r>
          </a:p>
        </p:txBody>
      </p:sp>
    </p:spTree>
    <p:extLst>
      <p:ext uri="{BB962C8B-B14F-4D97-AF65-F5344CB8AC3E}">
        <p14:creationId xmlns:p14="http://schemas.microsoft.com/office/powerpoint/2010/main" val="3597679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if?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f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i="1" dirty="0"/>
              <a:t>f </a:t>
            </a:r>
            <a:r>
              <a:rPr lang="en-US" baseline="30000" dirty="0"/>
              <a:t>-1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</a:t>
            </a:r>
            <a:r>
              <a:rPr lang="en-US" i="1" dirty="0"/>
              <a:t>f </a:t>
            </a:r>
            <a:r>
              <a:rPr lang="en-US" baseline="30000" dirty="0"/>
              <a:t>-1 </a:t>
            </a:r>
            <a:r>
              <a:rPr lang="en-US" dirty="0"/>
              <a:t>◦ </a:t>
            </a:r>
            <a:r>
              <a:rPr lang="en-US" i="1" dirty="0"/>
              <a:t>f </a:t>
            </a:r>
          </a:p>
          <a:p>
            <a:pPr marL="0" indent="0">
              <a:buNone/>
            </a:pPr>
            <a:r>
              <a:rPr lang="en-US" dirty="0"/>
              <a:t>What is </a:t>
            </a:r>
            <a:r>
              <a:rPr lang="en-US" i="1" dirty="0"/>
              <a:t>f </a:t>
            </a:r>
            <a:r>
              <a:rPr lang="en-US" baseline="30000" dirty="0"/>
              <a:t> </a:t>
            </a:r>
            <a:r>
              <a:rPr lang="en-US" dirty="0"/>
              <a:t>◦ </a:t>
            </a:r>
            <a:r>
              <a:rPr lang="en-US" i="1" dirty="0"/>
              <a:t>f </a:t>
            </a:r>
            <a:r>
              <a:rPr lang="en-US" baseline="30000" dirty="0"/>
              <a:t>-1 </a:t>
            </a:r>
            <a:r>
              <a:rPr lang="en-US" i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f </a:t>
            </a:r>
            <a:r>
              <a:rPr lang="en-US" baseline="30000" dirty="0"/>
              <a:t>-1 </a:t>
            </a:r>
            <a:r>
              <a:rPr lang="en-US" dirty="0"/>
              <a:t>◦ </a:t>
            </a:r>
            <a:r>
              <a:rPr lang="en-US" i="1" dirty="0"/>
              <a:t>f  = f </a:t>
            </a:r>
            <a:r>
              <a:rPr lang="en-US" baseline="30000" dirty="0"/>
              <a:t> </a:t>
            </a:r>
            <a:r>
              <a:rPr lang="en-US" dirty="0"/>
              <a:t>◦ </a:t>
            </a:r>
            <a:r>
              <a:rPr lang="en-US" i="1" dirty="0"/>
              <a:t>f </a:t>
            </a:r>
            <a:r>
              <a:rPr lang="en-US" baseline="30000" dirty="0"/>
              <a:t>-1 </a:t>
            </a:r>
            <a:r>
              <a:rPr lang="en-US" i="1" dirty="0"/>
              <a:t> </a:t>
            </a:r>
            <a:r>
              <a:rPr lang="en-US" dirty="0"/>
              <a:t>=  I</a:t>
            </a:r>
            <a:r>
              <a:rPr lang="en-US" baseline="-25000" dirty="0"/>
              <a:t>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0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if?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f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I</a:t>
            </a:r>
            <a:r>
              <a:rPr lang="en-US" baseline="-25000" dirty="0"/>
              <a:t>f</a:t>
            </a:r>
            <a:r>
              <a:rPr lang="en-US" dirty="0"/>
              <a:t>◦ </a:t>
            </a:r>
            <a:r>
              <a:rPr lang="en-US" i="1" dirty="0"/>
              <a:t>f </a:t>
            </a:r>
          </a:p>
          <a:p>
            <a:pPr marL="0" indent="0">
              <a:buNone/>
            </a:pPr>
            <a:r>
              <a:rPr lang="en-US" dirty="0"/>
              <a:t>What is </a:t>
            </a:r>
            <a:r>
              <a:rPr lang="en-US" i="1" dirty="0"/>
              <a:t>f </a:t>
            </a:r>
            <a:r>
              <a:rPr lang="en-US" baseline="30000" dirty="0"/>
              <a:t> </a:t>
            </a:r>
            <a:r>
              <a:rPr lang="en-US" dirty="0"/>
              <a:t>◦ I</a:t>
            </a:r>
            <a:r>
              <a:rPr lang="en-US" baseline="-25000" dirty="0"/>
              <a:t>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baseline="-25000" dirty="0"/>
              <a:t>f</a:t>
            </a:r>
            <a:r>
              <a:rPr lang="en-US" dirty="0"/>
              <a:t>◦ </a:t>
            </a:r>
            <a:r>
              <a:rPr lang="en-US" i="1" dirty="0"/>
              <a:t>f  = f </a:t>
            </a:r>
            <a:r>
              <a:rPr lang="en-US" baseline="30000" dirty="0"/>
              <a:t> </a:t>
            </a:r>
            <a:r>
              <a:rPr lang="en-US" dirty="0"/>
              <a:t>◦ I</a:t>
            </a:r>
            <a:r>
              <a:rPr lang="en-US" baseline="-25000" dirty="0"/>
              <a:t>f</a:t>
            </a:r>
            <a:r>
              <a:rPr lang="en-US" dirty="0"/>
              <a:t> =  </a:t>
            </a:r>
            <a:r>
              <a:rPr lang="en-US" i="1" dirty="0"/>
              <a:t>f</a:t>
            </a:r>
            <a:endParaRPr lang="en-US" baseline="-25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806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if?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f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i="1" dirty="0"/>
              <a:t>g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Both f and g are one-to-one functions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 g ◦ </a:t>
            </a:r>
            <a:r>
              <a:rPr lang="en-US" i="1" dirty="0"/>
              <a:t>f  </a:t>
            </a:r>
            <a:r>
              <a:rPr lang="en-US" dirty="0"/>
              <a:t>a one-to-one function?</a:t>
            </a:r>
            <a:endParaRPr lang="en-US" baseline="-25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880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if?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f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i="1" dirty="0"/>
              <a:t>g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Both f and g are onto functions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 g ◦ </a:t>
            </a:r>
            <a:r>
              <a:rPr lang="en-US" i="1" dirty="0"/>
              <a:t>f  </a:t>
            </a:r>
            <a:r>
              <a:rPr lang="en-US" dirty="0"/>
              <a:t>an onto function?</a:t>
            </a:r>
            <a:endParaRPr lang="en-US" baseline="-25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84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#4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17" y="1600200"/>
            <a:ext cx="7496783" cy="4761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610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me an example of a relation that is: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dirty="0" err="1"/>
              <a:t>bijective</a:t>
            </a:r>
            <a:r>
              <a:rPr lang="en-US" dirty="0"/>
              <a:t> function.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 injective (one-to-one) function only.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dirty="0" err="1"/>
              <a:t>surjective</a:t>
            </a:r>
            <a:r>
              <a:rPr lang="en-US" dirty="0"/>
              <a:t> (onto) function only.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function, but neither 1-to-1 or onto.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Not a function.</a:t>
            </a:r>
          </a:p>
        </p:txBody>
      </p:sp>
    </p:spTree>
    <p:extLst>
      <p:ext uri="{BB962C8B-B14F-4D97-AF65-F5344CB8AC3E}">
        <p14:creationId xmlns:p14="http://schemas.microsoft.com/office/powerpoint/2010/main" val="701509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the following code.  What does it do?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95031"/>
            <a:ext cx="41910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395031"/>
            <a:ext cx="421005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404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happens in this line of code?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domain of </a:t>
            </a:r>
            <a:r>
              <a:rPr lang="en-US" dirty="0" err="1"/>
              <a:t>len</a:t>
            </a:r>
            <a:r>
              <a:rPr lang="en-US" dirty="0"/>
              <a:t>()?</a:t>
            </a:r>
          </a:p>
          <a:p>
            <a:pPr marL="0" indent="0">
              <a:buNone/>
            </a:pPr>
            <a:r>
              <a:rPr lang="en-US" dirty="0"/>
              <a:t>What is the target of </a:t>
            </a:r>
            <a:r>
              <a:rPr lang="en-US" dirty="0" err="1"/>
              <a:t>len</a:t>
            </a:r>
            <a:r>
              <a:rPr lang="en-US" dirty="0"/>
              <a:t>()?</a:t>
            </a:r>
          </a:p>
          <a:p>
            <a:pPr marL="0" indent="0">
              <a:buNone/>
            </a:pPr>
            <a:r>
              <a:rPr lang="en-US" dirty="0"/>
              <a:t>What is the domain of range()?</a:t>
            </a:r>
          </a:p>
          <a:p>
            <a:pPr marL="0" indent="0">
              <a:buNone/>
            </a:pPr>
            <a:r>
              <a:rPr lang="en-US" dirty="0"/>
              <a:t>What is the target of range()?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2743200"/>
            <a:ext cx="62314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26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of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have two functions	</a:t>
            </a:r>
          </a:p>
          <a:p>
            <a:pPr marL="457200" lvl="1" indent="0">
              <a:buNone/>
            </a:pPr>
            <a:r>
              <a:rPr lang="en-US" i="1" dirty="0"/>
              <a:t>d</a:t>
            </a:r>
            <a:r>
              <a:rPr lang="en-US" dirty="0"/>
              <a:t>: A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B		</a:t>
            </a:r>
          </a:p>
          <a:p>
            <a:pPr marL="457200" lvl="1" indent="0">
              <a:buNone/>
            </a:pPr>
            <a:r>
              <a:rPr lang="en-US" i="1" dirty="0"/>
              <a:t>e</a:t>
            </a:r>
            <a:r>
              <a:rPr lang="en-US" dirty="0"/>
              <a:t>: B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denote the composition of  </a:t>
            </a:r>
            <a:r>
              <a:rPr lang="en-US" i="1" dirty="0"/>
              <a:t>d</a:t>
            </a:r>
            <a:r>
              <a:rPr lang="en-US" dirty="0"/>
              <a:t> and </a:t>
            </a:r>
            <a:r>
              <a:rPr lang="en-US" i="1" dirty="0"/>
              <a:t>e</a:t>
            </a:r>
            <a:r>
              <a:rPr lang="en-US" dirty="0"/>
              <a:t>   as   </a:t>
            </a:r>
          </a:p>
          <a:p>
            <a:pPr marL="0" indent="0">
              <a:buNone/>
            </a:pPr>
            <a:r>
              <a:rPr lang="en-US" i="1" dirty="0"/>
              <a:t>	e</a:t>
            </a:r>
            <a:r>
              <a:rPr lang="en-US" dirty="0"/>
              <a:t> ◦ </a:t>
            </a:r>
            <a:r>
              <a:rPr lang="en-US" i="1" dirty="0"/>
              <a:t>d</a:t>
            </a: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dirty="0"/>
              <a:t>	read </a:t>
            </a:r>
            <a:r>
              <a:rPr lang="en-US" i="1" dirty="0"/>
              <a:t>e circle 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301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of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have two functions	</a:t>
            </a:r>
          </a:p>
          <a:p>
            <a:pPr marL="457200" lvl="1" indent="0">
              <a:buNone/>
            </a:pPr>
            <a:r>
              <a:rPr lang="en-US" i="1" dirty="0"/>
              <a:t>d</a:t>
            </a:r>
            <a:r>
              <a:rPr lang="en-US" dirty="0"/>
              <a:t>: A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B		</a:t>
            </a:r>
          </a:p>
          <a:p>
            <a:pPr marL="457200" lvl="1" indent="0">
              <a:buNone/>
            </a:pPr>
            <a:r>
              <a:rPr lang="en-US" i="1" dirty="0"/>
              <a:t>e</a:t>
            </a:r>
            <a:r>
              <a:rPr lang="en-US" dirty="0"/>
              <a:t>: B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define the composition by</a:t>
            </a:r>
          </a:p>
          <a:p>
            <a:pPr marL="0" indent="0">
              <a:buNone/>
            </a:pPr>
            <a:r>
              <a:rPr lang="en-US" i="1" dirty="0"/>
              <a:t>	e</a:t>
            </a:r>
            <a:r>
              <a:rPr lang="en-US" dirty="0"/>
              <a:t> ◦ </a:t>
            </a:r>
            <a:r>
              <a:rPr lang="en-US" i="1" dirty="0"/>
              <a:t>d</a:t>
            </a:r>
            <a:r>
              <a:rPr lang="en-US" dirty="0"/>
              <a:t> (</a:t>
            </a:r>
            <a:r>
              <a:rPr lang="en-US" i="1" dirty="0"/>
              <a:t>x</a:t>
            </a:r>
            <a:r>
              <a:rPr lang="en-US" dirty="0"/>
              <a:t>)  =  </a:t>
            </a:r>
            <a:r>
              <a:rPr lang="en-US" i="1" dirty="0"/>
              <a:t>e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))				read </a:t>
            </a:r>
            <a:r>
              <a:rPr lang="en-US" i="1" dirty="0"/>
              <a:t>e of d of x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06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of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has to be true about d and e for </a:t>
            </a:r>
          </a:p>
          <a:p>
            <a:pPr marL="0" indent="0">
              <a:buNone/>
            </a:pPr>
            <a:r>
              <a:rPr lang="en-US" i="1" dirty="0"/>
              <a:t>	e</a:t>
            </a:r>
            <a:r>
              <a:rPr lang="en-US" dirty="0"/>
              <a:t> ◦ </a:t>
            </a:r>
            <a:r>
              <a:rPr lang="en-US" i="1" dirty="0"/>
              <a:t>d</a:t>
            </a:r>
            <a:r>
              <a:rPr lang="en-US" dirty="0"/>
              <a:t> (</a:t>
            </a:r>
            <a:r>
              <a:rPr lang="en-US" i="1" dirty="0"/>
              <a:t>x</a:t>
            </a:r>
            <a:r>
              <a:rPr lang="en-US" dirty="0"/>
              <a:t>)  =  </a:t>
            </a:r>
            <a:r>
              <a:rPr lang="en-US" i="1" dirty="0"/>
              <a:t>e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))			</a:t>
            </a:r>
          </a:p>
          <a:p>
            <a:pPr marL="0" indent="0">
              <a:buNone/>
            </a:pPr>
            <a:r>
              <a:rPr lang="en-US" dirty="0"/>
              <a:t>To be definable?</a:t>
            </a:r>
          </a:p>
        </p:txBody>
      </p:sp>
    </p:spTree>
    <p:extLst>
      <p:ext uri="{BB962C8B-B14F-4D97-AF65-F5344CB8AC3E}">
        <p14:creationId xmlns:p14="http://schemas.microsoft.com/office/powerpoint/2010/main" val="880861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</a:t>
            </a:r>
          </a:p>
          <a:p>
            <a:pPr marL="0" indent="0">
              <a:buNone/>
            </a:pPr>
            <a:r>
              <a:rPr lang="en-US" dirty="0"/>
              <a:t>A = {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}		</a:t>
            </a:r>
          </a:p>
          <a:p>
            <a:pPr marL="0" indent="0">
              <a:buNone/>
            </a:pPr>
            <a:r>
              <a:rPr lang="en-US" dirty="0"/>
              <a:t>B = {1, 2, 3}</a:t>
            </a:r>
          </a:p>
          <a:p>
            <a:pPr marL="0" indent="0">
              <a:buNone/>
            </a:pPr>
            <a:r>
              <a:rPr lang="en-US" i="1" dirty="0"/>
              <a:t>d</a:t>
            </a:r>
            <a:r>
              <a:rPr lang="en-US" dirty="0"/>
              <a:t> is defined as {(</a:t>
            </a:r>
            <a:r>
              <a:rPr lang="en-US" i="1" dirty="0" err="1"/>
              <a:t>a,b</a:t>
            </a:r>
            <a:r>
              <a:rPr lang="en-US" dirty="0"/>
              <a:t>), (</a:t>
            </a:r>
            <a:r>
              <a:rPr lang="en-US" i="1" dirty="0" err="1"/>
              <a:t>b,c</a:t>
            </a:r>
            <a:r>
              <a:rPr lang="en-US" dirty="0"/>
              <a:t>), (</a:t>
            </a:r>
            <a:r>
              <a:rPr lang="en-US" i="1" dirty="0" err="1"/>
              <a:t>c,a</a:t>
            </a:r>
            <a:r>
              <a:rPr lang="en-US" dirty="0"/>
              <a:t>)}</a:t>
            </a:r>
          </a:p>
          <a:p>
            <a:pPr marL="0" indent="0">
              <a:buNone/>
            </a:pPr>
            <a:r>
              <a:rPr lang="en-US" i="1" dirty="0"/>
              <a:t>e</a:t>
            </a:r>
            <a:r>
              <a:rPr lang="en-US" dirty="0"/>
              <a:t> is defined as {(</a:t>
            </a:r>
            <a:r>
              <a:rPr lang="en-US" i="1" dirty="0"/>
              <a:t>a,</a:t>
            </a:r>
            <a:r>
              <a:rPr lang="en-US" dirty="0"/>
              <a:t>3), (</a:t>
            </a:r>
            <a:r>
              <a:rPr lang="en-US" i="1" dirty="0"/>
              <a:t>b,</a:t>
            </a:r>
            <a:r>
              <a:rPr lang="en-US" dirty="0"/>
              <a:t>2), (</a:t>
            </a:r>
            <a:r>
              <a:rPr lang="en-US" i="1" dirty="0"/>
              <a:t>c,</a:t>
            </a:r>
            <a:r>
              <a:rPr lang="en-US" dirty="0"/>
              <a:t>1)}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Draw an arrow diagram for each of these functions.</a:t>
            </a:r>
          </a:p>
        </p:txBody>
      </p:sp>
    </p:spTree>
    <p:extLst>
      <p:ext uri="{BB962C8B-B14F-4D97-AF65-F5344CB8AC3E}">
        <p14:creationId xmlns:p14="http://schemas.microsoft.com/office/powerpoint/2010/main" val="1816054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</a:t>
            </a:r>
            <a:r>
              <a:rPr lang="en-US" i="1" dirty="0"/>
              <a:t>e</a:t>
            </a:r>
            <a:r>
              <a:rPr lang="en-US" dirty="0"/>
              <a:t> ◦ </a:t>
            </a:r>
            <a:r>
              <a:rPr lang="en-US" i="1" dirty="0"/>
              <a:t>d</a:t>
            </a:r>
            <a:r>
              <a:rPr lang="en-US" dirty="0"/>
              <a:t>   (the composition of </a:t>
            </a:r>
            <a:r>
              <a:rPr lang="en-US" i="1" dirty="0"/>
              <a:t>e</a:t>
            </a:r>
            <a:r>
              <a:rPr lang="en-US" dirty="0"/>
              <a:t> and </a:t>
            </a:r>
            <a:r>
              <a:rPr lang="en-US" i="1" dirty="0"/>
              <a:t>d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{(</a:t>
            </a:r>
            <a:r>
              <a:rPr lang="en-US" i="1" dirty="0"/>
              <a:t>a,</a:t>
            </a:r>
            <a:r>
              <a:rPr lang="en-US" dirty="0"/>
              <a:t>2), (</a:t>
            </a:r>
            <a:r>
              <a:rPr lang="en-US" i="1" dirty="0"/>
              <a:t>b,</a:t>
            </a:r>
            <a:r>
              <a:rPr lang="en-US" dirty="0"/>
              <a:t>1), (</a:t>
            </a:r>
            <a:r>
              <a:rPr lang="en-US" i="1" dirty="0"/>
              <a:t>c,</a:t>
            </a:r>
            <a:r>
              <a:rPr lang="en-US" dirty="0"/>
              <a:t>3)}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98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3243</TotalTime>
  <Words>619</Words>
  <Application>Microsoft Office PowerPoint</Application>
  <PresentationFormat>On-screen Show (4:3)</PresentationFormat>
  <Paragraphs>97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Symbol</vt:lpstr>
      <vt:lpstr>Times New Roman</vt:lpstr>
      <vt:lpstr>Default Design</vt:lpstr>
      <vt:lpstr>Section 4.5</vt:lpstr>
      <vt:lpstr>Review</vt:lpstr>
      <vt:lpstr>Activity 1</vt:lpstr>
      <vt:lpstr>Discussion</vt:lpstr>
      <vt:lpstr>Composition of Functions</vt:lpstr>
      <vt:lpstr>Composition of Functions</vt:lpstr>
      <vt:lpstr>Composition of Functions</vt:lpstr>
      <vt:lpstr>Activity #2</vt:lpstr>
      <vt:lpstr>Activity #2</vt:lpstr>
      <vt:lpstr>Activity #2</vt:lpstr>
      <vt:lpstr>Activity #3</vt:lpstr>
      <vt:lpstr>Activity #3</vt:lpstr>
      <vt:lpstr>What happens if?</vt:lpstr>
      <vt:lpstr>What happens if?</vt:lpstr>
      <vt:lpstr>What happens if?</vt:lpstr>
      <vt:lpstr>What happens if?</vt:lpstr>
      <vt:lpstr>Activity #4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 I</dc:title>
  <dc:creator>System Administrator</dc:creator>
  <cp:lastModifiedBy>Ben Schafer</cp:lastModifiedBy>
  <cp:revision>223</cp:revision>
  <dcterms:created xsi:type="dcterms:W3CDTF">2003-08-11T17:41:56Z</dcterms:created>
  <dcterms:modified xsi:type="dcterms:W3CDTF">2024-03-06T15:53:27Z</dcterms:modified>
</cp:coreProperties>
</file>