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51" r:id="rId2"/>
    <p:sldId id="636" r:id="rId3"/>
    <p:sldId id="624" r:id="rId4"/>
    <p:sldId id="657" r:id="rId5"/>
    <p:sldId id="608" r:id="rId6"/>
    <p:sldId id="638" r:id="rId7"/>
    <p:sldId id="625" r:id="rId8"/>
    <p:sldId id="627" r:id="rId9"/>
    <p:sldId id="628" r:id="rId10"/>
    <p:sldId id="626" r:id="rId11"/>
    <p:sldId id="634" r:id="rId12"/>
    <p:sldId id="635" r:id="rId13"/>
    <p:sldId id="656" r:id="rId14"/>
    <p:sldId id="654" r:id="rId15"/>
    <p:sldId id="652" r:id="rId16"/>
    <p:sldId id="639" r:id="rId17"/>
    <p:sldId id="640" r:id="rId18"/>
    <p:sldId id="631" r:id="rId19"/>
    <p:sldId id="644" r:id="rId20"/>
    <p:sldId id="645" r:id="rId21"/>
    <p:sldId id="646" r:id="rId22"/>
    <p:sldId id="647" r:id="rId23"/>
    <p:sldId id="648" r:id="rId24"/>
    <p:sldId id="65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3F9B5"/>
    <a:srgbClr val="F7EEA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3" autoAdjust="0"/>
    <p:restoredTop sz="94676" autoAdjust="0"/>
  </p:normalViewPr>
  <p:slideViewPr>
    <p:cSldViewPr>
      <p:cViewPr varScale="1">
        <p:scale>
          <a:sx n="104" d="100"/>
          <a:sy n="104" d="100"/>
        </p:scale>
        <p:origin x="18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AE9E66D-305B-43AA-AD1D-E9981812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70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FCC15D5-8D6E-4FC3-9CD0-6293938D2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1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4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53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73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34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56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39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9AC3E-C2C8-4A67-BA76-E2C5B2F78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4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3E7EA-2395-432D-B052-A5AF93E02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B2AC-3779-4DEF-8074-0AB2FA5B0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00EE-69A3-4DBC-9F63-ADCBB7669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8339D-905B-4E37-AFD2-C7AB2221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1FFC-1D2D-4136-9BFB-C692AA747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5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83F9E-E4E9-46DF-B722-CE1C1FCCC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D6F3-A0DC-429D-B050-6D6F783B8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C05A-DA11-4252-B786-9F05AB884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1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5272B-CC5B-4BDF-BED8-AB9684B75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0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54B8-CC56-413B-AFCB-0A40C57B8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6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1085-0C87-4E9B-B8FC-151062EDA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1D0858-AC92-4A99-8E6D-B0051BD4F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13.1 and 13.2</a:t>
            </a: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153400" cy="1752600"/>
          </a:xfrm>
        </p:spPr>
        <p:txBody>
          <a:bodyPr/>
          <a:lstStyle/>
          <a:p>
            <a:r>
              <a:rPr lang="en-US" sz="3600" dirty="0" smtClean="0"/>
              <a:t>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Graphs — an overview</a:t>
            </a:r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5943600" y="3200400"/>
            <a:ext cx="760413" cy="760413"/>
            <a:chOff x="3744" y="2016"/>
            <a:chExt cx="479" cy="479"/>
          </a:xfrm>
        </p:grpSpPr>
        <p:sp>
          <p:nvSpPr>
            <p:cNvPr id="9219" name="Oval 3"/>
            <p:cNvSpPr>
              <a:spLocks noChangeArrowheads="1"/>
            </p:cNvSpPr>
            <p:nvPr/>
          </p:nvSpPr>
          <p:spPr bwMode="auto">
            <a:xfrm>
              <a:off x="3744" y="2016"/>
              <a:ext cx="480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778" y="2087"/>
              <a:ext cx="41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PIT</a:t>
              </a:r>
            </a:p>
          </p:txBody>
        </p:sp>
      </p:grp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7132638" y="1752600"/>
            <a:ext cx="819150" cy="760413"/>
            <a:chOff x="4493" y="1104"/>
            <a:chExt cx="516" cy="479"/>
          </a:xfrm>
        </p:grpSpPr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4512" y="110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4493" y="1175"/>
              <a:ext cx="51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BOS</a:t>
              </a:r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7620000" y="3733800"/>
            <a:ext cx="758825" cy="758825"/>
            <a:chOff x="4800" y="2352"/>
            <a:chExt cx="478" cy="478"/>
          </a:xfrm>
        </p:grpSpPr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4800" y="2352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4813" y="2423"/>
              <a:ext cx="45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JFK</a:t>
              </a: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516438" y="2362200"/>
            <a:ext cx="871537" cy="758825"/>
            <a:chOff x="2845" y="1488"/>
            <a:chExt cx="549" cy="478"/>
          </a:xfrm>
        </p:grpSpPr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2880" y="1488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2845" y="1559"/>
              <a:ext cx="55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DTW</a:t>
              </a: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1371600" y="4876800"/>
            <a:ext cx="760413" cy="758825"/>
            <a:chOff x="864" y="3072"/>
            <a:chExt cx="479" cy="478"/>
          </a:xfrm>
        </p:grpSpPr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864" y="3072"/>
              <a:ext cx="480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867" y="3143"/>
              <a:ext cx="47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LAX</a:t>
              </a:r>
            </a:p>
          </p:txBody>
        </p:sp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968375" y="2514600"/>
            <a:ext cx="804863" cy="760413"/>
            <a:chOff x="610" y="1584"/>
            <a:chExt cx="507" cy="479"/>
          </a:xfrm>
        </p:grpSpPr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624" y="158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610" y="1655"/>
              <a:ext cx="50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SFO</a:t>
              </a:r>
            </a:p>
          </p:txBody>
        </p:sp>
      </p:grpSp>
      <p:cxnSp>
        <p:nvCxnSpPr>
          <p:cNvPr id="9236" name="AutoShape 20"/>
          <p:cNvCxnSpPr>
            <a:cxnSpLocks noChangeShapeType="1"/>
          </p:cNvCxnSpPr>
          <p:nvPr/>
        </p:nvCxnSpPr>
        <p:spPr bwMode="auto">
          <a:xfrm>
            <a:off x="5222875" y="3013075"/>
            <a:ext cx="720725" cy="56832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AutoShape 21"/>
          <p:cNvCxnSpPr>
            <a:cxnSpLocks noChangeShapeType="1"/>
          </p:cNvCxnSpPr>
          <p:nvPr/>
        </p:nvCxnSpPr>
        <p:spPr bwMode="auto">
          <a:xfrm flipV="1">
            <a:off x="5334000" y="2514600"/>
            <a:ext cx="2209800" cy="2286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8" name="AutoShape 22"/>
          <p:cNvCxnSpPr>
            <a:cxnSpLocks noChangeShapeType="1"/>
          </p:cNvCxnSpPr>
          <p:nvPr/>
        </p:nvCxnSpPr>
        <p:spPr bwMode="auto">
          <a:xfrm flipH="1" flipV="1">
            <a:off x="1752600" y="2895600"/>
            <a:ext cx="4572000" cy="10668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</p:cNvCxnSpPr>
          <p:nvPr/>
        </p:nvCxnSpPr>
        <p:spPr bwMode="auto">
          <a:xfrm>
            <a:off x="1371600" y="3276600"/>
            <a:ext cx="381000" cy="1600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0" name="AutoShape 24"/>
          <p:cNvCxnSpPr>
            <a:cxnSpLocks noChangeShapeType="1"/>
          </p:cNvCxnSpPr>
          <p:nvPr/>
        </p:nvCxnSpPr>
        <p:spPr bwMode="auto">
          <a:xfrm flipH="1">
            <a:off x="2133600" y="4495800"/>
            <a:ext cx="5867400" cy="7620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1" name="AutoShape 25"/>
          <p:cNvCxnSpPr>
            <a:cxnSpLocks noChangeShapeType="1"/>
          </p:cNvCxnSpPr>
          <p:nvPr/>
        </p:nvCxnSpPr>
        <p:spPr bwMode="auto">
          <a:xfrm flipH="1" flipV="1">
            <a:off x="7543800" y="2514600"/>
            <a:ext cx="457200" cy="1219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2" name="AutoShape 26"/>
          <p:cNvCxnSpPr>
            <a:cxnSpLocks noChangeShapeType="1"/>
          </p:cNvCxnSpPr>
          <p:nvPr/>
        </p:nvCxnSpPr>
        <p:spPr bwMode="auto">
          <a:xfrm flipH="1">
            <a:off x="2133600" y="3581400"/>
            <a:ext cx="4572000" cy="1676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3" name="AutoShape 27"/>
          <p:cNvCxnSpPr>
            <a:cxnSpLocks noChangeShapeType="1"/>
          </p:cNvCxnSpPr>
          <p:nvPr/>
        </p:nvCxnSpPr>
        <p:spPr bwMode="auto">
          <a:xfrm flipH="1">
            <a:off x="2022475" y="2743200"/>
            <a:ext cx="3367088" cy="224472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4" name="AutoShape 28"/>
          <p:cNvCxnSpPr>
            <a:cxnSpLocks noChangeShapeType="1"/>
          </p:cNvCxnSpPr>
          <p:nvPr/>
        </p:nvCxnSpPr>
        <p:spPr bwMode="auto">
          <a:xfrm>
            <a:off x="6705600" y="3581400"/>
            <a:ext cx="914400" cy="533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245" name="Group 29"/>
          <p:cNvGrpSpPr>
            <a:grpSpLocks/>
          </p:cNvGrpSpPr>
          <p:nvPr/>
        </p:nvGrpSpPr>
        <p:grpSpPr bwMode="auto">
          <a:xfrm>
            <a:off x="1965325" y="1403350"/>
            <a:ext cx="2660650" cy="1109663"/>
            <a:chOff x="1238" y="884"/>
            <a:chExt cx="1676" cy="699"/>
          </a:xfrm>
        </p:grpSpPr>
        <p:sp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1238" y="884"/>
              <a:ext cx="167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labelled vertices</a:t>
              </a:r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flipH="1">
              <a:off x="1294" y="1247"/>
              <a:ext cx="676" cy="336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2160" y="1247"/>
              <a:ext cx="624" cy="288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49" name="Group 33"/>
          <p:cNvGrpSpPr>
            <a:grpSpLocks/>
          </p:cNvGrpSpPr>
          <p:nvPr/>
        </p:nvGrpSpPr>
        <p:grpSpPr bwMode="auto">
          <a:xfrm>
            <a:off x="4175129" y="4875213"/>
            <a:ext cx="2447927" cy="1016000"/>
            <a:chOff x="2630" y="3071"/>
            <a:chExt cx="1542" cy="640"/>
          </a:xfrm>
        </p:grpSpPr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2630" y="3428"/>
              <a:ext cx="154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 dirty="0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d</a:t>
              </a:r>
              <a:r>
                <a:rPr lang="en-GB" altLang="en-US" i="1" dirty="0" smtClean="0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irected edges</a:t>
              </a:r>
              <a:endParaRPr lang="en-GB" altLang="en-US" i="1" dirty="0">
                <a:solidFill>
                  <a:srgbClr val="CC0000"/>
                </a:solidFill>
                <a:latin typeface="Verdana" panose="020B0604030504040204" pitchFamily="34" charset="0"/>
                <a:cs typeface="HG Mincho Light J" charset="0"/>
              </a:endParaRPr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 flipH="1" flipV="1">
              <a:off x="2878" y="3071"/>
              <a:ext cx="52" cy="339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6462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Introduction: Formal 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graph G = (V,E) consists of a finite set of vertices, V, and a finite set of edges E.</a:t>
            </a:r>
          </a:p>
          <a:p>
            <a:r>
              <a:rPr lang="en-US" altLang="en-US"/>
              <a:t>Each edge is a pair (v,w) where v, w </a:t>
            </a:r>
            <a:r>
              <a:rPr lang="en-US" altLang="en-US">
                <a:sym typeface="Symbol" panose="05050102010706020507" pitchFamily="18" charset="2"/>
              </a:rPr>
              <a:t></a:t>
            </a:r>
            <a:r>
              <a:rPr lang="en-US" altLang="en-US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36888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Introduction: Formal Definition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directed</a:t>
            </a:r>
            <a:r>
              <a:rPr lang="en-US" altLang="en-US"/>
              <a:t> graph, or </a:t>
            </a:r>
            <a:r>
              <a:rPr lang="en-US" altLang="en-US" b="1"/>
              <a:t>digraph</a:t>
            </a:r>
            <a:r>
              <a:rPr lang="en-US" altLang="en-US"/>
              <a:t>, is a graph in which the edges are ordered pairs</a:t>
            </a:r>
          </a:p>
          <a:p>
            <a:pPr lvl="1"/>
            <a:r>
              <a:rPr lang="en-US" altLang="en-US"/>
              <a:t>(v, w) </a:t>
            </a:r>
            <a:r>
              <a:rPr lang="en-US" altLang="en-US">
                <a:cs typeface="Arial" panose="020B0604020202020204" pitchFamily="34" charset="0"/>
              </a:rPr>
              <a:t>≠ (w, v)</a:t>
            </a:r>
          </a:p>
          <a:p>
            <a:r>
              <a:rPr lang="en-US" altLang="en-US">
                <a:cs typeface="Arial" panose="020B0604020202020204" pitchFamily="34" charset="0"/>
              </a:rPr>
              <a:t>An </a:t>
            </a:r>
            <a:r>
              <a:rPr lang="en-US" altLang="en-US" b="1">
                <a:cs typeface="Arial" panose="020B0604020202020204" pitchFamily="34" charset="0"/>
              </a:rPr>
              <a:t>undirected</a:t>
            </a:r>
            <a:r>
              <a:rPr lang="en-US" altLang="en-US">
                <a:cs typeface="Arial" panose="020B0604020202020204" pitchFamily="34" charset="0"/>
              </a:rPr>
              <a:t> graph is a graph in which the edges are unordered pairs</a:t>
            </a:r>
          </a:p>
          <a:p>
            <a:pPr lvl="1"/>
            <a:r>
              <a:rPr lang="en-US" altLang="en-US">
                <a:cs typeface="Arial" panose="020B0604020202020204" pitchFamily="34" charset="0"/>
              </a:rPr>
              <a:t>(v, w) == (w, v)</a:t>
            </a:r>
          </a:p>
        </p:txBody>
      </p:sp>
    </p:spTree>
    <p:extLst>
      <p:ext uri="{BB962C8B-B14F-4D97-AF65-F5344CB8AC3E}">
        <p14:creationId xmlns:p14="http://schemas.microsoft.com/office/powerpoint/2010/main" val="28357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275" y="2024062"/>
            <a:ext cx="3981450" cy="4029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24384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52600"/>
            <a:ext cx="4648200" cy="38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Introduction: Formal 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Write the Formal Definition for </a:t>
            </a:r>
            <a:r>
              <a:rPr lang="en-US" altLang="en-US" dirty="0" smtClean="0"/>
              <a:t>graphs A and B:</a:t>
            </a:r>
            <a:endParaRPr lang="en-US" altLang="en-US" dirty="0"/>
          </a:p>
          <a:p>
            <a:pPr lvl="1"/>
            <a:r>
              <a:rPr lang="en-US" altLang="en-US" dirty="0" smtClean="0"/>
              <a:t>A </a:t>
            </a:r>
            <a:r>
              <a:rPr lang="en-US" altLang="en-US" dirty="0"/>
              <a:t>graph G = (V,E) consists of a finite set of vertices, V, and a finite set of edges E.</a:t>
            </a:r>
          </a:p>
          <a:p>
            <a:pPr lvl="1"/>
            <a:r>
              <a:rPr lang="en-US" altLang="en-US" dirty="0"/>
              <a:t>Each edge is a pair (</a:t>
            </a:r>
            <a:r>
              <a:rPr lang="en-US" altLang="en-US" dirty="0" err="1"/>
              <a:t>v,w</a:t>
            </a:r>
            <a:r>
              <a:rPr lang="en-US" altLang="en-US" dirty="0"/>
              <a:t>) where v, w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dirty="0" smtClean="0"/>
              <a:t>V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81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–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Vertex / Vertices</a:t>
            </a: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Edge(s)</a:t>
            </a: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Directed Graph</a:t>
            </a: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Undirected Graph</a:t>
            </a:r>
          </a:p>
          <a:p>
            <a:r>
              <a:rPr lang="en-US" b="1" dirty="0" smtClean="0"/>
              <a:t>Parallel Edge</a:t>
            </a:r>
          </a:p>
          <a:p>
            <a:r>
              <a:rPr lang="en-US" b="1" dirty="0" smtClean="0"/>
              <a:t>Self Loop</a:t>
            </a:r>
          </a:p>
          <a:p>
            <a:r>
              <a:rPr lang="en-US" b="1" dirty="0" smtClean="0"/>
              <a:t>Adjacent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Endpoints</a:t>
            </a:r>
          </a:p>
          <a:p>
            <a:r>
              <a:rPr lang="en-US" b="1" dirty="0"/>
              <a:t>Incident</a:t>
            </a:r>
          </a:p>
          <a:p>
            <a:r>
              <a:rPr lang="en-US" b="1" dirty="0"/>
              <a:t>Neighbor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–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Vertex / Vertices</a:t>
            </a: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Edge(s)</a:t>
            </a: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Directed Graph</a:t>
            </a: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Undirected Graph</a:t>
            </a: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Parallel Edge</a:t>
            </a: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Self Loop</a:t>
            </a: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Adjacent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Endpoints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Incident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Neighbor</a:t>
            </a:r>
          </a:p>
          <a:p>
            <a:r>
              <a:rPr lang="en-US" b="1" dirty="0"/>
              <a:t>Degree</a:t>
            </a:r>
          </a:p>
          <a:p>
            <a:r>
              <a:rPr lang="en-US" b="1" dirty="0"/>
              <a:t>Total Degree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Degrees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3400" y="1743075"/>
            <a:ext cx="8093075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-  directed   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     out-degree of x:  the number of edges </a:t>
            </a:r>
            <a:r>
              <a:rPr lang="en-GB" altLang="en-US">
                <a:solidFill>
                  <a:srgbClr val="0047FF"/>
                </a:solidFill>
                <a:latin typeface="Verdana" panose="020B0604030504040204" pitchFamily="34" charset="0"/>
                <a:cs typeface="HG Mincho Light J" charset="0"/>
              </a:rPr>
              <a:t>(x,y)</a:t>
            </a: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  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     in-degree of x:  the number of edges </a:t>
            </a:r>
            <a:r>
              <a:rPr lang="en-GB" altLang="en-US">
                <a:solidFill>
                  <a:srgbClr val="0047FF"/>
                </a:solidFill>
                <a:latin typeface="Verdana" panose="020B0604030504040204" pitchFamily="34" charset="0"/>
                <a:cs typeface="HG Mincho Light J" charset="0"/>
              </a:rPr>
              <a:t>(y,x)</a:t>
            </a: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  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	degree:  sum of in-degree and out-degree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>
              <a:latin typeface="Verdana" panose="020B0604030504040204" pitchFamily="34" charset="0"/>
              <a:cs typeface="HG Mincho Light J" charset="0"/>
            </a:endParaRP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-  undirected  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     degree of x:  the number of edges </a:t>
            </a:r>
            <a:r>
              <a:rPr lang="en-GB" altLang="en-US">
                <a:solidFill>
                  <a:srgbClr val="0047FF"/>
                </a:solidFill>
                <a:latin typeface="Verdana" panose="020B0604030504040204" pitchFamily="34" charset="0"/>
                <a:cs typeface="HG Mincho Light J" charset="0"/>
              </a:rPr>
              <a:t>{x,y}</a:t>
            </a: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 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>
              <a:cs typeface="HG Mincho Light J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>
              <a:cs typeface="HG Mincho Light J" charset="0"/>
            </a:endParaRP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Degrees are often important in determining the running time of an algorithm.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>
              <a:latin typeface="Verdana" panose="020B0604030504040204" pitchFamily="34" charset="0"/>
              <a:cs typeface="HG Mincho Light J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71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 on the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</a:p>
          <a:p>
            <a:r>
              <a:rPr lang="en-US" dirty="0" smtClean="0"/>
              <a:t>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- What are “Graphs”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are fundamental objects in discrete mathematics that model relationships between pairs of objects.</a:t>
            </a:r>
          </a:p>
        </p:txBody>
      </p:sp>
    </p:spTree>
    <p:extLst>
      <p:ext uri="{BB962C8B-B14F-4D97-AF65-F5344CB8AC3E}">
        <p14:creationId xmlns:p14="http://schemas.microsoft.com/office/powerpoint/2010/main" val="23327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2176462"/>
            <a:ext cx="93535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2176462"/>
            <a:ext cx="9353550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057399"/>
            <a:ext cx="264795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2062162"/>
            <a:ext cx="933450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057399"/>
            <a:ext cx="933450" cy="2619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010" y="2084291"/>
            <a:ext cx="9334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</a:p>
          <a:p>
            <a:endParaRPr lang="en-US" dirty="0" smtClean="0"/>
          </a:p>
          <a:p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1981200"/>
            <a:ext cx="44291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1.daysofwonder.com/tickettoride/en/img/tt-inside-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89535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3352800" cy="1752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19600" y="2003612"/>
            <a:ext cx="4876800" cy="34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1.daysofwonder.com/tickettoride/en/img/tt-inside-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89535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Examples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1743075"/>
            <a:ext cx="8093075" cy="43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dirty="0">
                <a:latin typeface="Verdana" panose="020B0604030504040204" pitchFamily="34" charset="0"/>
                <a:cs typeface="HG Mincho Light J" charset="0"/>
              </a:rPr>
              <a:t>-  Roadmaps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dirty="0">
              <a:latin typeface="Verdana" panose="020B0604030504040204" pitchFamily="34" charset="0"/>
              <a:cs typeface="HG Mincho Light J" charset="0"/>
            </a:endParaRP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dirty="0">
                <a:latin typeface="Verdana" panose="020B0604030504040204" pitchFamily="34" charset="0"/>
                <a:cs typeface="HG Mincho Light J" charset="0"/>
              </a:rPr>
              <a:t>-  Communication networks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dirty="0">
              <a:latin typeface="Verdana" panose="020B0604030504040204" pitchFamily="34" charset="0"/>
              <a:cs typeface="HG Mincho Light J" charset="0"/>
            </a:endParaRP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dirty="0">
                <a:latin typeface="Verdana" panose="020B0604030504040204" pitchFamily="34" charset="0"/>
                <a:cs typeface="HG Mincho Light J" charset="0"/>
              </a:rPr>
              <a:t>-  WWW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dirty="0">
              <a:latin typeface="Verdana" panose="020B0604030504040204" pitchFamily="34" charset="0"/>
              <a:cs typeface="HG Mincho Light J" charset="0"/>
            </a:endParaRP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dirty="0">
                <a:latin typeface="Verdana" panose="020B0604030504040204" pitchFamily="34" charset="0"/>
                <a:cs typeface="HG Mincho Light J" charset="0"/>
              </a:rPr>
              <a:t>-  Electrical circuits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dirty="0">
              <a:latin typeface="Verdana" panose="020B0604030504040204" pitchFamily="34" charset="0"/>
              <a:cs typeface="HG Mincho Light J" charset="0"/>
            </a:endParaRPr>
          </a:p>
          <a:p>
            <a:pPr marL="342900" indent="-342900">
              <a:lnSpc>
                <a:spcPct val="96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altLang="en-US" dirty="0" smtClean="0">
                <a:latin typeface="Verdana" panose="020B0604030504040204" pitchFamily="34" charset="0"/>
                <a:cs typeface="HG Mincho Light J" charset="0"/>
              </a:rPr>
              <a:t>Task schedules</a:t>
            </a:r>
          </a:p>
          <a:p>
            <a:pPr marL="342900" indent="-342900">
              <a:lnSpc>
                <a:spcPct val="96000"/>
              </a:lnSpc>
              <a:buClr>
                <a:srgbClr val="000000"/>
              </a:buClr>
              <a:buSzPct val="100000"/>
              <a:buFontTx/>
              <a:buChar char="-"/>
            </a:pPr>
            <a:endParaRPr lang="en-GB" altLang="en-US" dirty="0">
              <a:latin typeface="Verdana" panose="020B0604030504040204" pitchFamily="34" charset="0"/>
              <a:cs typeface="HG Mincho Light J" charset="0"/>
            </a:endParaRPr>
          </a:p>
          <a:p>
            <a:pPr marL="342900" indent="-342900">
              <a:lnSpc>
                <a:spcPct val="96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altLang="en-US" dirty="0" smtClean="0">
                <a:latin typeface="Verdana" panose="020B0604030504040204" pitchFamily="34" charset="0"/>
                <a:cs typeface="HG Mincho Light J" charset="0"/>
              </a:rPr>
              <a:t>Facebook friends</a:t>
            </a:r>
            <a:endParaRPr lang="en-GB" altLang="en-US" dirty="0">
              <a:latin typeface="Verdana" panose="020B0604030504040204" pitchFamily="34" charset="0"/>
              <a:cs typeface="HG Mincho Light J" charset="0"/>
            </a:endParaRP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dirty="0">
              <a:latin typeface="Verdana" panose="020B0604030504040204" pitchFamily="34" charset="0"/>
              <a:cs typeface="HG Mincho Light J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40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–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Vertex / Vertices</a:t>
            </a:r>
          </a:p>
          <a:p>
            <a:r>
              <a:rPr lang="en-US" b="1" dirty="0" smtClean="0"/>
              <a:t>Edge(s)</a:t>
            </a:r>
          </a:p>
          <a:p>
            <a:r>
              <a:rPr lang="en-US" b="1" dirty="0" smtClean="0"/>
              <a:t>Directed Graph</a:t>
            </a:r>
          </a:p>
          <a:p>
            <a:r>
              <a:rPr lang="en-US" b="1" dirty="0" smtClean="0"/>
              <a:t>Undirected Graph</a:t>
            </a:r>
          </a:p>
          <a:p>
            <a:r>
              <a:rPr lang="en-US" b="1" dirty="0" smtClean="0"/>
              <a:t>Parallel Edge</a:t>
            </a:r>
          </a:p>
          <a:p>
            <a:r>
              <a:rPr lang="en-US" b="1" dirty="0" smtClean="0"/>
              <a:t>Self Loop</a:t>
            </a:r>
          </a:p>
          <a:p>
            <a:r>
              <a:rPr lang="en-US" b="1" dirty="0" smtClean="0"/>
              <a:t>Adjacent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Endpoints</a:t>
            </a:r>
          </a:p>
          <a:p>
            <a:r>
              <a:rPr lang="en-US" b="1" dirty="0"/>
              <a:t>Incident</a:t>
            </a:r>
          </a:p>
          <a:p>
            <a:r>
              <a:rPr lang="en-US" b="1" dirty="0"/>
              <a:t>Neighbor</a:t>
            </a:r>
          </a:p>
          <a:p>
            <a:r>
              <a:rPr lang="en-US" b="1" dirty="0"/>
              <a:t>Degree</a:t>
            </a:r>
          </a:p>
          <a:p>
            <a:r>
              <a:rPr lang="en-US" b="1" dirty="0"/>
              <a:t>Total Degree</a:t>
            </a:r>
          </a:p>
          <a:p>
            <a:r>
              <a:rPr lang="en-US" b="1" dirty="0"/>
              <a:t>Regular Graph</a:t>
            </a:r>
          </a:p>
          <a:p>
            <a:r>
              <a:rPr lang="en-US" b="1" dirty="0"/>
              <a:t>Subgraph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–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Vertex / Vertices</a:t>
            </a:r>
          </a:p>
          <a:p>
            <a:r>
              <a:rPr lang="en-US" b="1" dirty="0" smtClean="0"/>
              <a:t>Edge(s)</a:t>
            </a:r>
          </a:p>
          <a:p>
            <a:r>
              <a:rPr lang="en-US" b="1" dirty="0" smtClean="0"/>
              <a:t>Directed Graph</a:t>
            </a:r>
          </a:p>
          <a:p>
            <a:r>
              <a:rPr lang="en-US" b="1" dirty="0" smtClean="0"/>
              <a:t>Undirected Graph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Graphs — an overview</a:t>
            </a:r>
          </a:p>
        </p:txBody>
      </p:sp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5943600" y="3200400"/>
            <a:ext cx="760413" cy="760413"/>
            <a:chOff x="3744" y="2016"/>
            <a:chExt cx="479" cy="479"/>
          </a:xfrm>
        </p:grpSpPr>
        <p:sp>
          <p:nvSpPr>
            <p:cNvPr id="8195" name="Oval 3"/>
            <p:cNvSpPr>
              <a:spLocks noChangeArrowheads="1"/>
            </p:cNvSpPr>
            <p:nvPr/>
          </p:nvSpPr>
          <p:spPr bwMode="auto">
            <a:xfrm>
              <a:off x="3744" y="2016"/>
              <a:ext cx="480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3778" y="2087"/>
              <a:ext cx="41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PIT</a:t>
              </a:r>
            </a:p>
          </p:txBody>
        </p:sp>
      </p:grp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7132638" y="1752600"/>
            <a:ext cx="819150" cy="760413"/>
            <a:chOff x="4493" y="1104"/>
            <a:chExt cx="516" cy="479"/>
          </a:xfrm>
        </p:grpSpPr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4512" y="110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4493" y="1175"/>
              <a:ext cx="51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BOS</a:t>
              </a:r>
            </a:p>
          </p:txBody>
        </p:sp>
      </p:grp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7620000" y="3733800"/>
            <a:ext cx="758825" cy="758825"/>
            <a:chOff x="4800" y="2352"/>
            <a:chExt cx="478" cy="478"/>
          </a:xfrm>
        </p:grpSpPr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4800" y="2352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4813" y="2423"/>
              <a:ext cx="45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JFK</a:t>
              </a: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4516438" y="2362200"/>
            <a:ext cx="871537" cy="758825"/>
            <a:chOff x="2845" y="1488"/>
            <a:chExt cx="549" cy="478"/>
          </a:xfrm>
        </p:grpSpPr>
        <p:sp>
          <p:nvSpPr>
            <p:cNvPr id="8204" name="Oval 12"/>
            <p:cNvSpPr>
              <a:spLocks noChangeArrowheads="1"/>
            </p:cNvSpPr>
            <p:nvPr/>
          </p:nvSpPr>
          <p:spPr bwMode="auto">
            <a:xfrm>
              <a:off x="2880" y="1488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2845" y="1559"/>
              <a:ext cx="55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DTW</a:t>
              </a:r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1371600" y="4876800"/>
            <a:ext cx="760413" cy="758825"/>
            <a:chOff x="864" y="3072"/>
            <a:chExt cx="479" cy="478"/>
          </a:xfrm>
        </p:grpSpPr>
        <p:sp>
          <p:nvSpPr>
            <p:cNvPr id="8207" name="Oval 15"/>
            <p:cNvSpPr>
              <a:spLocks noChangeArrowheads="1"/>
            </p:cNvSpPr>
            <p:nvPr/>
          </p:nvSpPr>
          <p:spPr bwMode="auto">
            <a:xfrm>
              <a:off x="864" y="3072"/>
              <a:ext cx="480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867" y="3143"/>
              <a:ext cx="47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LAX</a:t>
              </a:r>
            </a:p>
          </p:txBody>
        </p:sp>
      </p:grpSp>
      <p:grpSp>
        <p:nvGrpSpPr>
          <p:cNvPr id="8209" name="Group 17"/>
          <p:cNvGrpSpPr>
            <a:grpSpLocks/>
          </p:cNvGrpSpPr>
          <p:nvPr/>
        </p:nvGrpSpPr>
        <p:grpSpPr bwMode="auto">
          <a:xfrm>
            <a:off x="968375" y="2514600"/>
            <a:ext cx="804863" cy="760413"/>
            <a:chOff x="610" y="1584"/>
            <a:chExt cx="507" cy="479"/>
          </a:xfrm>
        </p:grpSpPr>
        <p:sp>
          <p:nvSpPr>
            <p:cNvPr id="8210" name="Oval 18"/>
            <p:cNvSpPr>
              <a:spLocks noChangeArrowheads="1"/>
            </p:cNvSpPr>
            <p:nvPr/>
          </p:nvSpPr>
          <p:spPr bwMode="auto">
            <a:xfrm>
              <a:off x="624" y="158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610" y="1655"/>
              <a:ext cx="50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SFO</a:t>
              </a:r>
            </a:p>
          </p:txBody>
        </p:sp>
      </p:grp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1965325" y="1403350"/>
            <a:ext cx="2660650" cy="1109663"/>
            <a:chOff x="1238" y="884"/>
            <a:chExt cx="1676" cy="699"/>
          </a:xfrm>
        </p:grpSpPr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1238" y="884"/>
              <a:ext cx="167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labelled vertices</a:t>
              </a:r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1294" y="1247"/>
              <a:ext cx="676" cy="336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2160" y="1247"/>
              <a:ext cx="624" cy="288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1678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38400" y="5486400"/>
            <a:ext cx="183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CC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i="1" dirty="0">
                <a:solidFill>
                  <a:srgbClr val="CC0000"/>
                </a:solidFill>
                <a:latin typeface="Verdana" panose="020B0604030504040204" pitchFamily="34" charset="0"/>
                <a:cs typeface="HG Mincho Light J" charset="0"/>
              </a:rPr>
              <a:t>undirected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Graphs — an overview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943600" y="3200400"/>
            <a:ext cx="760413" cy="760413"/>
            <a:chOff x="3744" y="2016"/>
            <a:chExt cx="479" cy="479"/>
          </a:xfrm>
        </p:grpSpPr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3744" y="2016"/>
              <a:ext cx="480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778" y="2087"/>
              <a:ext cx="41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PIT</a:t>
              </a:r>
            </a:p>
          </p:txBody>
        </p:sp>
      </p:grp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7132638" y="1752600"/>
            <a:ext cx="819150" cy="760413"/>
            <a:chOff x="4493" y="1104"/>
            <a:chExt cx="516" cy="479"/>
          </a:xfrm>
        </p:grpSpPr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4512" y="110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4493" y="1175"/>
              <a:ext cx="51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BOS</a:t>
              </a:r>
            </a:p>
          </p:txBody>
        </p:sp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7620000" y="3733800"/>
            <a:ext cx="758825" cy="758825"/>
            <a:chOff x="4800" y="2352"/>
            <a:chExt cx="478" cy="478"/>
          </a:xfrm>
        </p:grpSpPr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4800" y="2352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4813" y="2423"/>
              <a:ext cx="45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JFK</a:t>
              </a:r>
            </a:p>
          </p:txBody>
        </p:sp>
      </p:grp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4516438" y="2362200"/>
            <a:ext cx="871537" cy="758825"/>
            <a:chOff x="2845" y="1488"/>
            <a:chExt cx="549" cy="478"/>
          </a:xfrm>
        </p:grpSpPr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2880" y="1488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2845" y="1559"/>
              <a:ext cx="55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DTW</a:t>
              </a:r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1371600" y="4876800"/>
            <a:ext cx="760413" cy="758825"/>
            <a:chOff x="864" y="3072"/>
            <a:chExt cx="479" cy="478"/>
          </a:xfrm>
        </p:grpSpPr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864" y="3072"/>
              <a:ext cx="480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867" y="3143"/>
              <a:ext cx="47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LAX</a:t>
              </a:r>
            </a:p>
          </p:txBody>
        </p:sp>
      </p:grpSp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968375" y="2514600"/>
            <a:ext cx="804863" cy="760413"/>
            <a:chOff x="610" y="1584"/>
            <a:chExt cx="507" cy="479"/>
          </a:xfrm>
        </p:grpSpPr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624" y="158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610" y="1655"/>
              <a:ext cx="50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SFO</a:t>
              </a:r>
            </a:p>
          </p:txBody>
        </p:sp>
      </p:grpSp>
      <p:cxnSp>
        <p:nvCxnSpPr>
          <p:cNvPr id="10262" name="AutoShape 22"/>
          <p:cNvCxnSpPr>
            <a:cxnSpLocks noChangeShapeType="1"/>
          </p:cNvCxnSpPr>
          <p:nvPr/>
        </p:nvCxnSpPr>
        <p:spPr bwMode="auto">
          <a:xfrm>
            <a:off x="5222875" y="3013075"/>
            <a:ext cx="720725" cy="56832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AutoShape 23"/>
          <p:cNvCxnSpPr>
            <a:cxnSpLocks noChangeShapeType="1"/>
          </p:cNvCxnSpPr>
          <p:nvPr/>
        </p:nvCxnSpPr>
        <p:spPr bwMode="auto">
          <a:xfrm flipV="1">
            <a:off x="5334000" y="2514600"/>
            <a:ext cx="2209800" cy="2286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AutoShape 24"/>
          <p:cNvCxnSpPr>
            <a:cxnSpLocks noChangeShapeType="1"/>
          </p:cNvCxnSpPr>
          <p:nvPr/>
        </p:nvCxnSpPr>
        <p:spPr bwMode="auto">
          <a:xfrm flipH="1" flipV="1">
            <a:off x="1752600" y="2895600"/>
            <a:ext cx="4572000" cy="10668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AutoShape 25"/>
          <p:cNvCxnSpPr>
            <a:cxnSpLocks noChangeShapeType="1"/>
          </p:cNvCxnSpPr>
          <p:nvPr/>
        </p:nvCxnSpPr>
        <p:spPr bwMode="auto">
          <a:xfrm>
            <a:off x="1371600" y="3276600"/>
            <a:ext cx="381000" cy="1600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AutoShape 26"/>
          <p:cNvCxnSpPr>
            <a:cxnSpLocks noChangeShapeType="1"/>
          </p:cNvCxnSpPr>
          <p:nvPr/>
        </p:nvCxnSpPr>
        <p:spPr bwMode="auto">
          <a:xfrm flipH="1">
            <a:off x="2133600" y="4495800"/>
            <a:ext cx="5867400" cy="7620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7" name="AutoShape 27"/>
          <p:cNvCxnSpPr>
            <a:cxnSpLocks noChangeShapeType="1"/>
          </p:cNvCxnSpPr>
          <p:nvPr/>
        </p:nvCxnSpPr>
        <p:spPr bwMode="auto">
          <a:xfrm flipH="1" flipV="1">
            <a:off x="7543800" y="2514600"/>
            <a:ext cx="457200" cy="1219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8" name="AutoShape 28"/>
          <p:cNvCxnSpPr>
            <a:cxnSpLocks noChangeShapeType="1"/>
          </p:cNvCxnSpPr>
          <p:nvPr/>
        </p:nvCxnSpPr>
        <p:spPr bwMode="auto">
          <a:xfrm flipH="1">
            <a:off x="2133600" y="3581400"/>
            <a:ext cx="4572000" cy="1676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AutoShape 29"/>
          <p:cNvCxnSpPr>
            <a:cxnSpLocks noChangeShapeType="1"/>
          </p:cNvCxnSpPr>
          <p:nvPr/>
        </p:nvCxnSpPr>
        <p:spPr bwMode="auto">
          <a:xfrm flipH="1">
            <a:off x="2022475" y="2743200"/>
            <a:ext cx="3367088" cy="224472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AutoShape 30"/>
          <p:cNvCxnSpPr>
            <a:cxnSpLocks noChangeShapeType="1"/>
          </p:cNvCxnSpPr>
          <p:nvPr/>
        </p:nvCxnSpPr>
        <p:spPr bwMode="auto">
          <a:xfrm>
            <a:off x="6705600" y="3581400"/>
            <a:ext cx="914400" cy="533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1965325" y="1403350"/>
            <a:ext cx="2768600" cy="1109663"/>
            <a:chOff x="1238" y="884"/>
            <a:chExt cx="1744" cy="699"/>
          </a:xfrm>
        </p:grpSpPr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1238" y="884"/>
              <a:ext cx="174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labelled vertices </a:t>
              </a:r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 flipH="1">
              <a:off x="1294" y="1247"/>
              <a:ext cx="676" cy="336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2160" y="1247"/>
              <a:ext cx="624" cy="288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5" name="Group 35"/>
          <p:cNvGrpSpPr>
            <a:grpSpLocks/>
          </p:cNvGrpSpPr>
          <p:nvPr/>
        </p:nvGrpSpPr>
        <p:grpSpPr bwMode="auto">
          <a:xfrm>
            <a:off x="4175125" y="4876800"/>
            <a:ext cx="1092200" cy="1019175"/>
            <a:chOff x="2630" y="3072"/>
            <a:chExt cx="688" cy="642"/>
          </a:xfrm>
        </p:grpSpPr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2630" y="3428"/>
              <a:ext cx="68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edges</a:t>
              </a:r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 flipH="1" flipV="1">
              <a:off x="2878" y="3071"/>
              <a:ext cx="52" cy="339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9443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408363" y="5734050"/>
            <a:ext cx="2366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CC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i="1">
                <a:solidFill>
                  <a:srgbClr val="CC0000"/>
                </a:solidFill>
                <a:latin typeface="Verdana" panose="020B0604030504040204" pitchFamily="34" charset="0"/>
                <a:cs typeface="HG Mincho Light J" charset="0"/>
              </a:rPr>
              <a:t>labelled edges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Graphs — an overview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5943600" y="3200400"/>
            <a:ext cx="760413" cy="760413"/>
            <a:chOff x="3744" y="2016"/>
            <a:chExt cx="479" cy="479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3744" y="2016"/>
              <a:ext cx="480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3778" y="2087"/>
              <a:ext cx="41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PIT</a:t>
              </a:r>
            </a:p>
          </p:txBody>
        </p:sp>
      </p:grp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7132638" y="1752600"/>
            <a:ext cx="819150" cy="760413"/>
            <a:chOff x="4493" y="1104"/>
            <a:chExt cx="516" cy="479"/>
          </a:xfrm>
        </p:grpSpPr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4512" y="110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4493" y="1175"/>
              <a:ext cx="51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BOS</a:t>
              </a:r>
            </a:p>
          </p:txBody>
        </p:sp>
      </p:grp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7620000" y="3733800"/>
            <a:ext cx="758825" cy="758825"/>
            <a:chOff x="4800" y="2352"/>
            <a:chExt cx="478" cy="478"/>
          </a:xfrm>
        </p:grpSpPr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4800" y="2352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4813" y="2423"/>
              <a:ext cx="45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JFK</a:t>
              </a:r>
            </a:p>
          </p:txBody>
        </p:sp>
      </p:grp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4516438" y="2362200"/>
            <a:ext cx="871537" cy="758825"/>
            <a:chOff x="2845" y="1488"/>
            <a:chExt cx="549" cy="478"/>
          </a:xfrm>
        </p:grpSpPr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2880" y="1488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2845" y="1559"/>
              <a:ext cx="55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DTW</a:t>
              </a:r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1371600" y="4876800"/>
            <a:ext cx="760413" cy="758825"/>
            <a:chOff x="864" y="3072"/>
            <a:chExt cx="479" cy="478"/>
          </a:xfrm>
        </p:grpSpPr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864" y="3072"/>
              <a:ext cx="480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867" y="3143"/>
              <a:ext cx="47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LAX</a:t>
              </a:r>
            </a:p>
          </p:txBody>
        </p:sp>
      </p:grp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968375" y="2514600"/>
            <a:ext cx="804863" cy="760413"/>
            <a:chOff x="610" y="1584"/>
            <a:chExt cx="507" cy="479"/>
          </a:xfrm>
        </p:grpSpPr>
        <p:sp>
          <p:nvSpPr>
            <p:cNvPr id="11283" name="Oval 19"/>
            <p:cNvSpPr>
              <a:spLocks noChangeArrowheads="1"/>
            </p:cNvSpPr>
            <p:nvPr/>
          </p:nvSpPr>
          <p:spPr bwMode="auto">
            <a:xfrm>
              <a:off x="624" y="158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610" y="1655"/>
              <a:ext cx="50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SFO</a:t>
              </a:r>
            </a:p>
          </p:txBody>
        </p:sp>
      </p:grpSp>
      <p:cxnSp>
        <p:nvCxnSpPr>
          <p:cNvPr id="11285" name="AutoShape 21"/>
          <p:cNvCxnSpPr>
            <a:cxnSpLocks noChangeShapeType="1"/>
          </p:cNvCxnSpPr>
          <p:nvPr/>
        </p:nvCxnSpPr>
        <p:spPr bwMode="auto">
          <a:xfrm>
            <a:off x="5222875" y="3013075"/>
            <a:ext cx="720725" cy="56832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6" name="AutoShape 22"/>
          <p:cNvCxnSpPr>
            <a:cxnSpLocks noChangeShapeType="1"/>
          </p:cNvCxnSpPr>
          <p:nvPr/>
        </p:nvCxnSpPr>
        <p:spPr bwMode="auto">
          <a:xfrm flipV="1">
            <a:off x="5334000" y="2514600"/>
            <a:ext cx="2209800" cy="2286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7" name="AutoShape 23"/>
          <p:cNvCxnSpPr>
            <a:cxnSpLocks noChangeShapeType="1"/>
          </p:cNvCxnSpPr>
          <p:nvPr/>
        </p:nvCxnSpPr>
        <p:spPr bwMode="auto">
          <a:xfrm flipH="1" flipV="1">
            <a:off x="1752600" y="2895600"/>
            <a:ext cx="4572000" cy="10668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8" name="AutoShape 24"/>
          <p:cNvCxnSpPr>
            <a:cxnSpLocks noChangeShapeType="1"/>
          </p:cNvCxnSpPr>
          <p:nvPr/>
        </p:nvCxnSpPr>
        <p:spPr bwMode="auto">
          <a:xfrm>
            <a:off x="1371600" y="3276600"/>
            <a:ext cx="381000" cy="1600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9" name="AutoShape 25"/>
          <p:cNvCxnSpPr>
            <a:cxnSpLocks noChangeShapeType="1"/>
          </p:cNvCxnSpPr>
          <p:nvPr/>
        </p:nvCxnSpPr>
        <p:spPr bwMode="auto">
          <a:xfrm flipH="1">
            <a:off x="2133600" y="4495800"/>
            <a:ext cx="5867400" cy="7620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0" name="AutoShape 26"/>
          <p:cNvCxnSpPr>
            <a:cxnSpLocks noChangeShapeType="1"/>
          </p:cNvCxnSpPr>
          <p:nvPr/>
        </p:nvCxnSpPr>
        <p:spPr bwMode="auto">
          <a:xfrm flipH="1" flipV="1">
            <a:off x="7543800" y="2514600"/>
            <a:ext cx="457200" cy="1219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1" name="AutoShape 27"/>
          <p:cNvCxnSpPr>
            <a:cxnSpLocks noChangeShapeType="1"/>
          </p:cNvCxnSpPr>
          <p:nvPr/>
        </p:nvCxnSpPr>
        <p:spPr bwMode="auto">
          <a:xfrm flipH="1">
            <a:off x="2133600" y="3581400"/>
            <a:ext cx="4572000" cy="1676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2" name="AutoShape 28"/>
          <p:cNvCxnSpPr>
            <a:cxnSpLocks noChangeShapeType="1"/>
          </p:cNvCxnSpPr>
          <p:nvPr/>
        </p:nvCxnSpPr>
        <p:spPr bwMode="auto">
          <a:xfrm flipH="1">
            <a:off x="2022475" y="2743200"/>
            <a:ext cx="3367088" cy="224472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3" name="AutoShape 29"/>
          <p:cNvCxnSpPr>
            <a:cxnSpLocks noChangeShapeType="1"/>
          </p:cNvCxnSpPr>
          <p:nvPr/>
        </p:nvCxnSpPr>
        <p:spPr bwMode="auto">
          <a:xfrm>
            <a:off x="6705600" y="3581400"/>
            <a:ext cx="914400" cy="533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294" name="Group 30"/>
          <p:cNvGrpSpPr>
            <a:grpSpLocks/>
          </p:cNvGrpSpPr>
          <p:nvPr/>
        </p:nvGrpSpPr>
        <p:grpSpPr bwMode="auto">
          <a:xfrm>
            <a:off x="1965325" y="1403350"/>
            <a:ext cx="2768600" cy="1109663"/>
            <a:chOff x="1238" y="884"/>
            <a:chExt cx="1744" cy="699"/>
          </a:xfrm>
        </p:grpSpPr>
        <p:sp>
          <p:nvSpPr>
            <p:cNvPr id="11295" name="Text Box 31"/>
            <p:cNvSpPr txBox="1">
              <a:spLocks noChangeArrowheads="1"/>
            </p:cNvSpPr>
            <p:nvPr/>
          </p:nvSpPr>
          <p:spPr bwMode="auto">
            <a:xfrm>
              <a:off x="1238" y="884"/>
              <a:ext cx="174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labelled vertices </a:t>
              </a:r>
            </a:p>
          </p:txBody>
        </p:sp>
        <p:sp>
          <p:nvSpPr>
            <p:cNvPr id="11296" name="Line 32"/>
            <p:cNvSpPr>
              <a:spLocks noChangeShapeType="1"/>
            </p:cNvSpPr>
            <p:nvPr/>
          </p:nvSpPr>
          <p:spPr bwMode="auto">
            <a:xfrm flipH="1">
              <a:off x="1294" y="1247"/>
              <a:ext cx="676" cy="336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33"/>
            <p:cNvSpPr>
              <a:spLocks noChangeShapeType="1"/>
            </p:cNvSpPr>
            <p:nvPr/>
          </p:nvSpPr>
          <p:spPr bwMode="auto">
            <a:xfrm>
              <a:off x="2160" y="1247"/>
              <a:ext cx="624" cy="288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535238" y="3757613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1987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3130550" y="2743200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2273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609600" y="3794125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344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3816350" y="4038600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2145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4841875" y="4894263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2462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5721350" y="19812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618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492750" y="2803525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211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6864350" y="32766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318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7778750" y="28956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190</a:t>
            </a:r>
          </a:p>
        </p:txBody>
      </p:sp>
      <p:sp>
        <p:nvSpPr>
          <p:cNvPr id="11307" name="Freeform 43"/>
          <p:cNvSpPr>
            <a:spLocks/>
          </p:cNvSpPr>
          <p:nvPr/>
        </p:nvSpPr>
        <p:spPr bwMode="auto">
          <a:xfrm>
            <a:off x="5375275" y="4027488"/>
            <a:ext cx="660400" cy="1677987"/>
          </a:xfrm>
          <a:custGeom>
            <a:avLst/>
            <a:gdLst>
              <a:gd name="T0" fmla="*/ 0 w 1835"/>
              <a:gd name="T1" fmla="*/ 4660 h 4661"/>
              <a:gd name="T2" fmla="*/ 1692 w 1835"/>
              <a:gd name="T3" fmla="*/ 2330 h 4661"/>
              <a:gd name="T4" fmla="*/ 845 w 1835"/>
              <a:gd name="T5" fmla="*/ 0 h 4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35" h="4661">
                <a:moveTo>
                  <a:pt x="0" y="4660"/>
                </a:moveTo>
                <a:cubicBezTo>
                  <a:pt x="775" y="3883"/>
                  <a:pt x="1551" y="3106"/>
                  <a:pt x="1692" y="2330"/>
                </a:cubicBezTo>
                <a:cubicBezTo>
                  <a:pt x="1834" y="1552"/>
                  <a:pt x="1339" y="776"/>
                  <a:pt x="845" y="0"/>
                </a:cubicBezTo>
              </a:path>
            </a:pathLst>
          </a:custGeom>
          <a:noFill/>
          <a:ln w="936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8" name="Freeform 44"/>
          <p:cNvSpPr>
            <a:spLocks/>
          </p:cNvSpPr>
          <p:nvPr/>
        </p:nvSpPr>
        <p:spPr bwMode="auto">
          <a:xfrm>
            <a:off x="3873500" y="5048250"/>
            <a:ext cx="525463" cy="771525"/>
          </a:xfrm>
          <a:custGeom>
            <a:avLst/>
            <a:gdLst>
              <a:gd name="T0" fmla="*/ 1459 w 1460"/>
              <a:gd name="T1" fmla="*/ 2140 h 2141"/>
              <a:gd name="T2" fmla="*/ 113 w 1460"/>
              <a:gd name="T3" fmla="*/ 1070 h 2141"/>
              <a:gd name="T4" fmla="*/ 787 w 1460"/>
              <a:gd name="T5" fmla="*/ 0 h 2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0" h="2141">
                <a:moveTo>
                  <a:pt x="1459" y="2140"/>
                </a:moveTo>
                <a:cubicBezTo>
                  <a:pt x="843" y="1783"/>
                  <a:pt x="225" y="1426"/>
                  <a:pt x="113" y="1070"/>
                </a:cubicBezTo>
                <a:cubicBezTo>
                  <a:pt x="0" y="712"/>
                  <a:pt x="394" y="356"/>
                  <a:pt x="787" y="0"/>
                </a:cubicBezTo>
              </a:path>
            </a:pathLst>
          </a:custGeom>
          <a:noFill/>
          <a:ln w="936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85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389</Words>
  <Application>Microsoft Office PowerPoint</Application>
  <PresentationFormat>On-screen Show (4:3)</PresentationFormat>
  <Paragraphs>140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HG Mincho Light J</vt:lpstr>
      <vt:lpstr>Symbol</vt:lpstr>
      <vt:lpstr>Times New Roman</vt:lpstr>
      <vt:lpstr>Verdana</vt:lpstr>
      <vt:lpstr>Default Design</vt:lpstr>
      <vt:lpstr>Section 13.1 and 13.2</vt:lpstr>
      <vt:lpstr>REVIEW - What are “Graphs”</vt:lpstr>
      <vt:lpstr>PowerPoint Presentation</vt:lpstr>
      <vt:lpstr>Examples</vt:lpstr>
      <vt:lpstr>Graphs – Definitions</vt:lpstr>
      <vt:lpstr>Graphs – Definitions</vt:lpstr>
      <vt:lpstr>Graphs — an overview</vt:lpstr>
      <vt:lpstr>Graphs — an overview</vt:lpstr>
      <vt:lpstr>Graphs — an overview</vt:lpstr>
      <vt:lpstr>Graphs — an overview</vt:lpstr>
      <vt:lpstr>Introduction: Formal Definition</vt:lpstr>
      <vt:lpstr>Introduction: Formal Definition</vt:lpstr>
      <vt:lpstr>Graph A</vt:lpstr>
      <vt:lpstr>Graph B</vt:lpstr>
      <vt:lpstr>Introduction: Formal Definition</vt:lpstr>
      <vt:lpstr>Graphs – Definitions</vt:lpstr>
      <vt:lpstr>Graphs – Definitions</vt:lpstr>
      <vt:lpstr>Degrees</vt:lpstr>
      <vt:lpstr>Graph Representation on the Computer</vt:lpstr>
      <vt:lpstr>Adjacency List Representation</vt:lpstr>
      <vt:lpstr>Matrix</vt:lpstr>
      <vt:lpstr>Activity #3</vt:lpstr>
      <vt:lpstr>PowerPoint Presentation</vt:lpstr>
      <vt:lpstr>Activity 4</vt:lpstr>
    </vt:vector>
  </TitlesOfParts>
  <Company>College of Natural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 I</dc:title>
  <dc:creator>System Administrator</dc:creator>
  <cp:lastModifiedBy>John B Schafer</cp:lastModifiedBy>
  <cp:revision>257</cp:revision>
  <dcterms:created xsi:type="dcterms:W3CDTF">2003-08-11T17:41:56Z</dcterms:created>
  <dcterms:modified xsi:type="dcterms:W3CDTF">2018-04-25T18:52:22Z</dcterms:modified>
</cp:coreProperties>
</file>