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1" r:id="rId2"/>
    <p:sldId id="549" r:id="rId3"/>
    <p:sldId id="539" r:id="rId4"/>
    <p:sldId id="542" r:id="rId5"/>
    <p:sldId id="546" r:id="rId6"/>
    <p:sldId id="547" r:id="rId7"/>
    <p:sldId id="545" r:id="rId8"/>
    <p:sldId id="544" r:id="rId9"/>
    <p:sldId id="541" r:id="rId10"/>
    <p:sldId id="548" r:id="rId11"/>
    <p:sldId id="543" r:id="rId12"/>
    <p:sldId id="550" r:id="rId13"/>
    <p:sldId id="55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6" d="100"/>
          <a:sy n="76" d="100"/>
        </p:scale>
        <p:origin x="9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3.2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 smtClean="0"/>
              <a:t>Let’s Talk About Sets Baby</a:t>
            </a:r>
          </a:p>
          <a:p>
            <a:r>
              <a:rPr lang="en-US" sz="3600" dirty="0" smtClean="0"/>
              <a:t>Let’s talk about Q and Z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can include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 = {  8, 12, 15 }</a:t>
            </a:r>
          </a:p>
          <a:p>
            <a:endParaRPr lang="en-US" dirty="0" smtClean="0"/>
          </a:p>
          <a:p>
            <a:r>
              <a:rPr lang="en-US" dirty="0" smtClean="0"/>
              <a:t>H = {  {8, 12, 15} , {14, 12} ,  {13, 10} }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I = { 1, 2, 3, {3},  {4, 5},  {6, 7} ,{8}, </a:t>
            </a:r>
            <a:r>
              <a:rPr lang="en-US" sz="2400" dirty="0" smtClean="0">
                <a:sym typeface="Symbol"/>
              </a:rPr>
              <a:t> }</a:t>
            </a:r>
          </a:p>
          <a:p>
            <a:pPr marL="342900" lvl="1" indent="-342900">
              <a:buFontTx/>
              <a:buChar char="•"/>
            </a:pPr>
            <a:endParaRPr lang="en-US" sz="2400" dirty="0">
              <a:sym typeface="Symbol"/>
            </a:endParaRPr>
          </a:p>
          <a:p>
            <a:pPr marL="342900" lvl="1" indent="-342900">
              <a:buFontTx/>
              <a:buChar char="•"/>
            </a:pPr>
            <a:endParaRPr lang="en-US" sz="2400" dirty="0" smtClean="0">
              <a:sym typeface="Symbol"/>
            </a:endParaRPr>
          </a:p>
          <a:p>
            <a:pPr marL="342900" lvl="1" indent="-342900">
              <a:buFontTx/>
              <a:buChar char="•"/>
            </a:pPr>
            <a:endParaRPr lang="en-US" sz="2400" dirty="0">
              <a:sym typeface="Symbol"/>
            </a:endParaRPr>
          </a:p>
          <a:p>
            <a:pPr marL="0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What </a:t>
            </a:r>
            <a:r>
              <a:rPr lang="en-US" sz="2000" dirty="0"/>
              <a:t>is the cardinality of G?</a:t>
            </a:r>
          </a:p>
          <a:p>
            <a:pPr lvl="0"/>
            <a:r>
              <a:rPr lang="en-US" sz="2000" dirty="0"/>
              <a:t>What is the cardinality of H?</a:t>
            </a:r>
          </a:p>
          <a:p>
            <a:pPr lvl="0"/>
            <a:r>
              <a:rPr lang="en-US" sz="2000" dirty="0"/>
              <a:t>What is the cardinality of I</a:t>
            </a:r>
            <a:r>
              <a:rPr lang="en-US" sz="2000" dirty="0" smtClean="0"/>
              <a:t>?</a:t>
            </a:r>
            <a:r>
              <a:rPr lang="en-US" sz="2000" dirty="0"/>
              <a:t> </a:t>
            </a:r>
          </a:p>
          <a:p>
            <a:pPr lvl="0"/>
            <a:r>
              <a:rPr lang="en-US" sz="2000" dirty="0" smtClean="0"/>
              <a:t>8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G</a:t>
            </a:r>
          </a:p>
          <a:p>
            <a:pPr lvl="0"/>
            <a:r>
              <a:rPr lang="en-US" sz="2000" dirty="0"/>
              <a:t>8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H</a:t>
            </a:r>
          </a:p>
          <a:p>
            <a:pPr lvl="0"/>
            <a:r>
              <a:rPr lang="en-US" sz="2000" dirty="0"/>
              <a:t>8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I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</a:t>
            </a:r>
            <a:r>
              <a:rPr lang="en-US" sz="2000" dirty="0" smtClean="0"/>
              <a:t>G</a:t>
            </a:r>
            <a:endParaRPr lang="en-US" sz="2000" dirty="0"/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</a:t>
            </a:r>
            <a:r>
              <a:rPr lang="en-US" sz="2000" dirty="0" smtClean="0"/>
              <a:t>H</a:t>
            </a:r>
            <a:endParaRPr lang="en-US" sz="2000" dirty="0"/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I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</a:t>
            </a:r>
            <a:r>
              <a:rPr lang="en-US" sz="2000" dirty="0"/>
              <a:t> G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</a:t>
            </a:r>
            <a:r>
              <a:rPr lang="en-US" sz="2000" dirty="0"/>
              <a:t> H</a:t>
            </a:r>
          </a:p>
          <a:p>
            <a:pPr lvl="0"/>
            <a:r>
              <a:rPr lang="en-US" sz="2000" dirty="0"/>
              <a:t>{8} </a:t>
            </a:r>
            <a:r>
              <a:rPr lang="en-US" sz="2000" dirty="0">
                <a:sym typeface="Symbol"/>
              </a:rPr>
              <a:t></a:t>
            </a:r>
            <a:r>
              <a:rPr lang="en-US" sz="2000" dirty="0"/>
              <a:t> I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9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Power Set of set A (denoted by P(A)) is the set of all possible subsets of A.</a:t>
            </a:r>
          </a:p>
          <a:p>
            <a:endParaRPr lang="en-US" dirty="0"/>
          </a:p>
          <a:p>
            <a:r>
              <a:rPr lang="en-US" dirty="0" smtClean="0"/>
              <a:t>A = {6, 7}</a:t>
            </a:r>
          </a:p>
          <a:p>
            <a:r>
              <a:rPr lang="en-US" dirty="0" smtClean="0"/>
              <a:t>P(A) = { {6,7}, {6}, {7}, </a:t>
            </a:r>
            <a:r>
              <a:rPr lang="en-US" dirty="0" smtClean="0">
                <a:sym typeface="Symbol"/>
              </a:rPr>
              <a:t>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have to do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</a:p>
          <a:p>
            <a:endParaRPr lang="en-US" dirty="0"/>
          </a:p>
          <a:p>
            <a:r>
              <a:rPr lang="en-US" dirty="0" smtClean="0"/>
              <a:t>Bit Strings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you may have felt it was long, I still feel you should have been able to do this in the time allowed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 </a:t>
            </a:r>
            <a:r>
              <a:rPr lang="en-US" dirty="0" smtClean="0"/>
              <a:t>have invoked my right to “</a:t>
            </a:r>
            <a:r>
              <a:rPr lang="en-US" dirty="0"/>
              <a:t>adjust” grades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Green number in the upper right hand corner is your score out of 100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sz="2800" dirty="0"/>
              <a:t>Suppose that you can get a cheese pizza plain, or with any combination of the following toppings.  How many different pizzas could you order?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{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nchovies, </a:t>
            </a:r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lack olives,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dirty="0"/>
              <a:t>anadian bacon,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/>
              <a:t>elicious pepperoni }</a:t>
            </a:r>
          </a:p>
        </p:txBody>
      </p:sp>
    </p:spTree>
    <p:extLst>
      <p:ext uri="{BB962C8B-B14F-4D97-AF65-F5344CB8AC3E}">
        <p14:creationId xmlns:p14="http://schemas.microsoft.com/office/powerpoint/2010/main" val="31197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Reviewing Vocabulary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</a:t>
            </a:r>
          </a:p>
          <a:p>
            <a:r>
              <a:rPr lang="en-US" dirty="0"/>
              <a:t>Elements</a:t>
            </a:r>
          </a:p>
          <a:p>
            <a:r>
              <a:rPr lang="en-US" dirty="0"/>
              <a:t>Null set/empty set</a:t>
            </a:r>
          </a:p>
          <a:p>
            <a:r>
              <a:rPr lang="en-US" dirty="0"/>
              <a:t>Cardinality</a:t>
            </a:r>
          </a:p>
          <a:p>
            <a:r>
              <a:rPr lang="en-US" dirty="0" smtClean="0"/>
              <a:t>Subset / Proper </a:t>
            </a:r>
            <a:r>
              <a:rPr lang="en-US" dirty="0"/>
              <a:t>Subset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{ 1, 2, 3, 4, 5 }</a:t>
            </a:r>
          </a:p>
          <a:p>
            <a:pPr marL="0" indent="0">
              <a:buNone/>
            </a:pPr>
            <a:r>
              <a:rPr lang="en-US" dirty="0" smtClean="0"/>
              <a:t>B = { 2, 4, 6, 8, 10}</a:t>
            </a:r>
          </a:p>
          <a:p>
            <a:pPr marL="0" indent="0">
              <a:buNone/>
            </a:pPr>
            <a:r>
              <a:rPr lang="en-US" dirty="0" smtClean="0"/>
              <a:t>C = { -3, -2, -1, 0, 1, 2, 3}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{ 1, 2, 3, 4, 5 }</a:t>
            </a:r>
          </a:p>
          <a:p>
            <a:pPr marL="0" indent="0">
              <a:buNone/>
            </a:pPr>
            <a:r>
              <a:rPr lang="en-US" dirty="0" smtClean="0"/>
              <a:t>B = { 2, 4, 6, 8, 10}</a:t>
            </a:r>
          </a:p>
          <a:p>
            <a:pPr marL="0" indent="0">
              <a:buNone/>
            </a:pPr>
            <a:r>
              <a:rPr lang="en-US" dirty="0" smtClean="0"/>
              <a:t>C = { -3, -2, -1, 0, 1, 2, 3}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 </a:t>
            </a:r>
            <a:r>
              <a:rPr lang="en-US" dirty="0"/>
              <a:t>= { 1, 2, 3, 4, </a:t>
            </a:r>
            <a:r>
              <a:rPr lang="en-US" dirty="0" smtClean="0"/>
              <a:t>5, … 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Sets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 – The set of integers</a:t>
            </a:r>
          </a:p>
          <a:p>
            <a:r>
              <a:rPr lang="en-US" dirty="0" smtClean="0"/>
              <a:t>R – The real numbers</a:t>
            </a:r>
          </a:p>
          <a:p>
            <a:r>
              <a:rPr lang="en-US" dirty="0" smtClean="0"/>
              <a:t>Q – the rational numbers</a:t>
            </a:r>
          </a:p>
          <a:p>
            <a:endParaRPr lang="en-US" dirty="0"/>
          </a:p>
          <a:p>
            <a:r>
              <a:rPr lang="en-US" dirty="0"/>
              <a:t>Q</a:t>
            </a:r>
            <a:r>
              <a:rPr lang="en-US" dirty="0" smtClean="0"/>
              <a:t>+ </a:t>
            </a:r>
            <a:r>
              <a:rPr lang="en-US" dirty="0"/>
              <a:t>– The set of </a:t>
            </a:r>
            <a:r>
              <a:rPr lang="en-US" dirty="0" smtClean="0"/>
              <a:t>positive rational numbers</a:t>
            </a:r>
          </a:p>
          <a:p>
            <a:r>
              <a:rPr lang="en-US" dirty="0" smtClean="0"/>
              <a:t>R-  - The set of negative real numbers</a:t>
            </a:r>
          </a:p>
          <a:p>
            <a:r>
              <a:rPr lang="en-US" dirty="0"/>
              <a:t>N - The natural numbers </a:t>
            </a:r>
            <a:r>
              <a:rPr lang="en-US" dirty="0" smtClean="0"/>
              <a:t>(same as Z+)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smtClean="0"/>
              <a:t>Builder Notation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=  { x </a:t>
            </a:r>
            <a:r>
              <a:rPr lang="en-US" dirty="0" smtClean="0">
                <a:sym typeface="Symbol"/>
              </a:rPr>
              <a:t> N | x&lt;6 }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What is the truth set for this set in Set Builder notation?</a:t>
            </a:r>
          </a:p>
        </p:txBody>
      </p:sp>
    </p:spTree>
    <p:extLst>
      <p:ext uri="{BB962C8B-B14F-4D97-AF65-F5344CB8AC3E}">
        <p14:creationId xmlns:p14="http://schemas.microsoft.com/office/powerpoint/2010/main" val="3952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 smtClean="0"/>
              <a:t>B </a:t>
            </a:r>
            <a:r>
              <a:rPr lang="en-US" sz="2400" dirty="0"/>
              <a:t>= { m </a:t>
            </a:r>
            <a:r>
              <a:rPr lang="en-US" sz="2400" dirty="0">
                <a:sym typeface="Symbol"/>
              </a:rPr>
              <a:t> Z | 3m &gt;= m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}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/>
              <a:t>=  { n </a:t>
            </a:r>
            <a:r>
              <a:rPr lang="en-US" sz="2400" dirty="0">
                <a:sym typeface="Symbol"/>
              </a:rPr>
              <a:t> Z | </a:t>
            </a:r>
            <a:r>
              <a:rPr lang="en-US" sz="2400" dirty="0" smtClean="0">
                <a:sym typeface="Symbol"/>
              </a:rPr>
              <a:t>8 mod n = 0 </a:t>
            </a:r>
            <a:r>
              <a:rPr lang="en-US" sz="2400" dirty="0">
                <a:sym typeface="Symbol"/>
              </a:rPr>
              <a:t>} 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D = {</a:t>
            </a:r>
            <a:r>
              <a:rPr lang="en-US" sz="2400" dirty="0" smtClean="0"/>
              <a:t> x </a:t>
            </a:r>
            <a:r>
              <a:rPr lang="en-US" sz="2400" dirty="0">
                <a:sym typeface="Symbol"/>
              </a:rPr>
              <a:t> </a:t>
            </a:r>
            <a:r>
              <a:rPr lang="en-US" sz="2400" dirty="0" smtClean="0">
                <a:sym typeface="Symbol"/>
              </a:rPr>
              <a:t>R </a:t>
            </a:r>
            <a:r>
              <a:rPr lang="en-US" sz="2400" dirty="0">
                <a:sym typeface="Symbol"/>
              </a:rPr>
              <a:t>| x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– 4x +  3 = 0}</a:t>
            </a:r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>F = {</a:t>
            </a:r>
            <a:r>
              <a:rPr lang="en-US" sz="2400" dirty="0" smtClean="0"/>
              <a:t> w </a:t>
            </a:r>
            <a:r>
              <a:rPr lang="en-US" sz="2400" dirty="0">
                <a:sym typeface="Symbol"/>
              </a:rPr>
              <a:t> R | </a:t>
            </a:r>
            <a:r>
              <a:rPr lang="en-US" sz="2400" dirty="0" smtClean="0">
                <a:sym typeface="Symbol"/>
              </a:rPr>
              <a:t>    w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 =  |w|    }</a:t>
            </a:r>
            <a:endParaRPr lang="en-US" sz="2400" dirty="0">
              <a:sym typeface="Symbol"/>
            </a:endParaRPr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03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498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Symbol</vt:lpstr>
      <vt:lpstr>Times New Roman</vt:lpstr>
      <vt:lpstr>Default Design</vt:lpstr>
      <vt:lpstr>Section 3.2</vt:lpstr>
      <vt:lpstr>Exam 2</vt:lpstr>
      <vt:lpstr>Activity 1</vt:lpstr>
      <vt:lpstr>Reviewing Vocabulary</vt:lpstr>
      <vt:lpstr>Set Notation</vt:lpstr>
      <vt:lpstr>Set Notation</vt:lpstr>
      <vt:lpstr>Common Sets in Mathematics</vt:lpstr>
      <vt:lpstr>Set Builder Notation</vt:lpstr>
      <vt:lpstr>Activity 2</vt:lpstr>
      <vt:lpstr>Sets can include sets</vt:lpstr>
      <vt:lpstr>Activity 3</vt:lpstr>
      <vt:lpstr>Power Set</vt:lpstr>
      <vt:lpstr>What does this have to do with?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John B Schafer</cp:lastModifiedBy>
  <cp:revision>201</cp:revision>
  <dcterms:created xsi:type="dcterms:W3CDTF">2003-08-11T17:41:56Z</dcterms:created>
  <dcterms:modified xsi:type="dcterms:W3CDTF">2018-02-19T15:12:53Z</dcterms:modified>
</cp:coreProperties>
</file>