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88" r:id="rId2"/>
    <p:sldId id="592" r:id="rId3"/>
    <p:sldId id="593" r:id="rId4"/>
    <p:sldId id="594" r:id="rId5"/>
    <p:sldId id="595" r:id="rId6"/>
    <p:sldId id="596" r:id="rId7"/>
    <p:sldId id="597" r:id="rId8"/>
    <p:sldId id="547" r:id="rId9"/>
    <p:sldId id="554" r:id="rId10"/>
    <p:sldId id="551" r:id="rId11"/>
    <p:sldId id="577" r:id="rId12"/>
    <p:sldId id="578" r:id="rId13"/>
    <p:sldId id="570" r:id="rId14"/>
    <p:sldId id="579" r:id="rId15"/>
    <p:sldId id="580" r:id="rId16"/>
    <p:sldId id="581" r:id="rId17"/>
    <p:sldId id="582" r:id="rId18"/>
    <p:sldId id="583" r:id="rId19"/>
    <p:sldId id="584" r:id="rId20"/>
    <p:sldId id="586" r:id="rId21"/>
    <p:sldId id="585" r:id="rId22"/>
    <p:sldId id="58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6" d="100"/>
          <a:sy n="76" d="100"/>
        </p:scale>
        <p:origin x="9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4.4 and 4.5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373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two functions	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d</a:t>
            </a:r>
            <a:r>
              <a:rPr lang="en-US" dirty="0"/>
              <a:t>: A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B		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e</a:t>
            </a:r>
            <a:r>
              <a:rPr lang="en-US" dirty="0"/>
              <a:t>: B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denote the composition of 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e</a:t>
            </a:r>
            <a:r>
              <a:rPr lang="en-US" dirty="0"/>
              <a:t>   as  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/>
              <a:t>◦ </a:t>
            </a:r>
            <a:r>
              <a:rPr lang="en-US" i="1" dirty="0"/>
              <a:t>d</a:t>
            </a:r>
            <a:r>
              <a:rPr lang="en-US" dirty="0"/>
              <a:t>	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</a:t>
            </a:r>
            <a:r>
              <a:rPr lang="en-US" i="1" dirty="0"/>
              <a:t>e circle 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two functions	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d</a:t>
            </a:r>
            <a:r>
              <a:rPr lang="en-US" dirty="0"/>
              <a:t>: A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B		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e</a:t>
            </a:r>
            <a:r>
              <a:rPr lang="en-US" dirty="0"/>
              <a:t>: B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define the composition by</a:t>
            </a:r>
          </a:p>
          <a:p>
            <a:pPr marL="0" indent="0">
              <a:buNone/>
            </a:pPr>
            <a:r>
              <a:rPr lang="en-US" i="1" dirty="0" smtClean="0"/>
              <a:t>	e</a:t>
            </a:r>
            <a:r>
              <a:rPr lang="en-US" dirty="0" smtClean="0"/>
              <a:t> </a:t>
            </a:r>
            <a:r>
              <a:rPr lang="en-US" dirty="0"/>
              <a:t>◦ </a:t>
            </a:r>
            <a:r>
              <a:rPr lang="en-US" i="1" dirty="0"/>
              <a:t>d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  =  </a:t>
            </a: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))				read </a:t>
            </a:r>
            <a:r>
              <a:rPr lang="en-US" i="1" dirty="0"/>
              <a:t>e of d of 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has to be true about d and e for 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	e</a:t>
            </a:r>
            <a:r>
              <a:rPr lang="en-US" dirty="0" smtClean="0"/>
              <a:t> </a:t>
            </a:r>
            <a:r>
              <a:rPr lang="en-US" dirty="0"/>
              <a:t>◦ </a:t>
            </a:r>
            <a:r>
              <a:rPr lang="en-US" i="1" dirty="0"/>
              <a:t>d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  =  </a:t>
            </a: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))			</a:t>
            </a:r>
          </a:p>
          <a:p>
            <a:pPr marL="0" indent="0">
              <a:buNone/>
            </a:pPr>
            <a:r>
              <a:rPr lang="en-US" dirty="0" smtClean="0"/>
              <a:t>To be definable?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</a:p>
          <a:p>
            <a:pPr marL="0" indent="0">
              <a:buNone/>
            </a:pPr>
            <a:r>
              <a:rPr lang="en-US" dirty="0"/>
              <a:t>A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}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= {1, 2, 3}</a:t>
            </a:r>
          </a:p>
          <a:p>
            <a:pPr marL="0" indent="0">
              <a:buNone/>
            </a:pPr>
            <a:r>
              <a:rPr lang="en-US" i="1" dirty="0"/>
              <a:t>d</a:t>
            </a:r>
            <a:r>
              <a:rPr lang="en-US" dirty="0"/>
              <a:t> is defined as {(</a:t>
            </a:r>
            <a:r>
              <a:rPr lang="en-US" i="1" dirty="0" err="1"/>
              <a:t>a,b</a:t>
            </a:r>
            <a:r>
              <a:rPr lang="en-US" dirty="0"/>
              <a:t>), (</a:t>
            </a:r>
            <a:r>
              <a:rPr lang="en-US" i="1" dirty="0" err="1"/>
              <a:t>b,c</a:t>
            </a:r>
            <a:r>
              <a:rPr lang="en-US" dirty="0"/>
              <a:t>), (</a:t>
            </a:r>
            <a:r>
              <a:rPr lang="en-US" i="1" dirty="0" err="1"/>
              <a:t>c,a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i="1" dirty="0"/>
              <a:t>e</a:t>
            </a:r>
            <a:r>
              <a:rPr lang="en-US" dirty="0"/>
              <a:t> is defined as {(</a:t>
            </a:r>
            <a:r>
              <a:rPr lang="en-US" i="1" dirty="0"/>
              <a:t>a,</a:t>
            </a:r>
            <a:r>
              <a:rPr lang="en-US" dirty="0"/>
              <a:t>3), (</a:t>
            </a:r>
            <a:r>
              <a:rPr lang="en-US" i="1" dirty="0"/>
              <a:t>b,</a:t>
            </a:r>
            <a:r>
              <a:rPr lang="en-US" dirty="0"/>
              <a:t>2), (</a:t>
            </a:r>
            <a:r>
              <a:rPr lang="en-US" i="1" dirty="0"/>
              <a:t>c,</a:t>
            </a:r>
            <a:r>
              <a:rPr lang="en-US" dirty="0"/>
              <a:t>1)}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Draw an arrow diagram for each of these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i="1" dirty="0" smtClean="0"/>
              <a:t>e</a:t>
            </a:r>
            <a:r>
              <a:rPr lang="en-US" dirty="0" smtClean="0"/>
              <a:t> ◦ </a:t>
            </a:r>
            <a:r>
              <a:rPr lang="en-US" i="1" dirty="0" smtClean="0"/>
              <a:t>d</a:t>
            </a:r>
            <a:r>
              <a:rPr lang="en-US" dirty="0" smtClean="0"/>
              <a:t>   (the composition of </a:t>
            </a:r>
            <a:r>
              <a:rPr lang="en-US" i="1" dirty="0" smtClean="0"/>
              <a:t>e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{(</a:t>
            </a:r>
            <a:r>
              <a:rPr lang="en-US" i="1" dirty="0"/>
              <a:t>a,</a:t>
            </a:r>
            <a:r>
              <a:rPr lang="en-US" dirty="0"/>
              <a:t>2), (</a:t>
            </a:r>
            <a:r>
              <a:rPr lang="en-US" i="1" dirty="0"/>
              <a:t>b,</a:t>
            </a:r>
            <a:r>
              <a:rPr lang="en-US" dirty="0"/>
              <a:t>1), (</a:t>
            </a:r>
            <a:r>
              <a:rPr lang="en-US" i="1" dirty="0"/>
              <a:t>c,</a:t>
            </a:r>
            <a:r>
              <a:rPr lang="en-US" dirty="0"/>
              <a:t>3)}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i="1" dirty="0"/>
              <a:t>d</a:t>
            </a:r>
            <a:r>
              <a:rPr lang="en-US" dirty="0" smtClean="0"/>
              <a:t> ◦ </a:t>
            </a:r>
            <a:r>
              <a:rPr lang="en-US" i="1" dirty="0"/>
              <a:t>e</a:t>
            </a:r>
            <a:r>
              <a:rPr lang="en-US" dirty="0" smtClean="0"/>
              <a:t>   (the composition of </a:t>
            </a:r>
            <a:r>
              <a:rPr lang="en-US" i="1" dirty="0"/>
              <a:t>d</a:t>
            </a:r>
            <a:r>
              <a:rPr lang="en-US" dirty="0" smtClean="0"/>
              <a:t> and </a:t>
            </a:r>
            <a:r>
              <a:rPr lang="en-US" i="1" dirty="0"/>
              <a:t>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defined since the range of e is not a subset of the domain of 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2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and		</a:t>
            </a: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+ 3			g(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i="1" dirty="0"/>
              <a:t>f</a:t>
            </a:r>
            <a:r>
              <a:rPr lang="en-US" dirty="0"/>
              <a:t> ◦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/>
              <a:t>2</a:t>
            </a:r>
            <a:r>
              <a:rPr lang="en-US" dirty="0" smtClean="0"/>
              <a:t>),  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◦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-3</a:t>
            </a:r>
            <a:r>
              <a:rPr lang="en-US" dirty="0" smtClean="0"/>
              <a:t>), </a:t>
            </a:r>
            <a:r>
              <a:rPr lang="en-US" i="1" dirty="0"/>
              <a:t>f</a:t>
            </a:r>
            <a:r>
              <a:rPr lang="en-US" dirty="0"/>
              <a:t> ◦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and		</a:t>
            </a: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+ 3			g(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we do </a:t>
            </a:r>
            <a:r>
              <a:rPr lang="en-US" dirty="0" err="1" smtClean="0"/>
              <a:t>g◦f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dirty="0" smtClean="0"/>
              <a:t>)?</a:t>
            </a:r>
          </a:p>
          <a:p>
            <a:pPr marL="0" indent="0">
              <a:buNone/>
            </a:pPr>
            <a:r>
              <a:rPr lang="en-US" dirty="0" smtClean="0"/>
              <a:t>If so, what is it?  If not,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f </a:t>
            </a:r>
            <a:r>
              <a:rPr lang="en-US" baseline="30000" dirty="0" smtClean="0"/>
              <a:t>-1</a:t>
            </a:r>
            <a:r>
              <a:rPr lang="en-US" dirty="0" smtClean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i="1" dirty="0"/>
              <a:t>f </a:t>
            </a:r>
            <a:r>
              <a:rPr lang="en-US" baseline="30000" dirty="0"/>
              <a:t>-1 </a:t>
            </a:r>
            <a:r>
              <a:rPr lang="en-US" dirty="0" smtClean="0"/>
              <a:t>◦ </a:t>
            </a:r>
            <a:r>
              <a:rPr lang="en-US" i="1" dirty="0"/>
              <a:t>f </a:t>
            </a:r>
          </a:p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f </a:t>
            </a:r>
            <a:r>
              <a:rPr lang="en-US" baseline="30000" dirty="0" smtClean="0"/>
              <a:t> </a:t>
            </a:r>
            <a:r>
              <a:rPr lang="en-US" dirty="0" smtClean="0"/>
              <a:t>◦ </a:t>
            </a:r>
            <a:r>
              <a:rPr lang="en-US" i="1" dirty="0" smtClean="0"/>
              <a:t>f </a:t>
            </a:r>
            <a:r>
              <a:rPr lang="en-US" baseline="30000" dirty="0"/>
              <a:t>-1 </a:t>
            </a:r>
            <a:r>
              <a:rPr lang="en-US" i="1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f </a:t>
            </a:r>
            <a:r>
              <a:rPr lang="en-US" baseline="30000" dirty="0"/>
              <a:t>-1 </a:t>
            </a:r>
            <a:r>
              <a:rPr lang="en-US" dirty="0"/>
              <a:t>◦ </a:t>
            </a:r>
            <a:r>
              <a:rPr lang="en-US" i="1" dirty="0"/>
              <a:t>f </a:t>
            </a:r>
            <a:r>
              <a:rPr lang="en-US" i="1" dirty="0" smtClean="0"/>
              <a:t> = </a:t>
            </a:r>
            <a:r>
              <a:rPr lang="en-US" i="1" dirty="0"/>
              <a:t>f </a:t>
            </a:r>
            <a:r>
              <a:rPr lang="en-US" baseline="30000" dirty="0"/>
              <a:t> </a:t>
            </a:r>
            <a:r>
              <a:rPr lang="en-US" dirty="0"/>
              <a:t>◦ </a:t>
            </a:r>
            <a:r>
              <a:rPr lang="en-US" i="1" dirty="0"/>
              <a:t>f </a:t>
            </a:r>
            <a:r>
              <a:rPr lang="en-US" baseline="30000" dirty="0"/>
              <a:t>-1 </a:t>
            </a:r>
            <a:r>
              <a:rPr lang="en-US" i="1" dirty="0"/>
              <a:t> </a:t>
            </a:r>
            <a:r>
              <a:rPr lang="en-US" dirty="0" smtClean="0"/>
              <a:t>=  I</a:t>
            </a:r>
            <a:r>
              <a:rPr lang="en-US" baseline="-25000" dirty="0" smtClean="0"/>
              <a:t>f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0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I</a:t>
            </a:r>
            <a:r>
              <a:rPr lang="en-US" baseline="-25000" dirty="0" smtClean="0"/>
              <a:t>f</a:t>
            </a:r>
            <a:r>
              <a:rPr lang="en-US" dirty="0" smtClean="0"/>
              <a:t>◦ </a:t>
            </a:r>
            <a:r>
              <a:rPr lang="en-US" i="1" dirty="0"/>
              <a:t>f </a:t>
            </a:r>
          </a:p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f </a:t>
            </a:r>
            <a:r>
              <a:rPr lang="en-US" baseline="30000" dirty="0" smtClean="0"/>
              <a:t> </a:t>
            </a:r>
            <a:r>
              <a:rPr lang="en-US" dirty="0" smtClean="0"/>
              <a:t>◦ </a:t>
            </a:r>
            <a:r>
              <a:rPr lang="en-US" dirty="0"/>
              <a:t>I</a:t>
            </a:r>
            <a:r>
              <a:rPr lang="en-US" baseline="-25000" dirty="0"/>
              <a:t>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baseline="-25000" dirty="0"/>
              <a:t>f</a:t>
            </a:r>
            <a:r>
              <a:rPr lang="en-US" dirty="0"/>
              <a:t>◦ </a:t>
            </a:r>
            <a:r>
              <a:rPr lang="en-US" i="1" dirty="0"/>
              <a:t>f </a:t>
            </a:r>
            <a:r>
              <a:rPr lang="en-US" i="1" dirty="0" smtClean="0"/>
              <a:t> = </a:t>
            </a:r>
            <a:r>
              <a:rPr lang="en-US" i="1" dirty="0"/>
              <a:t>f </a:t>
            </a:r>
            <a:r>
              <a:rPr lang="en-US" baseline="30000" dirty="0"/>
              <a:t> </a:t>
            </a:r>
            <a:r>
              <a:rPr lang="en-US" dirty="0"/>
              <a:t>◦ </a:t>
            </a:r>
            <a:r>
              <a:rPr lang="en-US" dirty="0" smtClean="0"/>
              <a:t>I</a:t>
            </a:r>
            <a:r>
              <a:rPr lang="en-US" baseline="-25000" dirty="0" smtClean="0"/>
              <a:t>f</a:t>
            </a:r>
            <a:r>
              <a:rPr lang="en-US" dirty="0" smtClean="0"/>
              <a:t> =  </a:t>
            </a:r>
            <a:r>
              <a:rPr lang="en-US" i="1" dirty="0" smtClean="0"/>
              <a:t>f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and Inverse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f(x)=y then we say that </a:t>
            </a:r>
          </a:p>
          <a:p>
            <a:pPr lvl="1"/>
            <a:r>
              <a:rPr lang="en-US" dirty="0" smtClean="0"/>
              <a:t>The </a:t>
            </a:r>
            <a:r>
              <a:rPr lang="en-US" b="1" i="1" dirty="0" smtClean="0"/>
              <a:t>image</a:t>
            </a:r>
            <a:r>
              <a:rPr lang="en-US" dirty="0" smtClean="0"/>
              <a:t> of x is y</a:t>
            </a:r>
          </a:p>
          <a:p>
            <a:pPr lvl="1"/>
            <a:r>
              <a:rPr lang="en-US" dirty="0" smtClean="0"/>
              <a:t>The </a:t>
            </a:r>
            <a:r>
              <a:rPr lang="en-US" b="1" i="1" dirty="0" smtClean="0"/>
              <a:t>inverse image (pre-image) </a:t>
            </a:r>
            <a:r>
              <a:rPr lang="en-US" dirty="0" smtClean="0"/>
              <a:t>of y is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Both f and g are one-to-one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 g ◦ </a:t>
            </a:r>
            <a:r>
              <a:rPr lang="en-US" i="1" dirty="0"/>
              <a:t>f </a:t>
            </a:r>
            <a:r>
              <a:rPr lang="en-US" i="1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one-to-one </a:t>
            </a:r>
            <a:r>
              <a:rPr lang="en-US" dirty="0" smtClean="0"/>
              <a:t>function?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g</a:t>
            </a:r>
            <a:r>
              <a:rPr lang="en-US" dirty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b="1" dirty="0"/>
              <a:t>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Both f and g are onto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 g ◦ </a:t>
            </a:r>
            <a:r>
              <a:rPr lang="en-US" i="1" dirty="0"/>
              <a:t>f </a:t>
            </a:r>
            <a:r>
              <a:rPr lang="en-US" i="1" dirty="0" smtClean="0"/>
              <a:t> </a:t>
            </a:r>
            <a:r>
              <a:rPr lang="en-US" dirty="0" smtClean="0"/>
              <a:t>an onto function?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time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17" y="1600200"/>
            <a:ext cx="7496783" cy="476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6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3175134"/>
            <a:ext cx="3810000" cy="172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is the image of Adams?</a:t>
            </a:r>
          </a:p>
          <a:p>
            <a:r>
              <a:rPr lang="en-US" dirty="0" smtClean="0"/>
              <a:t>What is the image of </a:t>
            </a:r>
            <a:r>
              <a:rPr lang="en-US" dirty="0" err="1" smtClean="0"/>
              <a:t>Epp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the inverse image of B?</a:t>
            </a:r>
          </a:p>
          <a:p>
            <a:r>
              <a:rPr lang="en-US" dirty="0" smtClean="0"/>
              <a:t>What is the inverse image of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</a:t>
            </a:r>
            <a:r>
              <a:rPr lang="en-US" dirty="0" smtClean="0"/>
              <a:t>nverse of a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inverse of function f is noted as f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baseline="30000" dirty="0" smtClean="0"/>
              <a:t>={ (</a:t>
            </a:r>
            <a:r>
              <a:rPr lang="en-US" baseline="30000" dirty="0" err="1" smtClean="0"/>
              <a:t>b,a</a:t>
            </a:r>
            <a:r>
              <a:rPr lang="en-US" baseline="30000" dirty="0" smtClean="0"/>
              <a:t>) : (</a:t>
            </a:r>
            <a:r>
              <a:rPr lang="en-US" baseline="30000" dirty="0" err="1" smtClean="0"/>
              <a:t>a,b</a:t>
            </a:r>
            <a:r>
              <a:rPr lang="en-US" baseline="30000" dirty="0" smtClean="0"/>
              <a:t>) </a:t>
            </a:r>
            <a:r>
              <a:rPr lang="en-US" baseline="30000" dirty="0" smtClean="0">
                <a:sym typeface="Symbol"/>
              </a:rPr>
              <a:t> f }</a:t>
            </a:r>
          </a:p>
          <a:p>
            <a:pPr marL="0" indent="0">
              <a:buNone/>
            </a:pPr>
            <a:endParaRPr lang="en-US" baseline="30000" dirty="0">
              <a:sym typeface="Symbol"/>
            </a:endParaRPr>
          </a:p>
          <a:p>
            <a:pPr marL="0" indent="0">
              <a:buNone/>
            </a:pPr>
            <a:r>
              <a:rPr lang="en-US" sz="2800" dirty="0">
                <a:sym typeface="Symbol"/>
              </a:rPr>
              <a:t>I</a:t>
            </a:r>
            <a:r>
              <a:rPr lang="en-US" sz="2800" dirty="0" smtClean="0">
                <a:sym typeface="Symbol"/>
              </a:rPr>
              <a:t>f f =  { (1,square), (2,circle), (3,triangle) }</a:t>
            </a:r>
          </a:p>
          <a:p>
            <a:pPr marL="0" indent="0">
              <a:buNone/>
            </a:pPr>
            <a:endParaRPr lang="en-US" sz="2800" dirty="0">
              <a:sym typeface="Symbol"/>
            </a:endParaRP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What is </a:t>
            </a:r>
            <a:r>
              <a:rPr lang="en-US" sz="2800" dirty="0" smtClean="0"/>
              <a:t>f</a:t>
            </a:r>
            <a:r>
              <a:rPr lang="en-US" sz="2800" baseline="30000" dirty="0" smtClean="0"/>
              <a:t>-1</a:t>
            </a:r>
            <a:endParaRPr lang="en-US" sz="2800" dirty="0" smtClean="0">
              <a:sym typeface="Symbol"/>
            </a:endParaRPr>
          </a:p>
          <a:p>
            <a:pPr marL="0" indent="0">
              <a:buNone/>
            </a:pPr>
            <a:endParaRPr lang="en-US" sz="2800" dirty="0">
              <a:sym typeface="Symbol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44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</a:p>
          <a:p>
            <a:r>
              <a:rPr lang="en-US" dirty="0" smtClean="0"/>
              <a:t>f</a:t>
            </a:r>
            <a:r>
              <a:rPr lang="en-US" dirty="0"/>
              <a:t>: X → Y as shown by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g</a:t>
            </a:r>
            <a:r>
              <a:rPr lang="en-US" dirty="0" smtClean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R		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+ 3</a:t>
            </a:r>
          </a:p>
          <a:p>
            <a:r>
              <a:rPr lang="en-US" i="1" dirty="0" smtClean="0"/>
              <a:t>h</a:t>
            </a:r>
            <a:r>
              <a:rPr lang="en-US" dirty="0" smtClean="0"/>
              <a:t>: </a:t>
            </a:r>
            <a:r>
              <a:rPr lang="en-US" b="1" dirty="0"/>
              <a:t>R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R		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+ 4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 the inverse of each of these functions.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399"/>
            <a:ext cx="2286000" cy="177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42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inverse function really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identified three inverses in Activity #2. </a:t>
            </a:r>
          </a:p>
          <a:p>
            <a:endParaRPr lang="en-US" dirty="0"/>
          </a:p>
          <a:p>
            <a:r>
              <a:rPr lang="en-US" dirty="0" smtClean="0"/>
              <a:t>Which of these were actually inverse </a:t>
            </a:r>
            <a:r>
              <a:rPr lang="en-US" b="1" i="1" dirty="0" smtClean="0"/>
              <a:t>functions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kinds of functions produce inverse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definition of a function?</a:t>
            </a:r>
          </a:p>
          <a:p>
            <a:endParaRPr lang="en-US" dirty="0"/>
          </a:p>
          <a:p>
            <a:r>
              <a:rPr lang="en-US" dirty="0" smtClean="0"/>
              <a:t>How does this effect whether or not a function has an inverse?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following code.  What does it do?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95031"/>
            <a:ext cx="4191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95031"/>
            <a:ext cx="42100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in this line of code?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domain of </a:t>
            </a:r>
            <a:r>
              <a:rPr lang="en-US" dirty="0" err="1" smtClean="0"/>
              <a:t>len</a:t>
            </a:r>
            <a:r>
              <a:rPr lang="en-US" dirty="0" smtClean="0"/>
              <a:t>()?</a:t>
            </a:r>
          </a:p>
          <a:p>
            <a:pPr marL="0" indent="0">
              <a:buNone/>
            </a:pPr>
            <a:r>
              <a:rPr lang="en-US" dirty="0" smtClean="0"/>
              <a:t>What is the target of </a:t>
            </a:r>
            <a:r>
              <a:rPr lang="en-US" dirty="0" err="1" smtClean="0"/>
              <a:t>len</a:t>
            </a:r>
            <a:r>
              <a:rPr lang="en-US" dirty="0" smtClean="0"/>
              <a:t>()?</a:t>
            </a:r>
          </a:p>
          <a:p>
            <a:pPr marL="0" indent="0">
              <a:buNone/>
            </a:pPr>
            <a:r>
              <a:rPr lang="en-US" dirty="0" smtClean="0"/>
              <a:t>What is the domain of range()?</a:t>
            </a:r>
          </a:p>
          <a:p>
            <a:pPr marL="0" indent="0">
              <a:buNone/>
            </a:pPr>
            <a:r>
              <a:rPr lang="en-US" dirty="0" smtClean="0"/>
              <a:t>What is the target of range()?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743200"/>
            <a:ext cx="62314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2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386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Symbol</vt:lpstr>
      <vt:lpstr>Times New Roman</vt:lpstr>
      <vt:lpstr>Default Design</vt:lpstr>
      <vt:lpstr>Section 4.4 and 4.5</vt:lpstr>
      <vt:lpstr>Image and Inverse Image</vt:lpstr>
      <vt:lpstr>Activity #1</vt:lpstr>
      <vt:lpstr>The inverse of a function</vt:lpstr>
      <vt:lpstr>Activity #2</vt:lpstr>
      <vt:lpstr>Is the inverse function really a function?</vt:lpstr>
      <vt:lpstr>What kinds of functions produce inverse functions?</vt:lpstr>
      <vt:lpstr>Activity 3</vt:lpstr>
      <vt:lpstr>Discussion</vt:lpstr>
      <vt:lpstr>Composition of Functions</vt:lpstr>
      <vt:lpstr>Composition of Functions</vt:lpstr>
      <vt:lpstr>Composition of Functions</vt:lpstr>
      <vt:lpstr>Activity #4</vt:lpstr>
      <vt:lpstr>Activity #4</vt:lpstr>
      <vt:lpstr>Activity #4</vt:lpstr>
      <vt:lpstr>Activity #5</vt:lpstr>
      <vt:lpstr>Activity #5</vt:lpstr>
      <vt:lpstr>What happens if?</vt:lpstr>
      <vt:lpstr>What happens if?</vt:lpstr>
      <vt:lpstr>What happens if?</vt:lpstr>
      <vt:lpstr>What happens if?</vt:lpstr>
      <vt:lpstr>If time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225</cp:revision>
  <dcterms:created xsi:type="dcterms:W3CDTF">2003-08-11T17:41:56Z</dcterms:created>
  <dcterms:modified xsi:type="dcterms:W3CDTF">2018-03-05T17:40:21Z</dcterms:modified>
</cp:coreProperties>
</file>