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92" r:id="rId4"/>
    <p:sldId id="293" r:id="rId5"/>
    <p:sldId id="257" r:id="rId6"/>
    <p:sldId id="284" r:id="rId7"/>
    <p:sldId id="278" r:id="rId8"/>
    <p:sldId id="259" r:id="rId9"/>
    <p:sldId id="261" r:id="rId10"/>
    <p:sldId id="262" r:id="rId11"/>
    <p:sldId id="263" r:id="rId12"/>
    <p:sldId id="295" r:id="rId13"/>
    <p:sldId id="279" r:id="rId14"/>
    <p:sldId id="285" r:id="rId15"/>
    <p:sldId id="266" r:id="rId16"/>
    <p:sldId id="267" r:id="rId17"/>
    <p:sldId id="298" r:id="rId18"/>
    <p:sldId id="273" r:id="rId19"/>
    <p:sldId id="291" r:id="rId20"/>
    <p:sldId id="287" r:id="rId21"/>
    <p:sldId id="288" r:id="rId22"/>
    <p:sldId id="289" r:id="rId23"/>
    <p:sldId id="290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322ED3A-7224-44C3-A715-BB099F3A7A5C}" type="datetimeFigureOut">
              <a:rPr lang="en-US"/>
              <a:pPr>
                <a:defRPr/>
              </a:pPr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F1295D8-1F3F-4CA5-BD14-2B9F8915F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974B3F-DC69-4988-B23B-3B46D447E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FD41CB-8CC7-4595-BCA0-1EABC6C9DB61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9D5A85-3C0D-4112-8EF0-129460E774EF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9488" y="635000"/>
            <a:ext cx="4224337" cy="31670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3913" y="4013200"/>
            <a:ext cx="4537075" cy="3805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B567B9-0987-4E00-A02E-5F8F38BE030A}" type="slidenum">
              <a:rPr lang="en-US" altLang="en-US" smtClean="0">
                <a:latin typeface="Times New Roman" panose="02020603050405020304" pitchFamily="18" charset="0"/>
              </a:rPr>
              <a:pPr/>
              <a:t>18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06A5CD-F165-4916-A36C-54A879F59F2D}" type="slidenum">
              <a:rPr lang="en-US" altLang="en-US" smtClean="0">
                <a:latin typeface="Times New Roman" panose="02020603050405020304" pitchFamily="18" charset="0"/>
              </a:rPr>
              <a:pPr/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66333-FFE8-4571-AD46-BD3732E80C05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E54A03-BCE9-43A5-B483-6886ABE8A068}" type="slidenum">
              <a:rPr lang="en-US" altLang="en-US" smtClean="0">
                <a:latin typeface="Times New Roman" panose="02020603050405020304" pitchFamily="18" charset="0"/>
              </a:rPr>
              <a:pPr/>
              <a:t>8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30968D-708E-491D-AB14-015F974A12D0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81ADDD-6F57-4D9D-8D70-1FFE5115E9DA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EC37D4-3A7C-4D23-A14F-0C4E0F4F3E0A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6F1AC0-2084-45E0-8A58-42C73D438DA3}" type="slidenum">
              <a:rPr lang="en-US" altLang="en-US" smtClean="0">
                <a:latin typeface="Times New Roman" panose="02020603050405020304" pitchFamily="18" charset="0"/>
              </a:rPr>
              <a:pPr/>
              <a:t>15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84 h 1000"/>
                <a:gd name="T2" fmla="*/ 0 w 1000"/>
                <a:gd name="T3" fmla="*/ 484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310 h 1000"/>
                <a:gd name="T6" fmla="*/ 0 w 1000"/>
                <a:gd name="T7" fmla="*/ 31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789A-54DE-4417-8CF9-2329EB60E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0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3EA78-DE73-4C81-A62F-23CE285A6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36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BCC95-6B02-457C-B63C-E614A92CB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62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1FD4-E65B-4F1F-B3EC-5F6B3CCA0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46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3854-479A-40B0-8400-946E9A188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12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5B9A-082D-4DAE-AE33-09BC30133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43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1325-5D79-4422-87B3-D8FC6FBE6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09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E265D-8495-4B7E-B57C-77629B3A2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72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F40C-D706-4BDE-9085-151E3627D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4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0C5FD-7790-44E0-A437-69DF937BA5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3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C4F32-21C6-476B-8239-01B8AF4AF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8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CA02456-734D-45CC-B7BC-57FD17559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Networking</a:t>
            </a:r>
          </a:p>
          <a:p>
            <a:pPr eaLnBrk="1" hangingPunct="1"/>
            <a:r>
              <a:rPr lang="en-US" altLang="en-US" smtClean="0"/>
              <a:t>CS 3470, Section 1</a:t>
            </a:r>
          </a:p>
          <a:p>
            <a:pPr eaLnBrk="1" hangingPunct="1"/>
            <a:r>
              <a:rPr lang="en-US" altLang="en-US" smtClean="0"/>
              <a:t>Sarah Diesburg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Control Flow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Sequence number field (often called SequenceNum)</a:t>
            </a:r>
          </a:p>
          <a:p>
            <a:pPr lvl="1" eaLnBrk="1" hangingPunct="1"/>
            <a:r>
              <a:rPr lang="en-US" altLang="en-US" smtClean="0"/>
              <a:t>Passive open</a:t>
            </a:r>
          </a:p>
          <a:p>
            <a:pPr lvl="1" eaLnBrk="1" hangingPunct="1"/>
            <a:r>
              <a:rPr lang="en-US" altLang="en-US" smtClean="0"/>
              <a:t>Active open</a:t>
            </a:r>
          </a:p>
          <a:p>
            <a:pPr lvl="1" eaLnBrk="1" hangingPunct="1"/>
            <a:r>
              <a:rPr lang="en-US" altLang="en-US" smtClean="0"/>
              <a:t>Maximum Segment Lifetime (TCP)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Control Flow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answers / problem solving</a:t>
            </a:r>
          </a:p>
          <a:p>
            <a:pPr lvl="1" eaLnBrk="1" hangingPunct="1"/>
            <a:r>
              <a:rPr lang="en-US" altLang="en-US" smtClean="0"/>
              <a:t>TCP 3-way handshake</a:t>
            </a:r>
          </a:p>
          <a:p>
            <a:pPr lvl="1" eaLnBrk="1" hangingPunct="1"/>
            <a:r>
              <a:rPr lang="en-US" altLang="en-US" smtClean="0"/>
              <a:t>Goals of TCP sliding window</a:t>
            </a:r>
          </a:p>
          <a:p>
            <a:pPr lvl="1" eaLnBrk="1" hangingPunct="1"/>
            <a:r>
              <a:rPr lang="en-US" altLang="en-US" smtClean="0"/>
              <a:t>AdvertisedWindow/EffectiveWindow (see next slide)</a:t>
            </a:r>
          </a:p>
          <a:p>
            <a:pPr lvl="1" eaLnBrk="1" hangingPunct="1"/>
            <a:r>
              <a:rPr lang="en-US" altLang="en-US" smtClean="0"/>
              <a:t>TCP tear down sequence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Sliding Window Revisited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sz="2000" dirty="0" smtClean="0"/>
              <a:t>Be able to look at a sliding window diagram and show me the </a:t>
            </a:r>
            <a:r>
              <a:rPr lang="en-US" altLang="en-US" sz="2000" dirty="0" err="1" smtClean="0"/>
              <a:t>AdvertisedWindow</a:t>
            </a:r>
            <a:r>
              <a:rPr lang="en-US" altLang="en-US" sz="2000" dirty="0" smtClean="0"/>
              <a:t> (on receiver) and </a:t>
            </a:r>
            <a:r>
              <a:rPr lang="en-US" altLang="en-US" sz="2000" dirty="0" err="1" smtClean="0"/>
              <a:t>EffectiveWindow</a:t>
            </a:r>
            <a:r>
              <a:rPr lang="en-US" altLang="en-US" sz="2000" dirty="0" smtClean="0"/>
              <a:t> (on sender)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1081088" cy="3587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Arial" charset="0"/>
              </a:rPr>
              <a:t>Sender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1600200"/>
            <a:ext cx="1233488" cy="3778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Arial" charset="0"/>
              </a:rPr>
              <a:t>Receiver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6172200" cy="3286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TCP Transmission Control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pPr lvl="1"/>
            <a:r>
              <a:rPr lang="en-US" altLang="en-US" smtClean="0"/>
              <a:t>Silly window syndrome</a:t>
            </a:r>
          </a:p>
          <a:p>
            <a:pPr lvl="1"/>
            <a:r>
              <a:rPr lang="en-US" altLang="en-US" smtClean="0"/>
              <a:t>Fast retransmit (3 duplicate ACKs)</a:t>
            </a:r>
          </a:p>
          <a:p>
            <a:pPr lvl="1"/>
            <a:r>
              <a:rPr lang="en-US" altLang="en-US" smtClean="0"/>
              <a:t>Nagle’s Algorithm</a:t>
            </a:r>
          </a:p>
          <a:p>
            <a:pPr lvl="2"/>
            <a:r>
              <a:rPr lang="en-US" altLang="en-US" smtClean="0"/>
              <a:t>Generally, what does it do? </a:t>
            </a:r>
          </a:p>
          <a:p>
            <a:pPr lvl="1"/>
            <a:r>
              <a:rPr lang="en-US" altLang="en-US" smtClean="0"/>
              <a:t>Adaptive Retransmission</a:t>
            </a:r>
          </a:p>
          <a:p>
            <a:pPr lvl="2"/>
            <a:r>
              <a:rPr lang="en-US" altLang="en-US" smtClean="0"/>
              <a:t>Generally, what does it do?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TCP Transmission Control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Short answer / problem solving</a:t>
            </a:r>
          </a:p>
          <a:p>
            <a:pPr lvl="1"/>
            <a:r>
              <a:rPr lang="en-US" altLang="en-US" smtClean="0"/>
              <a:t>3 ways TCP triggers a transmission</a:t>
            </a:r>
          </a:p>
          <a:p>
            <a:pPr lvl="2"/>
            <a:r>
              <a:rPr lang="en-US" altLang="en-US" smtClean="0"/>
              <a:t>MSS</a:t>
            </a:r>
          </a:p>
          <a:p>
            <a:pPr lvl="2"/>
            <a:r>
              <a:rPr lang="en-US" altLang="en-US" smtClean="0"/>
              <a:t>Explicit send</a:t>
            </a:r>
          </a:p>
          <a:p>
            <a:pPr lvl="2"/>
            <a:r>
              <a:rPr lang="en-US" altLang="en-US" smtClean="0"/>
              <a:t>Timer</a:t>
            </a:r>
          </a:p>
          <a:p>
            <a:pPr lvl="1"/>
            <a:r>
              <a:rPr lang="en-US" altLang="en-US" smtClean="0"/>
              <a:t>TCP cumulative ACKs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Congestion Control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Definitions</a:t>
            </a:r>
          </a:p>
          <a:p>
            <a:pPr lvl="1" eaLnBrk="1" hangingPunct="1">
              <a:defRPr/>
            </a:pPr>
            <a:r>
              <a:rPr lang="en-US" altLang="en-US" dirty="0" smtClean="0"/>
              <a:t>Congestion window (or </a:t>
            </a:r>
            <a:r>
              <a:rPr lang="en-US" altLang="en-US" dirty="0" err="1" smtClean="0"/>
              <a:t>CongWin</a:t>
            </a:r>
            <a:r>
              <a:rPr lang="en-US" altLang="en-US" dirty="0" smtClean="0"/>
              <a:t>)</a:t>
            </a:r>
          </a:p>
          <a:p>
            <a:pPr lvl="1" eaLnBrk="1" hangingPunct="1">
              <a:defRPr/>
            </a:pPr>
            <a:r>
              <a:rPr lang="en-US" altLang="en-US" dirty="0" smtClean="0"/>
              <a:t>TCP loss event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dirty="0" smtClean="0"/>
              <a:t>Why do we care about losses?</a:t>
            </a:r>
          </a:p>
          <a:p>
            <a:pPr lvl="2" eaLnBrk="1" hangingPunct="1">
              <a:defRPr/>
            </a:pPr>
            <a:r>
              <a:rPr lang="en-US" altLang="en-US" dirty="0" smtClean="0"/>
              <a:t>Timeout or 3 duplicate ACKs</a:t>
            </a:r>
          </a:p>
          <a:p>
            <a:pPr lvl="1" eaLnBrk="1" hangingPunct="1">
              <a:defRPr/>
            </a:pPr>
            <a:r>
              <a:rPr lang="en-US" altLang="en-US" dirty="0" smtClean="0"/>
              <a:t>Additive Increase/Multiplicative Decrease (AIMD)</a:t>
            </a:r>
          </a:p>
          <a:p>
            <a:pPr lvl="1" eaLnBrk="1" hangingPunct="1">
              <a:defRPr/>
            </a:pPr>
            <a:r>
              <a:rPr lang="en-US" altLang="en-US" dirty="0" smtClean="0"/>
              <a:t>Slow Start</a:t>
            </a:r>
          </a:p>
          <a:p>
            <a:pPr lvl="1" eaLnBrk="1" hangingPunct="1">
              <a:defRPr/>
            </a:pPr>
            <a:r>
              <a:rPr lang="en-US" altLang="en-US" dirty="0" smtClean="0"/>
              <a:t>Fast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TCP Congestion Control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Short answers / problem solving</a:t>
            </a:r>
          </a:p>
          <a:p>
            <a:pPr lvl="1" eaLnBrk="1" hangingPunct="1"/>
            <a:r>
              <a:rPr lang="en-US" altLang="en-US" dirty="0" smtClean="0"/>
              <a:t>Explain how AIMD and slow start work</a:t>
            </a:r>
          </a:p>
          <a:p>
            <a:pPr lvl="1" eaLnBrk="1" hangingPunct="1"/>
            <a:r>
              <a:rPr lang="en-US" altLang="en-US" dirty="0" smtClean="0"/>
              <a:t>Explain how fast recovery works</a:t>
            </a:r>
          </a:p>
          <a:p>
            <a:pPr lvl="1" eaLnBrk="1" hangingPunct="1"/>
            <a:r>
              <a:rPr lang="en-US" altLang="en-US" dirty="0" smtClean="0"/>
              <a:t>Explain how TCP is fair</a:t>
            </a:r>
          </a:p>
          <a:p>
            <a:pPr lvl="2" eaLnBrk="1" hangingPunct="1"/>
            <a:r>
              <a:rPr lang="en-US" altLang="en-US" dirty="0" smtClean="0"/>
              <a:t>Is all traffic </a:t>
            </a:r>
            <a:r>
              <a:rPr lang="en-US" altLang="en-US" dirty="0" smtClean="0"/>
              <a:t>fair, including UDP?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Homework </a:t>
            </a:r>
            <a:r>
              <a:rPr lang="en-US" altLang="en-US" dirty="0" smtClean="0"/>
              <a:t>8, </a:t>
            </a:r>
            <a:r>
              <a:rPr lang="en-US" altLang="en-US" dirty="0" smtClean="0"/>
              <a:t>questions </a:t>
            </a:r>
            <a:r>
              <a:rPr lang="en-US" altLang="en-US" dirty="0" smtClean="0"/>
              <a:t>3-4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200" smtClean="0"/>
              <a:t>Summary: TCP Congestion Control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below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, sender in </a:t>
            </a:r>
            <a:r>
              <a:rPr lang="en-US" altLang="en-US" sz="2400" smtClean="0">
                <a:solidFill>
                  <a:srgbClr val="FF0000"/>
                </a:solidFill>
              </a:rPr>
              <a:t>slow-start</a:t>
            </a:r>
            <a:r>
              <a:rPr lang="en-US" altLang="en-US" sz="2400" smtClean="0"/>
              <a:t> phase, window grows exponentially.</a:t>
            </a:r>
          </a:p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above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, sender is in </a:t>
            </a:r>
            <a:r>
              <a:rPr lang="en-US" altLang="en-US" sz="2400" smtClean="0">
                <a:solidFill>
                  <a:srgbClr val="FF0000"/>
                </a:solidFill>
              </a:rPr>
              <a:t>congestion-avoidance</a:t>
            </a:r>
            <a:r>
              <a:rPr lang="en-US" altLang="en-US" sz="2400" smtClean="0"/>
              <a:t> phase, window grows linearly.</a:t>
            </a:r>
          </a:p>
          <a:p>
            <a:pPr eaLnBrk="1" hangingPunct="1">
              <a:spcBef>
                <a:spcPts val="210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a </a:t>
            </a:r>
            <a:r>
              <a:rPr lang="en-US" altLang="en-US" sz="2400" smtClean="0">
                <a:solidFill>
                  <a:srgbClr val="FF0000"/>
                </a:solidFill>
              </a:rPr>
              <a:t>triple duplicate ACK</a:t>
            </a:r>
            <a:r>
              <a:rPr lang="en-US" altLang="en-US" sz="2400" smtClean="0"/>
              <a:t> occurs,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CongWin/2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.</a:t>
            </a:r>
          </a:p>
          <a:p>
            <a:pPr eaLnBrk="1" hangingPunct="1">
              <a:spcBef>
                <a:spcPts val="1750"/>
              </a:spcBef>
              <a:buClr>
                <a:srgbClr val="3333CC"/>
              </a:buClr>
              <a:buSzPct val="85000"/>
              <a:buFont typeface="ZapfDingbats"/>
              <a:buChar char="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smtClean="0"/>
              <a:t>When </a:t>
            </a:r>
            <a:r>
              <a:rPr lang="en-US" altLang="en-US" sz="2400" smtClean="0">
                <a:solidFill>
                  <a:srgbClr val="FF0000"/>
                </a:solidFill>
              </a:rPr>
              <a:t>timeout</a:t>
            </a:r>
            <a:r>
              <a:rPr lang="en-US" altLang="en-US" sz="2400" smtClean="0"/>
              <a:t> occurs, </a:t>
            </a:r>
            <a:r>
              <a:rPr lang="en-US" altLang="en-US" sz="2400" b="1" smtClean="0">
                <a:latin typeface="Courier New" panose="02070309020205020404" pitchFamily="49" charset="0"/>
              </a:rPr>
              <a:t>Threshold</a:t>
            </a:r>
            <a:r>
              <a:rPr lang="en-US" altLang="en-US" sz="2400" smtClean="0"/>
              <a:t> set to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CongWin/2</a:t>
            </a:r>
            <a:r>
              <a:rPr lang="en-US" altLang="en-US" sz="2400" smtClean="0"/>
              <a:t> and </a:t>
            </a:r>
            <a:r>
              <a:rPr lang="en-US" altLang="en-US" sz="2400" b="1" smtClean="0">
                <a:latin typeface="Courier New" panose="02070309020205020404" pitchFamily="49" charset="0"/>
              </a:rPr>
              <a:t>CongWin</a:t>
            </a:r>
            <a:r>
              <a:rPr lang="en-US" altLang="en-US" sz="2400" smtClean="0"/>
              <a:t> is set to 1 MSS.</a:t>
            </a:r>
            <a:r>
              <a:rPr lang="en-US" altLang="en-US" sz="200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Programming Project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a pipe (“|”) and redirection (“&gt;” or “&lt;“)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3686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Coverage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dirty="0" smtClean="0"/>
              <a:t>Total:  80 raw points</a:t>
            </a:r>
          </a:p>
          <a:p>
            <a:pPr lvl="1" eaLnBrk="1" hangingPunct="1">
              <a:defRPr/>
            </a:pPr>
            <a:r>
              <a:rPr lang="en-US" altLang="en-US" dirty="0" smtClean="0"/>
              <a:t>Based on lectures, assignments, and projects</a:t>
            </a:r>
          </a:p>
          <a:p>
            <a:pPr lvl="1" eaLnBrk="1" hangingPunct="1">
              <a:defRPr/>
            </a:pPr>
            <a:r>
              <a:rPr lang="en-US" altLang="en-US" dirty="0" smtClean="0"/>
              <a:t>Based on your ability to apply various principles learned in the class</a:t>
            </a:r>
          </a:p>
          <a:p>
            <a:pPr eaLnBrk="1" hangingPunct="1">
              <a:defRPr/>
            </a:pPr>
            <a:r>
              <a:rPr lang="en-US" altLang="en-US" dirty="0" smtClean="0"/>
              <a:t>Multiple choice, short answer, and problem solving questions</a:t>
            </a:r>
          </a:p>
          <a:p>
            <a:pPr eaLnBrk="1" hangingPunct="1">
              <a:defRPr/>
            </a:pPr>
            <a:r>
              <a:rPr lang="en-US" altLang="en-US" dirty="0" smtClean="0"/>
              <a:t>Percentage of points earned will be multiplied to percentage of 200 points as stated on syllabus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Wireshark</a:t>
            </a:r>
          </a:p>
          <a:p>
            <a:pPr lvl="1"/>
            <a:r>
              <a:rPr lang="en-US" altLang="en-US" smtClean="0"/>
              <a:t>I may paste a screenshot of a Wireshark trace and ask you a few questions about it</a:t>
            </a:r>
          </a:p>
          <a:p>
            <a:pPr lvl="1"/>
            <a:r>
              <a:rPr lang="en-US" altLang="en-US" smtClean="0"/>
              <a:t>Review project 5 to prepare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pPr lvl="1"/>
            <a:r>
              <a:rPr lang="en-US" altLang="en-US" smtClean="0"/>
              <a:t>Review </a:t>
            </a:r>
            <a:r>
              <a:rPr lang="en-US" altLang="en-US" b="1" i="1" smtClean="0"/>
              <a:t>definitions</a:t>
            </a:r>
            <a:r>
              <a:rPr lang="en-US" altLang="en-US" smtClean="0"/>
              <a:t> and </a:t>
            </a:r>
            <a:r>
              <a:rPr lang="en-US" altLang="en-US" b="1" i="1" smtClean="0"/>
              <a:t>general concepts </a:t>
            </a:r>
            <a:r>
              <a:rPr lang="en-US" altLang="en-US" smtClean="0"/>
              <a:t>from previous reviews and old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following problem-solving questions may show up on the final from previous tests:</a:t>
            </a:r>
          </a:p>
          <a:p>
            <a:pPr lvl="1"/>
            <a:r>
              <a:rPr lang="en-US" altLang="en-US" smtClean="0"/>
              <a:t>Calculate the total time required to transfer a file (recall the definition of latency)</a:t>
            </a:r>
          </a:p>
          <a:p>
            <a:pPr lvl="1"/>
            <a:r>
              <a:rPr lang="en-US" altLang="en-US" smtClean="0"/>
              <a:t>NRZ, Manchester, and NRZI encodings</a:t>
            </a:r>
          </a:p>
          <a:p>
            <a:pPr lvl="1"/>
            <a:r>
              <a:rPr lang="en-US" altLang="en-US" smtClean="0"/>
              <a:t>2-Dimensional Parity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it all together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smtClean="0"/>
              <a:t>Drawing windows in the sliding window protocol</a:t>
            </a:r>
          </a:p>
          <a:p>
            <a:pPr lvl="1"/>
            <a:r>
              <a:rPr lang="en-US" altLang="en-US" dirty="0" smtClean="0"/>
              <a:t>ISO/OSI vs Internet Model </a:t>
            </a:r>
          </a:p>
          <a:p>
            <a:pPr lvl="1"/>
            <a:r>
              <a:rPr lang="en-US" altLang="en-US" dirty="0" smtClean="0"/>
              <a:t>Determining next hop for a CIDR network</a:t>
            </a:r>
          </a:p>
          <a:p>
            <a:pPr lvl="1"/>
            <a:r>
              <a:rPr lang="en-US" altLang="en-US" dirty="0" err="1" smtClean="0"/>
              <a:t>Dijkstra's</a:t>
            </a:r>
            <a:r>
              <a:rPr lang="en-US" altLang="en-US" dirty="0" smtClean="0"/>
              <a:t> algorithm</a:t>
            </a:r>
          </a:p>
          <a:p>
            <a:pPr lvl="1"/>
            <a:r>
              <a:rPr lang="en-US" altLang="en-US" dirty="0" smtClean="0"/>
              <a:t>Spanning tree</a:t>
            </a:r>
          </a:p>
          <a:p>
            <a:pPr lvl="1"/>
            <a:r>
              <a:rPr lang="en-US" altLang="en-US" dirty="0" smtClean="0"/>
              <a:t>Creating </a:t>
            </a:r>
            <a:r>
              <a:rPr lang="en-US" altLang="en-US" dirty="0" smtClean="0"/>
              <a:t>subnets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Coverage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Two parts</a:t>
            </a:r>
          </a:p>
          <a:p>
            <a:pPr lvl="1"/>
            <a:r>
              <a:rPr lang="en-US" altLang="en-US" smtClean="0"/>
              <a:t>Chapters 5-6 (last third of class)</a:t>
            </a:r>
          </a:p>
          <a:p>
            <a:pPr lvl="2"/>
            <a:r>
              <a:rPr lang="en-US" altLang="en-US" smtClean="0"/>
              <a:t>Roughly 2/3 of test</a:t>
            </a:r>
          </a:p>
          <a:p>
            <a:pPr lvl="1"/>
            <a:r>
              <a:rPr lang="en-US" altLang="en-US" smtClean="0"/>
              <a:t>Cumulative (over first 2/3 of class, exams 1-2)</a:t>
            </a:r>
          </a:p>
          <a:p>
            <a:pPr lvl="2"/>
            <a:r>
              <a:rPr lang="en-US" altLang="en-US" smtClean="0"/>
              <a:t>Roughly 1/3 of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Review</a:t>
            </a:r>
          </a:p>
        </p:txBody>
      </p:sp>
      <p:sp>
        <p:nvSpPr>
          <p:cNvPr id="1024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Chapters 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Transport Layer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Transport layer</a:t>
            </a:r>
          </a:p>
          <a:p>
            <a:pPr lvl="2" eaLnBrk="1" hangingPunct="1"/>
            <a:r>
              <a:rPr lang="en-US" altLang="en-US" smtClean="0"/>
              <a:t>What is the primary function?</a:t>
            </a:r>
          </a:p>
          <a:p>
            <a:pPr lvl="2" eaLnBrk="1" hangingPunct="1"/>
            <a:r>
              <a:rPr lang="en-US" altLang="en-US" smtClean="0"/>
              <a:t>Why is it necessary (say on top of IP)?</a:t>
            </a:r>
          </a:p>
          <a:p>
            <a:pPr lvl="1" eaLnBrk="1" hangingPunct="1"/>
            <a:r>
              <a:rPr lang="en-US" altLang="en-US" smtClean="0"/>
              <a:t>Packet Encapsulation</a:t>
            </a:r>
          </a:p>
          <a:p>
            <a:pPr lvl="2" eaLnBrk="1" hangingPunct="1"/>
            <a:r>
              <a:rPr lang="en-US" altLang="en-US" smtClean="0"/>
              <a:t>Layer headers are added or taken away</a:t>
            </a:r>
          </a:p>
          <a:p>
            <a:pPr lvl="1" eaLnBrk="1" hangingPunct="1"/>
            <a:r>
              <a:rPr lang="en-US" altLang="en-US" smtClean="0"/>
              <a:t>Multiplexing/demultiplexing</a:t>
            </a:r>
          </a:p>
          <a:p>
            <a:pPr lvl="2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Transport Layer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/>
              <a:t>Definitions</a:t>
            </a:r>
          </a:p>
          <a:p>
            <a:pPr lvl="1">
              <a:defRPr/>
            </a:pPr>
            <a:r>
              <a:rPr lang="en-US" altLang="en-US" dirty="0" smtClean="0"/>
              <a:t>Well-known ports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err="1" smtClean="0"/>
              <a:t>Pseudoheader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Flow control</a:t>
            </a:r>
          </a:p>
          <a:p>
            <a:pPr lvl="1">
              <a:defRPr/>
            </a:pPr>
            <a:r>
              <a:rPr lang="en-US" altLang="en-US" dirty="0" smtClean="0"/>
              <a:t>Congestion </a:t>
            </a:r>
            <a:r>
              <a:rPr lang="en-US" altLang="en-US" dirty="0" smtClean="0"/>
              <a:t>control</a:t>
            </a:r>
          </a:p>
          <a:p>
            <a:pPr lvl="1"/>
            <a:r>
              <a:rPr lang="en-US" altLang="en-US" dirty="0"/>
              <a:t>Segments</a:t>
            </a:r>
          </a:p>
          <a:p>
            <a:pPr lvl="2"/>
            <a:r>
              <a:rPr lang="en-US" altLang="en-US" dirty="0"/>
              <a:t>Packets exchanged between TCP peers</a:t>
            </a:r>
          </a:p>
          <a:p>
            <a:pPr lvl="1"/>
            <a:r>
              <a:rPr lang="en-US" altLang="en-US" dirty="0"/>
              <a:t>TCP flags</a:t>
            </a:r>
          </a:p>
          <a:p>
            <a:pPr lvl="2"/>
            <a:r>
              <a:rPr lang="en-US" altLang="en-US" dirty="0"/>
              <a:t>SYN, ACK, FIN, RST</a:t>
            </a:r>
          </a:p>
          <a:p>
            <a:pPr lvl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Transport Layer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Short answer / problem solving</a:t>
            </a:r>
          </a:p>
          <a:p>
            <a:pPr lvl="1"/>
            <a:r>
              <a:rPr lang="en-US" altLang="en-US" dirty="0" smtClean="0"/>
              <a:t>UDP advantages over TCP</a:t>
            </a:r>
          </a:p>
          <a:p>
            <a:pPr lvl="1"/>
            <a:r>
              <a:rPr lang="en-US" altLang="en-US" dirty="0" smtClean="0"/>
              <a:t>TCP advantages over UDP</a:t>
            </a:r>
          </a:p>
          <a:p>
            <a:pPr lvl="1"/>
            <a:r>
              <a:rPr lang="en-US" altLang="en-US" dirty="0" smtClean="0"/>
              <a:t>Checksum with 1’s </a:t>
            </a:r>
            <a:r>
              <a:rPr lang="en-US" altLang="en-US" dirty="0" smtClean="0"/>
              <a:t>compliment</a:t>
            </a:r>
          </a:p>
          <a:p>
            <a:pPr lvl="1"/>
            <a:r>
              <a:rPr lang="en-US" altLang="en-US" dirty="0" smtClean="0"/>
              <a:t>Why are the client port numbers random and high?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</a:t>
            </a:r>
          </a:p>
          <a:p>
            <a:pPr lvl="1" eaLnBrk="1" hangingPunct="1"/>
            <a:r>
              <a:rPr lang="en-US" altLang="en-US" smtClean="0"/>
              <a:t>What is DNS?</a:t>
            </a:r>
          </a:p>
          <a:p>
            <a:pPr lvl="1" eaLnBrk="1" hangingPunct="1"/>
            <a:r>
              <a:rPr lang="en-US" altLang="en-US" smtClean="0"/>
              <a:t>Host aliasing</a:t>
            </a:r>
          </a:p>
          <a:p>
            <a:pPr lvl="2" eaLnBrk="1" hangingPunct="1"/>
            <a:r>
              <a:rPr lang="en-US" altLang="en-US" smtClean="0"/>
              <a:t>Multiple names for one server</a:t>
            </a:r>
          </a:p>
          <a:p>
            <a:pPr lvl="1" eaLnBrk="1" hangingPunct="1"/>
            <a:r>
              <a:rPr lang="en-US" altLang="en-US" smtClean="0"/>
              <a:t>MX records</a:t>
            </a:r>
          </a:p>
          <a:p>
            <a:pPr lvl="1" eaLnBrk="1" hangingPunct="1"/>
            <a:r>
              <a:rPr lang="en-US" altLang="en-US" smtClean="0"/>
              <a:t>Load balancing</a:t>
            </a:r>
          </a:p>
          <a:p>
            <a:pPr lvl="2" eaLnBrk="1" hangingPunct="1"/>
            <a:r>
              <a:rPr lang="en-US" altLang="en-US" smtClean="0"/>
              <a:t>Many IP addresses associated with a hostname</a:t>
            </a:r>
          </a:p>
          <a:p>
            <a:pPr lvl="1" eaLnBrk="1" hangingPunct="1"/>
            <a:r>
              <a:rPr lang="en-US" altLang="en-US" smtClean="0"/>
              <a:t>Canonical name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 answers / problem solving</a:t>
            </a:r>
          </a:p>
          <a:p>
            <a:pPr lvl="1" eaLnBrk="1" hangingPunct="1"/>
            <a:r>
              <a:rPr lang="en-US" altLang="en-US" smtClean="0"/>
              <a:t>Role of a root DNS server</a:t>
            </a:r>
          </a:p>
          <a:p>
            <a:pPr lvl="1" eaLnBrk="1" hangingPunct="1"/>
            <a:r>
              <a:rPr lang="en-US" altLang="en-US" smtClean="0"/>
              <a:t>Role of a top-level domain (TLD) server</a:t>
            </a:r>
          </a:p>
          <a:p>
            <a:pPr lvl="1" eaLnBrk="1" hangingPunct="1"/>
            <a:r>
              <a:rPr lang="en-US" altLang="en-US" smtClean="0"/>
              <a:t>Be able to create and identify iterative and recursive DNS queries</a:t>
            </a:r>
          </a:p>
          <a:p>
            <a:pPr lvl="1" eaLnBrk="1" hangingPunct="1"/>
            <a:r>
              <a:rPr lang="en-US" altLang="en-US" smtClean="0"/>
              <a:t>Role of DHCP and DNS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832</TotalTime>
  <Words>659</Words>
  <Application>Microsoft Office PowerPoint</Application>
  <PresentationFormat>On-screen Show (4:3)</PresentationFormat>
  <Paragraphs>148</Paragraphs>
  <Slides>23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ZapfDingbats</vt:lpstr>
      <vt:lpstr>Axis</vt:lpstr>
      <vt:lpstr>Exam Review</vt:lpstr>
      <vt:lpstr>Coverage</vt:lpstr>
      <vt:lpstr>Coverage</vt:lpstr>
      <vt:lpstr>Chapters 5-6</vt:lpstr>
      <vt:lpstr>Transport Layer</vt:lpstr>
      <vt:lpstr>Transport Layer</vt:lpstr>
      <vt:lpstr>Transport Layer</vt:lpstr>
      <vt:lpstr>DNS</vt:lpstr>
      <vt:lpstr>DNS</vt:lpstr>
      <vt:lpstr>TCP Control Flow</vt:lpstr>
      <vt:lpstr>TCP Control Flow</vt:lpstr>
      <vt:lpstr>Sliding Window Revisited</vt:lpstr>
      <vt:lpstr>TCP Transmission Control</vt:lpstr>
      <vt:lpstr>TCP Transmission Control</vt:lpstr>
      <vt:lpstr>TCP Congestion Control</vt:lpstr>
      <vt:lpstr>TCP Congestion Control</vt:lpstr>
      <vt:lpstr>Summary: TCP Congestion Control</vt:lpstr>
      <vt:lpstr>Programming Project</vt:lpstr>
      <vt:lpstr>Putting it all together</vt:lpstr>
      <vt:lpstr>Putting it all together</vt:lpstr>
      <vt:lpstr>Putting it all together</vt:lpstr>
      <vt:lpstr>Putting it all together</vt:lpstr>
      <vt:lpstr>Putting it all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 Diesburg</cp:lastModifiedBy>
  <cp:revision>72</cp:revision>
  <cp:lastPrinted>2016-12-09T16:31:11Z</cp:lastPrinted>
  <dcterms:created xsi:type="dcterms:W3CDTF">1601-01-01T00:00:00Z</dcterms:created>
  <dcterms:modified xsi:type="dcterms:W3CDTF">2019-12-08T15:57:59Z</dcterms:modified>
</cp:coreProperties>
</file>