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2CD"/>
          </a:solidFill>
        </a:fill>
      </a:tcStyle>
    </a:wholeTbl>
    <a:band2H>
      <a:tcTxStyle b="def" i="def"/>
      <a:tcStyle>
        <a:tcBdr/>
        <a:fill>
          <a:solidFill>
            <a:srgbClr val="FF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BDE"/>
          </a:solidFill>
        </a:fill>
      </a:tcStyle>
    </a:wholeTbl>
    <a:band2H>
      <a:tcTxStyle b="def" i="def"/>
      <a:tcStyle>
        <a:tcBdr/>
        <a:fill>
          <a:solidFill>
            <a:srgbClr val="EBEE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8FFCD"/>
          </a:solidFill>
        </a:fill>
      </a:tcStyle>
    </a:wholeTbl>
    <a:band2H>
      <a:tcTxStyle b="def" i="def"/>
      <a:tcStyle>
        <a:tcBdr/>
        <a:fill>
          <a:solidFill>
            <a:srgbClr val="FCFF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21" name="Shape 121"/>
          <p:cNvSpPr/>
          <p:nvPr>
            <p:ph type="sldImg"/>
          </p:nvPr>
        </p:nvSpPr>
        <p:spPr>
          <a:xfrm>
            <a:off x="1143000" y="685800"/>
            <a:ext cx="4572000" cy="3429000"/>
          </a:xfrm>
          <a:prstGeom prst="rect">
            <a:avLst/>
          </a:prstGeom>
        </p:spPr>
        <p:txBody>
          <a:bodyPr/>
          <a:lstStyle/>
          <a:p>
            <a:pPr/>
          </a:p>
        </p:txBody>
      </p:sp>
      <p:sp>
        <p:nvSpPr>
          <p:cNvPr id="122" name="Shape 12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Shape 127"/>
          <p:cNvSpPr/>
          <p:nvPr>
            <p:ph type="sldImg"/>
          </p:nvPr>
        </p:nvSpPr>
        <p:spPr>
          <a:prstGeom prst="rect">
            <a:avLst/>
          </a:prstGeom>
        </p:spPr>
        <p:txBody>
          <a:bodyPr/>
          <a:lstStyle/>
          <a:p>
            <a:pPr/>
          </a:p>
        </p:txBody>
      </p:sp>
      <p:sp>
        <p:nvSpPr>
          <p:cNvPr id="128" name="Shape 128"/>
          <p:cNvSpPr/>
          <p:nvPr>
            <p:ph type="body" sz="quarter" idx="1"/>
          </p:nvPr>
        </p:nvSpPr>
        <p:spPr>
          <a:prstGeom prst="rect">
            <a:avLst/>
          </a:prstGeom>
        </p:spPr>
        <p:txBody>
          <a:bodyPr/>
          <a:lstStyle>
            <a:lvl1pPr>
              <a:defRPr sz="1100"/>
            </a:lvl1pPr>
          </a:lstStyle>
          <a:p>
            <a:pPr/>
            <a:r>
              <a:t>Introduce Selves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Shape 137"/>
          <p:cNvSpPr/>
          <p:nvPr>
            <p:ph type="sldImg"/>
          </p:nvPr>
        </p:nvSpPr>
        <p:spPr>
          <a:prstGeom prst="rect">
            <a:avLst/>
          </a:prstGeom>
        </p:spPr>
        <p:txBody>
          <a:bodyPr/>
          <a:lstStyle/>
          <a:p>
            <a:pPr/>
          </a:p>
        </p:txBody>
      </p:sp>
      <p:sp>
        <p:nvSpPr>
          <p:cNvPr id="138" name="Shape 138"/>
          <p:cNvSpPr/>
          <p:nvPr>
            <p:ph type="body" sz="quarter" idx="1"/>
          </p:nvPr>
        </p:nvSpPr>
        <p:spPr>
          <a:prstGeom prst="rect">
            <a:avLst/>
          </a:prstGeom>
        </p:spPr>
        <p:txBody>
          <a:bodyPr/>
          <a:lstStyle>
            <a:lvl1pPr marL="457200" indent="-298450">
              <a:buClr>
                <a:srgbClr val="000000"/>
              </a:buClr>
              <a:buSzPts val="1100"/>
              <a:buFont typeface="Arial"/>
              <a:buChar char="●"/>
              <a:defRPr sz="1100"/>
            </a:lvl1pPr>
          </a:lstStyle>
          <a:p>
            <a:pPr/>
            <a:r>
              <a:t>“pillars” of equitable grading (accurate, equitable, motivating)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Shape 143"/>
          <p:cNvSpPr/>
          <p:nvPr>
            <p:ph type="sldImg"/>
          </p:nvPr>
        </p:nvSpPr>
        <p:spPr>
          <a:prstGeom prst="rect">
            <a:avLst/>
          </a:prstGeom>
        </p:spPr>
        <p:txBody>
          <a:bodyPr/>
          <a:lstStyle/>
          <a:p>
            <a:pPr/>
          </a:p>
        </p:txBody>
      </p:sp>
      <p:sp>
        <p:nvSpPr>
          <p:cNvPr id="144" name="Shape 144"/>
          <p:cNvSpPr/>
          <p:nvPr>
            <p:ph type="body" sz="quarter" idx="1"/>
          </p:nvPr>
        </p:nvSpPr>
        <p:spPr>
          <a:prstGeom prst="rect">
            <a:avLst/>
          </a:prstGeom>
        </p:spPr>
        <p:txBody>
          <a:bodyPr/>
          <a:lstStyle/>
          <a:p>
            <a:pPr marL="457200" indent="-298450">
              <a:buClr>
                <a:srgbClr val="000000"/>
              </a:buClr>
              <a:buSzPts val="1100"/>
              <a:buFont typeface="Arial"/>
              <a:buChar char="●"/>
              <a:defRPr sz="1100"/>
            </a:pPr>
            <a:r>
              <a:t>Basically we want/need to discontinue some not good elements that have long been part of grading in schools</a:t>
            </a:r>
          </a:p>
          <a:p>
            <a:pPr marL="457200" indent="-298450">
              <a:buClr>
                <a:srgbClr val="000000"/>
              </a:buClr>
              <a:buSzPts val="1100"/>
              <a:buFont typeface="Arial"/>
              <a:buChar char="●"/>
              <a:defRPr sz="1100"/>
            </a:pPr>
            <a:r>
              <a:t>Once we are not constraIned by past practice we can focus grading and our instruction on LEARNING</a:t>
            </a:r>
          </a:p>
          <a:p>
            <a:pPr marL="457200" indent="-298450">
              <a:buClr>
                <a:srgbClr val="000000"/>
              </a:buClr>
              <a:buSzPts val="1100"/>
              <a:buFont typeface="Arial"/>
              <a:buChar char="●"/>
              <a:defRPr sz="1100"/>
            </a:pPr>
            <a:r>
              <a:t>Once we focus on learning outcomes we can actually see whether our instruction is effective and work to improve those things we find wanting</a:t>
            </a:r>
          </a:p>
          <a:p>
            <a:pPr marL="457200" indent="-298450">
              <a:buClr>
                <a:srgbClr val="000000"/>
              </a:buClr>
              <a:buSzPts val="1100"/>
              <a:buFont typeface="Arial"/>
              <a:buChar char="●"/>
              <a:defRPr sz="1100"/>
            </a:pPr>
            <a:r>
              <a:t>And, of course, equitable treatment of students is a good thing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Shape 149"/>
          <p:cNvSpPr/>
          <p:nvPr>
            <p:ph type="sldImg"/>
          </p:nvPr>
        </p:nvSpPr>
        <p:spPr>
          <a:prstGeom prst="rect">
            <a:avLst/>
          </a:prstGeom>
        </p:spPr>
        <p:txBody>
          <a:bodyPr/>
          <a:lstStyle/>
          <a:p>
            <a:pPr/>
          </a:p>
        </p:txBody>
      </p:sp>
      <p:sp>
        <p:nvSpPr>
          <p:cNvPr id="150" name="Shape 150"/>
          <p:cNvSpPr/>
          <p:nvPr>
            <p:ph type="body" sz="quarter" idx="1"/>
          </p:nvPr>
        </p:nvSpPr>
        <p:spPr>
          <a:prstGeom prst="rect">
            <a:avLst/>
          </a:prstGeom>
        </p:spPr>
        <p:txBody>
          <a:bodyPr/>
          <a:lstStyle/>
          <a:p>
            <a:pPr>
              <a:defRPr sz="1100"/>
            </a:pPr>
            <a:r>
              <a:t>Typical instruction does not effectively ignore or consider differences in students -- differences that affect their behavior (both academic and non-academic) and impact their grades.  It turns out that bias creeps in when those differences are not considered when we grade.  </a:t>
            </a:r>
          </a:p>
          <a:p>
            <a:pPr>
              <a:defRPr sz="1100"/>
            </a:pPr>
          </a:p>
          <a:p>
            <a:pPr>
              <a:defRPr sz="1100"/>
            </a:pPr>
            <a:r>
              <a:t>Clearly if some students already have experience with our content they will be more successful from the start.  However, if students without that background end up in the same place as those with the background, they should receive the same grade … shouldn’t they?</a:t>
            </a:r>
          </a:p>
          <a:p>
            <a:pPr>
              <a:defRPr sz="1100"/>
            </a:pPr>
          </a:p>
          <a:p>
            <a:pPr>
              <a:defRPr sz="1100"/>
            </a:pPr>
            <a:r>
              <a:t>“reverence for authority”;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Shape 155"/>
          <p:cNvSpPr/>
          <p:nvPr>
            <p:ph type="sldImg"/>
          </p:nvPr>
        </p:nvSpPr>
        <p:spPr>
          <a:prstGeom prst="rect">
            <a:avLst/>
          </a:prstGeom>
        </p:spPr>
        <p:txBody>
          <a:bodyPr/>
          <a:lstStyle/>
          <a:p>
            <a:pPr/>
          </a:p>
        </p:txBody>
      </p:sp>
      <p:sp>
        <p:nvSpPr>
          <p:cNvPr id="156" name="Shape 156"/>
          <p:cNvSpPr/>
          <p:nvPr>
            <p:ph type="body" sz="quarter" idx="1"/>
          </p:nvPr>
        </p:nvSpPr>
        <p:spPr>
          <a:prstGeom prst="rect">
            <a:avLst/>
          </a:prstGeom>
        </p:spPr>
        <p:txBody>
          <a:bodyPr/>
          <a:lstStyle>
            <a:lvl1pPr>
              <a:defRPr sz="1100"/>
            </a:lvl1pPr>
          </a:lstStyle>
          <a:p>
            <a:pPr/>
            <a:r>
              <a:t>ALSO NEEDS QUITE A BIT OF TIME (AND NOTES)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Shape 175"/>
          <p:cNvSpPr/>
          <p:nvPr>
            <p:ph type="sldImg"/>
          </p:nvPr>
        </p:nvSpPr>
        <p:spPr>
          <a:prstGeom prst="rect">
            <a:avLst/>
          </a:prstGeom>
        </p:spPr>
        <p:txBody>
          <a:bodyPr/>
          <a:lstStyle/>
          <a:p>
            <a:pPr/>
          </a:p>
        </p:txBody>
      </p:sp>
      <p:sp>
        <p:nvSpPr>
          <p:cNvPr id="176" name="Shape 176"/>
          <p:cNvSpPr/>
          <p:nvPr>
            <p:ph type="body" sz="quarter" idx="1"/>
          </p:nvPr>
        </p:nvSpPr>
        <p:spPr>
          <a:prstGeom prst="rect">
            <a:avLst/>
          </a:prstGeom>
        </p:spPr>
        <p:txBody>
          <a:bodyPr/>
          <a:lstStyle>
            <a:lvl1pPr>
              <a:defRPr sz="1100"/>
            </a:lvl1pPr>
          </a:lstStyle>
          <a:p>
            <a:pPr/>
            <a:r>
              <a:t>ALSO NEEDS QUITE A BIT OF TIME (AND NOTES)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Shape 197"/>
          <p:cNvSpPr/>
          <p:nvPr>
            <p:ph type="sldImg"/>
          </p:nvPr>
        </p:nvSpPr>
        <p:spPr>
          <a:prstGeom prst="rect">
            <a:avLst/>
          </a:prstGeom>
        </p:spPr>
        <p:txBody>
          <a:bodyPr/>
          <a:lstStyle/>
          <a:p>
            <a:pPr/>
          </a:p>
        </p:txBody>
      </p:sp>
      <p:sp>
        <p:nvSpPr>
          <p:cNvPr id="198" name="Shape 198"/>
          <p:cNvSpPr/>
          <p:nvPr>
            <p:ph type="body" sz="quarter" idx="1"/>
          </p:nvPr>
        </p:nvSpPr>
        <p:spPr>
          <a:prstGeom prst="rect">
            <a:avLst/>
          </a:prstGeom>
        </p:spPr>
        <p:txBody>
          <a:bodyPr/>
          <a:lstStyle>
            <a:lvl1pPr>
              <a:defRPr sz="1100"/>
            </a:lvl1pPr>
          </a:lstStyle>
          <a:p>
            <a:pPr/>
            <a:r>
              <a:t>ALSO NEEDS QUITE A BIT OF TIME (AND NOTES)</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4" name="Title Text"/>
          <p:cNvSpPr txBox="1"/>
          <p:nvPr>
            <p:ph type="title"/>
          </p:nvPr>
        </p:nvSpPr>
        <p:spPr>
          <a:xfrm>
            <a:off x="311699" y="153175"/>
            <a:ext cx="8520602" cy="1960500"/>
          </a:xfrm>
          <a:prstGeom prst="rect">
            <a:avLst/>
          </a:prstGeom>
        </p:spPr>
        <p:txBody>
          <a:bodyPr anchor="ctr"/>
          <a:lstStyle>
            <a:lvl1pPr algn="ctr">
              <a:defRPr sz="3600"/>
            </a:lvl1pPr>
          </a:lstStyle>
          <a:p>
            <a:pPr/>
            <a:r>
              <a:t>Title Text</a:t>
            </a:r>
          </a:p>
        </p:txBody>
      </p:sp>
      <p:sp>
        <p:nvSpPr>
          <p:cNvPr id="15" name="Body Level One…"/>
          <p:cNvSpPr txBox="1"/>
          <p:nvPr>
            <p:ph type="body" sz="half" idx="1"/>
          </p:nvPr>
        </p:nvSpPr>
        <p:spPr>
          <a:xfrm>
            <a:off x="188850" y="1853400"/>
            <a:ext cx="8832300" cy="1960500"/>
          </a:xfrm>
          <a:prstGeom prst="rect">
            <a:avLst/>
          </a:prstGeom>
        </p:spPr>
        <p:txBody>
          <a:bodyPr>
            <a:normAutofit fontScale="100000" lnSpcReduction="0"/>
          </a:bodyPr>
          <a:lstStyle>
            <a:lvl1pPr algn="ctr">
              <a:buClrTx/>
              <a:buSzTx/>
              <a:buFontTx/>
              <a:buNone/>
              <a:defRPr sz="2400"/>
            </a:lvl1pPr>
            <a:lvl2pPr marL="457200" indent="76200" algn="ctr">
              <a:buClrTx/>
              <a:buSzTx/>
              <a:buFontTx/>
              <a:buNone/>
              <a:defRPr sz="2400"/>
            </a:lvl2pPr>
            <a:lvl3pPr marL="457200" indent="571500" algn="ctr">
              <a:buClrTx/>
              <a:buSzTx/>
              <a:buFontTx/>
              <a:buNone/>
              <a:defRPr sz="2400"/>
            </a:lvl3pPr>
            <a:lvl4pPr marL="457200" indent="1054100" algn="ctr">
              <a:buClrTx/>
              <a:buSzTx/>
              <a:buFontTx/>
              <a:buNone/>
              <a:defRPr sz="2400"/>
            </a:lvl4pPr>
            <a:lvl5pPr marL="457200" indent="1511300" algn="ctr">
              <a:buClrTx/>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6" name="Slide Number"/>
          <p:cNvSpPr txBox="1"/>
          <p:nvPr>
            <p:ph type="sldNum" sz="quarter" idx="2"/>
          </p:nvPr>
        </p:nvSpPr>
        <p:spPr>
          <a:xfrm>
            <a:off x="4419600" y="4608064"/>
            <a:ext cx="2133600" cy="31839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_NUMBER">
    <p:spTree>
      <p:nvGrpSpPr>
        <p:cNvPr id="1" name=""/>
        <p:cNvGrpSpPr/>
        <p:nvPr/>
      </p:nvGrpSpPr>
      <p:grpSpPr>
        <a:xfrm>
          <a:off x="0" y="0"/>
          <a:ext cx="0" cy="0"/>
          <a:chOff x="0" y="0"/>
          <a:chExt cx="0" cy="0"/>
        </a:xfrm>
      </p:grpSpPr>
      <p:sp>
        <p:nvSpPr>
          <p:cNvPr id="97" name="xx%"/>
          <p:cNvSpPr txBox="1"/>
          <p:nvPr>
            <p:ph type="title" hasCustomPrompt="1"/>
          </p:nvPr>
        </p:nvSpPr>
        <p:spPr>
          <a:xfrm>
            <a:off x="311699" y="1106125"/>
            <a:ext cx="8520602" cy="1963500"/>
          </a:xfrm>
          <a:prstGeom prst="rect">
            <a:avLst/>
          </a:prstGeom>
        </p:spPr>
        <p:txBody>
          <a:bodyPr anchor="b"/>
          <a:lstStyle>
            <a:lvl1pPr algn="ctr">
              <a:defRPr sz="12000"/>
            </a:lvl1pPr>
          </a:lstStyle>
          <a:p>
            <a:pPr/>
            <a:r>
              <a:t>xx%</a:t>
            </a:r>
          </a:p>
        </p:txBody>
      </p:sp>
      <p:sp>
        <p:nvSpPr>
          <p:cNvPr id="98" name="Body Level One…"/>
          <p:cNvSpPr txBox="1"/>
          <p:nvPr>
            <p:ph type="body" sz="half" idx="1"/>
          </p:nvPr>
        </p:nvSpPr>
        <p:spPr>
          <a:xfrm>
            <a:off x="311699" y="3152225"/>
            <a:ext cx="8520602" cy="1300800"/>
          </a:xfrm>
          <a:prstGeom prst="rect">
            <a:avLst/>
          </a:prstGeom>
        </p:spPr>
        <p:txBody>
          <a:bodyPr>
            <a:normAutofit fontScale="100000" lnSpcReduction="0"/>
          </a:bodyPr>
          <a:lstStyle>
            <a:lvl1pPr algn="ctr"/>
            <a:lvl2pPr algn="ctr"/>
            <a:lvl3pPr algn="ctr"/>
            <a:lvl4pPr algn="ctr"/>
            <a:lvl5pPr algn="ctr"/>
          </a:lstStyle>
          <a:p>
            <a:pPr/>
            <a:r>
              <a:t>Body Level One</a:t>
            </a:r>
          </a:p>
          <a:p>
            <a:pPr lvl="1"/>
            <a:r>
              <a:t>Body Level Two</a:t>
            </a:r>
          </a:p>
          <a:p>
            <a:pPr lvl="2"/>
            <a:r>
              <a:t>Body Level Three</a:t>
            </a:r>
          </a:p>
          <a:p>
            <a:pPr lvl="3"/>
            <a:r>
              <a:t>Body Level Four</a:t>
            </a:r>
          </a:p>
          <a:p>
            <a:pPr lvl="4"/>
            <a:r>
              <a:t>Body Level Five</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0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_1">
    <p:spTree>
      <p:nvGrpSpPr>
        <p:cNvPr id="1" name=""/>
        <p:cNvGrpSpPr/>
        <p:nvPr/>
      </p:nvGrpSpPr>
      <p:grpSpPr>
        <a:xfrm>
          <a:off x="0" y="0"/>
          <a:ext cx="0" cy="0"/>
          <a:chOff x="0" y="0"/>
          <a:chExt cx="0" cy="0"/>
        </a:xfrm>
      </p:grpSpPr>
      <p:sp>
        <p:nvSpPr>
          <p:cNvPr id="113" name="Title Text"/>
          <p:cNvSpPr txBox="1"/>
          <p:nvPr>
            <p:ph type="title"/>
          </p:nvPr>
        </p:nvSpPr>
        <p:spPr>
          <a:prstGeom prst="rect">
            <a:avLst/>
          </a:prstGeom>
        </p:spPr>
        <p:txBody>
          <a:bodyPr/>
          <a:lstStyle>
            <a:lvl1pPr>
              <a:defRPr>
                <a:solidFill>
                  <a:srgbClr val="000000"/>
                </a:solidFill>
              </a:defRPr>
            </a:lvl1pPr>
          </a:lstStyle>
          <a:p>
            <a:pPr/>
            <a:r>
              <a:t>Title Text</a:t>
            </a:r>
          </a:p>
        </p:txBody>
      </p:sp>
      <p:sp>
        <p:nvSpPr>
          <p:cNvPr id="114" name="Body Level One…"/>
          <p:cNvSpPr txBox="1"/>
          <p:nvPr>
            <p:ph type="body" idx="1"/>
          </p:nvPr>
        </p:nvSpPr>
        <p:spPr>
          <a:xfrm>
            <a:off x="311699" y="1439750"/>
            <a:ext cx="8520602" cy="3129001"/>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15" name="Slide Number"/>
          <p:cNvSpPr txBox="1"/>
          <p:nvPr>
            <p:ph type="sldNum" sz="quarter" idx="2"/>
          </p:nvPr>
        </p:nvSpPr>
        <p:spPr>
          <a:xfrm>
            <a:off x="8702137" y="4718611"/>
            <a:ext cx="336813" cy="31839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HEADER">
    <p:spTree>
      <p:nvGrpSpPr>
        <p:cNvPr id="1" name=""/>
        <p:cNvGrpSpPr/>
        <p:nvPr/>
      </p:nvGrpSpPr>
      <p:grpSpPr>
        <a:xfrm>
          <a:off x="0" y="0"/>
          <a:ext cx="0" cy="0"/>
          <a:chOff x="0" y="0"/>
          <a:chExt cx="0" cy="0"/>
        </a:xfrm>
      </p:grpSpPr>
      <p:sp>
        <p:nvSpPr>
          <p:cNvPr id="23" name="Title Text"/>
          <p:cNvSpPr txBox="1"/>
          <p:nvPr>
            <p:ph type="title"/>
          </p:nvPr>
        </p:nvSpPr>
        <p:spPr>
          <a:xfrm>
            <a:off x="311699" y="2150849"/>
            <a:ext cx="8520602" cy="841801"/>
          </a:xfrm>
          <a:prstGeom prst="rect">
            <a:avLst/>
          </a:prstGeom>
        </p:spPr>
        <p:txBody>
          <a:bodyPr anchor="ctr"/>
          <a:lstStyle>
            <a:lvl1pPr algn="ctr">
              <a:defRPr sz="3600"/>
            </a:lvl1pPr>
          </a:lstStyle>
          <a:p>
            <a:pPr/>
            <a:r>
              <a:t>Title Text</a:t>
            </a:r>
          </a:p>
        </p:txBody>
      </p:sp>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_AND_BODY">
    <p:bg>
      <p:bgPr>
        <a:gradFill flip="none" rotWithShape="1">
          <a:gsLst>
            <a:gs pos="0">
              <a:srgbClr val="DFE9FB"/>
            </a:gs>
            <a:gs pos="100000">
              <a:srgbClr val="6E9BE7"/>
            </a:gs>
          </a:gsLst>
          <a:lin ang="5400012" scaled="0"/>
        </a:gradFill>
      </p:bgPr>
    </p:bg>
    <p:spTree>
      <p:nvGrpSpPr>
        <p:cNvPr id="1" name=""/>
        <p:cNvGrpSpPr/>
        <p:nvPr/>
      </p:nvGrpSpPr>
      <p:grpSpPr>
        <a:xfrm>
          <a:off x="0" y="0"/>
          <a:ext cx="0" cy="0"/>
          <a:chOff x="0" y="0"/>
          <a:chExt cx="0" cy="0"/>
        </a:xfrm>
      </p:grpSpPr>
      <p:sp>
        <p:nvSpPr>
          <p:cNvPr id="31" name="Google Shape;9;p1"/>
          <p:cNvSpPr/>
          <p:nvPr/>
        </p:nvSpPr>
        <p:spPr>
          <a:xfrm>
            <a:off x="0" y="4478999"/>
            <a:ext cx="9144000" cy="664501"/>
          </a:xfrm>
          <a:prstGeom prst="rect">
            <a:avLst/>
          </a:prstGeom>
          <a:solidFill>
            <a:srgbClr val="0E5DF8"/>
          </a:solidFill>
          <a:ln w="12700">
            <a:miter lim="400000"/>
          </a:ln>
        </p:spPr>
        <p:txBody>
          <a:bodyPr lIns="0" tIns="0" rIns="0" bIns="0"/>
          <a:lstStyle/>
          <a:p>
            <a:pPr/>
          </a:p>
        </p:txBody>
      </p:sp>
      <p:pic>
        <p:nvPicPr>
          <p:cNvPr id="32" name="Google Shape;10;p1" descr="Google Shape;10;p1"/>
          <p:cNvPicPr>
            <a:picLocks noChangeAspect="1"/>
          </p:cNvPicPr>
          <p:nvPr/>
        </p:nvPicPr>
        <p:blipFill>
          <a:blip r:embed="rId2">
            <a:extLst/>
          </a:blip>
          <a:stretch>
            <a:fillRect/>
          </a:stretch>
        </p:blipFill>
        <p:spPr>
          <a:xfrm>
            <a:off x="8259473" y="4233874"/>
            <a:ext cx="822961" cy="822961"/>
          </a:xfrm>
          <a:prstGeom prst="rect">
            <a:avLst/>
          </a:prstGeom>
          <a:ln w="12700">
            <a:miter lim="400000"/>
          </a:ln>
        </p:spPr>
      </p:pic>
      <p:pic>
        <p:nvPicPr>
          <p:cNvPr id="33" name="Google Shape;11;p1" descr="Google Shape;11;p1"/>
          <p:cNvPicPr>
            <a:picLocks noChangeAspect="1"/>
          </p:cNvPicPr>
          <p:nvPr/>
        </p:nvPicPr>
        <p:blipFill>
          <a:blip r:embed="rId3">
            <a:extLst/>
          </a:blip>
          <a:stretch>
            <a:fillRect/>
          </a:stretch>
        </p:blipFill>
        <p:spPr>
          <a:xfrm>
            <a:off x="0" y="4478999"/>
            <a:ext cx="2547250" cy="664501"/>
          </a:xfrm>
          <a:prstGeom prst="rect">
            <a:avLst/>
          </a:prstGeom>
          <a:ln w="12700">
            <a:miter lim="400000"/>
          </a:ln>
        </p:spPr>
      </p:pic>
      <p:sp>
        <p:nvSpPr>
          <p:cNvPr id="34" name="Title Text"/>
          <p:cNvSpPr txBox="1"/>
          <p:nvPr>
            <p:ph type="title"/>
          </p:nvPr>
        </p:nvSpPr>
        <p:spPr>
          <a:xfrm>
            <a:off x="311699" y="51424"/>
            <a:ext cx="8520602" cy="1204502"/>
          </a:xfrm>
          <a:prstGeom prst="rect">
            <a:avLst/>
          </a:prstGeom>
        </p:spPr>
        <p:txBody>
          <a:bodyPr anchor="ctr"/>
          <a:lstStyle>
            <a:lvl1pPr>
              <a:defRPr sz="3600"/>
            </a:lvl1pPr>
          </a:lstStyle>
          <a:p>
            <a:pPr/>
            <a:r>
              <a:t>Title Text</a:t>
            </a:r>
          </a:p>
        </p:txBody>
      </p:sp>
      <p:sp>
        <p:nvSpPr>
          <p:cNvPr id="35" name="Body Level One…"/>
          <p:cNvSpPr txBox="1"/>
          <p:nvPr>
            <p:ph type="body" idx="1"/>
          </p:nvPr>
        </p:nvSpPr>
        <p:spPr>
          <a:xfrm>
            <a:off x="311699" y="1152475"/>
            <a:ext cx="8832301" cy="3304800"/>
          </a:xfrm>
          <a:prstGeom prst="rect">
            <a:avLst/>
          </a:prstGeom>
        </p:spPr>
        <p:txBody>
          <a:bodyPr>
            <a:normAutofit fontScale="100000" lnSpcReduction="0"/>
          </a:bodyPr>
          <a:lstStyle>
            <a:lvl1pPr indent="-419100">
              <a:buSzPts val="3000"/>
              <a:defRPr sz="3000"/>
            </a:lvl1pPr>
            <a:lvl2pPr marL="1009650" indent="-476250">
              <a:buSzPts val="3000"/>
              <a:defRPr sz="3000"/>
            </a:lvl2pPr>
            <a:lvl3pPr marL="1600200" indent="-571500">
              <a:buSzPts val="3000"/>
              <a:defRPr sz="3000"/>
            </a:lvl3pPr>
            <a:lvl4pPr marL="2191657" indent="-680357">
              <a:buSzPts val="3000"/>
              <a:defRPr sz="3000"/>
            </a:lvl4pPr>
            <a:lvl5pPr marL="2648857" indent="-680357">
              <a:buSzPts val="3000"/>
              <a:defRPr sz="3000"/>
            </a:lvl5pPr>
          </a:lstStyle>
          <a:p>
            <a:pPr/>
            <a:r>
              <a:t>Body Level One</a:t>
            </a:r>
          </a:p>
          <a:p>
            <a:pPr lvl="1"/>
            <a:r>
              <a:t>Body Level Two</a:t>
            </a:r>
          </a:p>
          <a:p>
            <a:pPr lvl="2"/>
            <a:r>
              <a:t>Body Level Three</a:t>
            </a:r>
          </a:p>
          <a:p>
            <a:pPr lvl="3"/>
            <a:r>
              <a:t>Body Level Four</a:t>
            </a:r>
          </a:p>
          <a:p>
            <a:pPr lvl="4"/>
            <a:r>
              <a:t>Body Level Five</a:t>
            </a:r>
          </a:p>
        </p:txBody>
      </p:sp>
      <p:sp>
        <p:nvSpPr>
          <p:cNvPr id="36" name="Slide Number"/>
          <p:cNvSpPr txBox="1"/>
          <p:nvPr>
            <p:ph type="sldNum" sz="quarter" idx="2"/>
          </p:nvPr>
        </p:nvSpPr>
        <p:spPr>
          <a:xfrm>
            <a:off x="8684345" y="89019"/>
            <a:ext cx="336814" cy="31839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TWO_COLUMNS">
    <p:spTree>
      <p:nvGrpSpPr>
        <p:cNvPr id="1" name=""/>
        <p:cNvGrpSpPr/>
        <p:nvPr/>
      </p:nvGrpSpPr>
      <p:grpSpPr>
        <a:xfrm>
          <a:off x="0" y="0"/>
          <a:ext cx="0" cy="0"/>
          <a:chOff x="0" y="0"/>
          <a:chExt cx="0" cy="0"/>
        </a:xfrm>
      </p:grpSpPr>
      <p:sp>
        <p:nvSpPr>
          <p:cNvPr id="43" name="Title Text"/>
          <p:cNvSpPr txBox="1"/>
          <p:nvPr>
            <p:ph type="title"/>
          </p:nvPr>
        </p:nvSpPr>
        <p:spPr>
          <a:prstGeom prst="rect">
            <a:avLst/>
          </a:prstGeom>
        </p:spPr>
        <p:txBody>
          <a:bodyPr/>
          <a:lstStyle/>
          <a:p>
            <a:pPr/>
            <a:r>
              <a:t>Title Text</a:t>
            </a:r>
          </a:p>
        </p:txBody>
      </p:sp>
      <p:sp>
        <p:nvSpPr>
          <p:cNvPr id="44" name="Body Level One…"/>
          <p:cNvSpPr txBox="1"/>
          <p:nvPr>
            <p:ph type="body" sz="half" idx="1"/>
          </p:nvPr>
        </p:nvSpPr>
        <p:spPr>
          <a:xfrm>
            <a:off x="311699" y="1152475"/>
            <a:ext cx="3999902" cy="3416400"/>
          </a:xfrm>
          <a:prstGeom prst="rect">
            <a:avLst/>
          </a:prstGeom>
        </p:spPr>
        <p:txBody>
          <a:bodyPr>
            <a:normAutofit fontScale="100000" lnSpcReduction="0"/>
          </a:bodyPr>
          <a:lstStyle>
            <a:lvl1pPr indent="-317500">
              <a:buSzPts val="1400"/>
              <a:defRPr sz="1400"/>
            </a:lvl1pPr>
            <a:lvl2pPr marL="965200" indent="-355600">
              <a:buSzPts val="1400"/>
              <a:defRPr sz="1400"/>
            </a:lvl2pPr>
            <a:lvl3pPr marL="1422400" indent="-355600">
              <a:buSzPts val="1400"/>
              <a:defRPr sz="1400"/>
            </a:lvl3pPr>
            <a:lvl4pPr marL="1879600" indent="-355600">
              <a:buSzPts val="1400"/>
              <a:defRPr sz="1400"/>
            </a:lvl4pPr>
            <a:lvl5pPr marL="2336800" indent="-355600">
              <a:buSzPts val="1400"/>
              <a:defRPr sz="1400"/>
            </a:lvl5pPr>
          </a:lstStyle>
          <a:p>
            <a:pPr/>
            <a:r>
              <a:t>Body Level One</a:t>
            </a:r>
          </a:p>
          <a:p>
            <a:pPr lvl="1"/>
            <a:r>
              <a:t>Body Level Two</a:t>
            </a:r>
          </a:p>
          <a:p>
            <a:pPr lvl="2"/>
            <a:r>
              <a:t>Body Level Three</a:t>
            </a:r>
          </a:p>
          <a:p>
            <a:pPr lvl="3"/>
            <a:r>
              <a:t>Body Level Four</a:t>
            </a:r>
          </a:p>
          <a:p>
            <a:pPr lvl="4"/>
            <a:r>
              <a:t>Body Level Five</a:t>
            </a:r>
          </a:p>
        </p:txBody>
      </p:sp>
      <p:sp>
        <p:nvSpPr>
          <p:cNvPr id="45" name="Google Shape;25;p5"/>
          <p:cNvSpPr txBox="1"/>
          <p:nvPr>
            <p:ph type="body" sz="half" idx="21"/>
          </p:nvPr>
        </p:nvSpPr>
        <p:spPr>
          <a:xfrm>
            <a:off x="4832399" y="1152475"/>
            <a:ext cx="3999902" cy="3416400"/>
          </a:xfrm>
          <a:prstGeom prst="rect">
            <a:avLst/>
          </a:prstGeom>
        </p:spPr>
        <p:txBody>
          <a:bodyPr>
            <a:normAutofit fontScale="100000" lnSpcReduction="0"/>
          </a:bodyPr>
          <a:lstStyle/>
          <a:p>
            <a:pPr indent="-317500">
              <a:buSzPts val="1400"/>
              <a:defRPr sz="1400"/>
            </a:pPr>
          </a:p>
        </p:txBody>
      </p:sp>
      <p:sp>
        <p:nvSpPr>
          <p:cNvPr id="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ONLY">
    <p:spTree>
      <p:nvGrpSpPr>
        <p:cNvPr id="1" name=""/>
        <p:cNvGrpSpPr/>
        <p:nvPr/>
      </p:nvGrpSpPr>
      <p:grpSpPr>
        <a:xfrm>
          <a:off x="0" y="0"/>
          <a:ext cx="0" cy="0"/>
          <a:chOff x="0" y="0"/>
          <a:chExt cx="0" cy="0"/>
        </a:xfrm>
      </p:grpSpPr>
      <p:sp>
        <p:nvSpPr>
          <p:cNvPr id="53" name="Title Text"/>
          <p:cNvSpPr txBox="1"/>
          <p:nvPr>
            <p:ph type="title"/>
          </p:nvPr>
        </p:nvSpPr>
        <p:spPr>
          <a:prstGeom prst="rect">
            <a:avLst/>
          </a:prstGeom>
        </p:spPr>
        <p:txBody>
          <a:bodyPr/>
          <a:lstStyle/>
          <a:p>
            <a:pPr/>
            <a:r>
              <a:t>Title Text</a:t>
            </a:r>
          </a:p>
        </p:txBody>
      </p:sp>
      <p:sp>
        <p:nvSpPr>
          <p:cNvPr id="5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NE_COLUMN_TEXT">
    <p:spTree>
      <p:nvGrpSpPr>
        <p:cNvPr id="1" name=""/>
        <p:cNvGrpSpPr/>
        <p:nvPr/>
      </p:nvGrpSpPr>
      <p:grpSpPr>
        <a:xfrm>
          <a:off x="0" y="0"/>
          <a:ext cx="0" cy="0"/>
          <a:chOff x="0" y="0"/>
          <a:chExt cx="0" cy="0"/>
        </a:xfrm>
      </p:grpSpPr>
      <p:sp>
        <p:nvSpPr>
          <p:cNvPr id="61" name="Title Text"/>
          <p:cNvSpPr txBox="1"/>
          <p:nvPr>
            <p:ph type="title"/>
          </p:nvPr>
        </p:nvSpPr>
        <p:spPr>
          <a:xfrm>
            <a:off x="311699" y="555600"/>
            <a:ext cx="2808001" cy="755700"/>
          </a:xfrm>
          <a:prstGeom prst="rect">
            <a:avLst/>
          </a:prstGeom>
        </p:spPr>
        <p:txBody>
          <a:bodyPr anchor="b"/>
          <a:lstStyle>
            <a:lvl1pPr>
              <a:defRPr sz="2400"/>
            </a:lvl1pPr>
          </a:lstStyle>
          <a:p>
            <a:pPr/>
            <a:r>
              <a:t>Title Text</a:t>
            </a:r>
          </a:p>
        </p:txBody>
      </p:sp>
      <p:sp>
        <p:nvSpPr>
          <p:cNvPr id="62" name="Body Level One…"/>
          <p:cNvSpPr txBox="1"/>
          <p:nvPr>
            <p:ph type="body" sz="quarter" idx="1"/>
          </p:nvPr>
        </p:nvSpPr>
        <p:spPr>
          <a:xfrm>
            <a:off x="311699" y="1389599"/>
            <a:ext cx="2808001" cy="3179401"/>
          </a:xfrm>
          <a:prstGeom prst="rect">
            <a:avLst/>
          </a:prstGeom>
        </p:spPr>
        <p:txBody>
          <a:bodyPr>
            <a:normAutofit fontScale="100000" lnSpcReduction="0"/>
          </a:bodyPr>
          <a:lstStyle>
            <a:lvl1pPr indent="-304800">
              <a:buSzPts val="1200"/>
              <a:defRPr sz="1200"/>
            </a:lvl1pPr>
            <a:lvl2pPr marL="914400" indent="-304800">
              <a:buSzPts val="1200"/>
              <a:defRPr sz="1200"/>
            </a:lvl2pPr>
            <a:lvl3pPr marL="1371600" indent="-304800">
              <a:buSzPts val="1200"/>
              <a:defRPr sz="1200"/>
            </a:lvl3pPr>
            <a:lvl4pPr marL="1828800" indent="-304800">
              <a:buSzPts val="1200"/>
              <a:defRPr sz="1200"/>
            </a:lvl4pPr>
            <a:lvl5pPr marL="2286000" indent="-304800">
              <a:buSzPts val="1200"/>
              <a:defRPr sz="1200"/>
            </a:lvl5pPr>
          </a:lstStyle>
          <a:p>
            <a:pPr/>
            <a:r>
              <a:t>Body Level One</a:t>
            </a:r>
          </a:p>
          <a:p>
            <a:pPr lvl="1"/>
            <a:r>
              <a:t>Body Level Two</a:t>
            </a:r>
          </a:p>
          <a:p>
            <a:pPr lvl="2"/>
            <a:r>
              <a:t>Body Level Three</a:t>
            </a:r>
          </a:p>
          <a:p>
            <a:pPr lvl="3"/>
            <a:r>
              <a:t>Body Level Four</a:t>
            </a:r>
          </a:p>
          <a:p>
            <a:pPr lvl="4"/>
            <a:r>
              <a:t>Body Level Five</a:t>
            </a:r>
          </a:p>
        </p:txBody>
      </p:sp>
      <p:sp>
        <p:nvSpPr>
          <p:cNvPr id="6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IN_POINT">
    <p:spTree>
      <p:nvGrpSpPr>
        <p:cNvPr id="1" name=""/>
        <p:cNvGrpSpPr/>
        <p:nvPr/>
      </p:nvGrpSpPr>
      <p:grpSpPr>
        <a:xfrm>
          <a:off x="0" y="0"/>
          <a:ext cx="0" cy="0"/>
          <a:chOff x="0" y="0"/>
          <a:chExt cx="0" cy="0"/>
        </a:xfrm>
      </p:grpSpPr>
      <p:sp>
        <p:nvSpPr>
          <p:cNvPr id="70" name="Title Text"/>
          <p:cNvSpPr txBox="1"/>
          <p:nvPr>
            <p:ph type="title"/>
          </p:nvPr>
        </p:nvSpPr>
        <p:spPr>
          <a:xfrm>
            <a:off x="490250" y="450149"/>
            <a:ext cx="6367801" cy="4090801"/>
          </a:xfrm>
          <a:prstGeom prst="rect">
            <a:avLst/>
          </a:prstGeom>
        </p:spPr>
        <p:txBody>
          <a:bodyPr anchor="ctr"/>
          <a:lstStyle/>
          <a:p>
            <a:pPr/>
            <a:r>
              <a:t>Title Text</a:t>
            </a:r>
          </a:p>
        </p:txBody>
      </p:sp>
      <p:sp>
        <p:nvSpPr>
          <p:cNvPr id="7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TITLE_AND_DESCRIPTION">
    <p:spTree>
      <p:nvGrpSpPr>
        <p:cNvPr id="1" name=""/>
        <p:cNvGrpSpPr/>
        <p:nvPr/>
      </p:nvGrpSpPr>
      <p:grpSpPr>
        <a:xfrm>
          <a:off x="0" y="0"/>
          <a:ext cx="0" cy="0"/>
          <a:chOff x="0" y="0"/>
          <a:chExt cx="0" cy="0"/>
        </a:xfrm>
      </p:grpSpPr>
      <p:sp>
        <p:nvSpPr>
          <p:cNvPr id="78" name="Google Shape;38;p9"/>
          <p:cNvSpPr/>
          <p:nvPr/>
        </p:nvSpPr>
        <p:spPr>
          <a:xfrm>
            <a:off x="4572000" y="-125"/>
            <a:ext cx="4572000" cy="5143501"/>
          </a:xfrm>
          <a:prstGeom prst="rect">
            <a:avLst/>
          </a:prstGeom>
          <a:solidFill>
            <a:srgbClr val="EEEEEE"/>
          </a:solidFill>
          <a:ln w="12700">
            <a:miter lim="400000"/>
          </a:ln>
        </p:spPr>
        <p:txBody>
          <a:bodyPr lIns="0" tIns="0" rIns="0" bIns="0" anchor="ctr"/>
          <a:lstStyle/>
          <a:p>
            <a:pPr/>
          </a:p>
        </p:txBody>
      </p:sp>
      <p:sp>
        <p:nvSpPr>
          <p:cNvPr id="79" name="Title Text"/>
          <p:cNvSpPr txBox="1"/>
          <p:nvPr>
            <p:ph type="title"/>
          </p:nvPr>
        </p:nvSpPr>
        <p:spPr>
          <a:xfrm>
            <a:off x="265500" y="1233175"/>
            <a:ext cx="4045200" cy="1482301"/>
          </a:xfrm>
          <a:prstGeom prst="rect">
            <a:avLst/>
          </a:prstGeom>
        </p:spPr>
        <p:txBody>
          <a:bodyPr anchor="b"/>
          <a:lstStyle>
            <a:lvl1pPr algn="ctr">
              <a:defRPr sz="4200"/>
            </a:lvl1pPr>
          </a:lstStyle>
          <a:p>
            <a:pPr/>
            <a:r>
              <a:t>Title Text</a:t>
            </a:r>
          </a:p>
        </p:txBody>
      </p:sp>
      <p:sp>
        <p:nvSpPr>
          <p:cNvPr id="80" name="Body Level One…"/>
          <p:cNvSpPr txBox="1"/>
          <p:nvPr>
            <p:ph type="body" sz="quarter" idx="1"/>
          </p:nvPr>
        </p:nvSpPr>
        <p:spPr>
          <a:xfrm>
            <a:off x="265500" y="2803075"/>
            <a:ext cx="4045200" cy="1235101"/>
          </a:xfrm>
          <a:prstGeom prst="rect">
            <a:avLst/>
          </a:prstGeom>
        </p:spPr>
        <p:txBody>
          <a:bodyPr>
            <a:normAutofit fontScale="100000" lnSpcReduction="0"/>
          </a:bodyPr>
          <a:lstStyle>
            <a:lvl1pPr algn="ctr">
              <a:buClrTx/>
              <a:buSzTx/>
              <a:buFontTx/>
              <a:buNone/>
              <a:defRPr sz="2100"/>
            </a:lvl1pPr>
            <a:lvl2pPr marL="457200" indent="76200" algn="ctr">
              <a:buClrTx/>
              <a:buSzTx/>
              <a:buFontTx/>
              <a:buNone/>
              <a:defRPr sz="2100"/>
            </a:lvl2pPr>
            <a:lvl3pPr marL="457200" indent="571500" algn="ctr">
              <a:buClrTx/>
              <a:buSzTx/>
              <a:buFontTx/>
              <a:buNone/>
              <a:defRPr sz="2100"/>
            </a:lvl3pPr>
            <a:lvl4pPr marL="457200" indent="1054100" algn="ctr">
              <a:buClrTx/>
              <a:buSzTx/>
              <a:buFontTx/>
              <a:buNone/>
              <a:defRPr sz="2100"/>
            </a:lvl4pPr>
            <a:lvl5pPr marL="457200" indent="1511300" algn="ctr">
              <a:buClrTx/>
              <a:buSzTx/>
              <a:buFontTx/>
              <a:buNone/>
              <a:defRPr sz="2100"/>
            </a:lvl5pPr>
          </a:lstStyle>
          <a:p>
            <a:pPr/>
            <a:r>
              <a:t>Body Level One</a:t>
            </a:r>
          </a:p>
          <a:p>
            <a:pPr lvl="1"/>
            <a:r>
              <a:t>Body Level Two</a:t>
            </a:r>
          </a:p>
          <a:p>
            <a:pPr lvl="2"/>
            <a:r>
              <a:t>Body Level Three</a:t>
            </a:r>
          </a:p>
          <a:p>
            <a:pPr lvl="3"/>
            <a:r>
              <a:t>Body Level Four</a:t>
            </a:r>
          </a:p>
          <a:p>
            <a:pPr lvl="4"/>
            <a:r>
              <a:t>Body Level Five</a:t>
            </a:r>
          </a:p>
        </p:txBody>
      </p:sp>
      <p:sp>
        <p:nvSpPr>
          <p:cNvPr id="81" name="Google Shape;41;p9"/>
          <p:cNvSpPr txBox="1"/>
          <p:nvPr>
            <p:ph type="body" sz="half" idx="21"/>
          </p:nvPr>
        </p:nvSpPr>
        <p:spPr>
          <a:xfrm>
            <a:off x="4939500" y="724074"/>
            <a:ext cx="3837000" cy="3695102"/>
          </a:xfrm>
          <a:prstGeom prst="rect">
            <a:avLst/>
          </a:prstGeom>
        </p:spPr>
        <p:txBody>
          <a:bodyPr>
            <a:normAutofit fontScale="100000" lnSpcReduction="0"/>
          </a:bodyPr>
          <a:lstStyle/>
          <a:p>
            <a:pPr/>
          </a:p>
        </p:txBody>
      </p:sp>
      <p:sp>
        <p:nvSpPr>
          <p:cNvPr id="8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APTION_ONLY">
    <p:spTree>
      <p:nvGrpSpPr>
        <p:cNvPr id="1" name=""/>
        <p:cNvGrpSpPr/>
        <p:nvPr/>
      </p:nvGrpSpPr>
      <p:grpSpPr>
        <a:xfrm>
          <a:off x="0" y="0"/>
          <a:ext cx="0" cy="0"/>
          <a:chOff x="0" y="0"/>
          <a:chExt cx="0" cy="0"/>
        </a:xfrm>
      </p:grpSpPr>
      <p:sp>
        <p:nvSpPr>
          <p:cNvPr id="89" name="Body Level One…"/>
          <p:cNvSpPr txBox="1"/>
          <p:nvPr>
            <p:ph type="body" sz="quarter" idx="1"/>
          </p:nvPr>
        </p:nvSpPr>
        <p:spPr>
          <a:xfrm>
            <a:off x="311699" y="4230575"/>
            <a:ext cx="5998802" cy="605101"/>
          </a:xfrm>
          <a:prstGeom prst="rect">
            <a:avLst/>
          </a:prstGeom>
        </p:spPr>
        <p:txBody>
          <a:bodyPr>
            <a:normAutofit fontScale="100000" lnSpcReduction="0"/>
          </a:bodyPr>
          <a:lstStyle>
            <a:lvl1pPr marL="228600" indent="0">
              <a:buClrTx/>
              <a:buSzTx/>
              <a:buFontTx/>
              <a:buNone/>
            </a:lvl1pPr>
            <a:lvl2pPr>
              <a:buClrTx/>
              <a:buFontTx/>
            </a:lvl2pPr>
            <a:lvl3pPr>
              <a:buClrTx/>
              <a:buFontTx/>
            </a:lvl3pPr>
            <a:lvl4pPr>
              <a:buClrTx/>
              <a:buFontTx/>
            </a:lvl4pPr>
            <a:lvl5pPr>
              <a:buClrTx/>
              <a:buFontTx/>
            </a:lvl5pPr>
          </a:lstStyle>
          <a:p>
            <a:pPr/>
            <a:r>
              <a:t>Body Level One</a:t>
            </a:r>
          </a:p>
          <a:p>
            <a:pPr lvl="1"/>
            <a:r>
              <a:t>Body Level Two</a:t>
            </a:r>
          </a:p>
          <a:p>
            <a:pPr lvl="2"/>
            <a:r>
              <a:t>Body Level Three</a:t>
            </a:r>
          </a:p>
          <a:p>
            <a:pPr lvl="3"/>
            <a:r>
              <a:t>Body Level Four</a:t>
            </a:r>
          </a:p>
          <a:p>
            <a:pPr lvl="4"/>
            <a:r>
              <a:t>Body Level Five</a:t>
            </a:r>
          </a:p>
        </p:txBody>
      </p:sp>
      <p:sp>
        <p:nvSpPr>
          <p:cNvPr id="9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gradFill flip="none" rotWithShape="1">
          <a:gsLst>
            <a:gs pos="0">
              <a:srgbClr val="424242"/>
            </a:gs>
            <a:gs pos="38000">
              <a:srgbClr val="434343"/>
            </a:gs>
            <a:gs pos="69000">
              <a:srgbClr val="666666"/>
            </a:gs>
            <a:gs pos="100000">
              <a:srgbClr val="999999"/>
            </a:gs>
          </a:gsLst>
          <a:lin ang="2700006" scaled="0"/>
        </a:gradFill>
      </p:bgPr>
    </p:bg>
    <p:spTree>
      <p:nvGrpSpPr>
        <p:cNvPr id="1" name=""/>
        <p:cNvGrpSpPr/>
        <p:nvPr/>
      </p:nvGrpSpPr>
      <p:grpSpPr>
        <a:xfrm>
          <a:off x="0" y="0"/>
          <a:ext cx="0" cy="0"/>
          <a:chOff x="0" y="0"/>
          <a:chExt cx="0" cy="0"/>
        </a:xfrm>
      </p:grpSpPr>
      <p:sp>
        <p:nvSpPr>
          <p:cNvPr id="2" name="Google Shape;9;p1"/>
          <p:cNvSpPr/>
          <p:nvPr/>
        </p:nvSpPr>
        <p:spPr>
          <a:xfrm>
            <a:off x="0" y="4478999"/>
            <a:ext cx="9144000" cy="664501"/>
          </a:xfrm>
          <a:prstGeom prst="rect">
            <a:avLst/>
          </a:prstGeom>
          <a:solidFill>
            <a:srgbClr val="0E5DF8"/>
          </a:solidFill>
          <a:ln w="12700">
            <a:miter lim="400000"/>
          </a:ln>
        </p:spPr>
        <p:txBody>
          <a:bodyPr lIns="0" tIns="0" rIns="0" bIns="0"/>
          <a:lstStyle/>
          <a:p>
            <a:pPr/>
          </a:p>
        </p:txBody>
      </p:sp>
      <p:pic>
        <p:nvPicPr>
          <p:cNvPr id="3" name="Google Shape;10;p1" descr="Google Shape;10;p1"/>
          <p:cNvPicPr>
            <a:picLocks noChangeAspect="1"/>
          </p:cNvPicPr>
          <p:nvPr/>
        </p:nvPicPr>
        <p:blipFill>
          <a:blip r:embed="rId2">
            <a:extLst/>
          </a:blip>
          <a:stretch>
            <a:fillRect/>
          </a:stretch>
        </p:blipFill>
        <p:spPr>
          <a:xfrm>
            <a:off x="8259473" y="4233874"/>
            <a:ext cx="822961" cy="822961"/>
          </a:xfrm>
          <a:prstGeom prst="rect">
            <a:avLst/>
          </a:prstGeom>
          <a:ln w="12700">
            <a:miter lim="400000"/>
          </a:ln>
        </p:spPr>
      </p:pic>
      <p:pic>
        <p:nvPicPr>
          <p:cNvPr id="4" name="Google Shape;11;p1" descr="Google Shape;11;p1"/>
          <p:cNvPicPr>
            <a:picLocks noChangeAspect="1"/>
          </p:cNvPicPr>
          <p:nvPr/>
        </p:nvPicPr>
        <p:blipFill>
          <a:blip r:embed="rId3">
            <a:extLst/>
          </a:blip>
          <a:stretch>
            <a:fillRect/>
          </a:stretch>
        </p:blipFill>
        <p:spPr>
          <a:xfrm>
            <a:off x="0" y="4478999"/>
            <a:ext cx="2547250" cy="664501"/>
          </a:xfrm>
          <a:prstGeom prst="rect">
            <a:avLst/>
          </a:prstGeom>
          <a:ln w="12700">
            <a:miter lim="400000"/>
          </a:ln>
        </p:spPr>
      </p:pic>
      <p:sp>
        <p:nvSpPr>
          <p:cNvPr id="5" name="Title Text"/>
          <p:cNvSpPr txBox="1"/>
          <p:nvPr>
            <p:ph type="title"/>
          </p:nvPr>
        </p:nvSpPr>
        <p:spPr>
          <a:xfrm>
            <a:off x="311699" y="445025"/>
            <a:ext cx="8520602" cy="105600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Title Text</a:t>
            </a:r>
          </a:p>
        </p:txBody>
      </p:sp>
      <p:sp>
        <p:nvSpPr>
          <p:cNvPr id="6" name="Slide Number"/>
          <p:cNvSpPr txBox="1"/>
          <p:nvPr>
            <p:ph type="sldNum" sz="quarter" idx="2"/>
          </p:nvPr>
        </p:nvSpPr>
        <p:spPr>
          <a:xfrm>
            <a:off x="8684345" y="4700819"/>
            <a:ext cx="336814" cy="318396"/>
          </a:xfrm>
          <a:prstGeom prst="rect">
            <a:avLst/>
          </a:prstGeom>
          <a:ln w="12700">
            <a:miter lim="400000"/>
          </a:ln>
        </p:spPr>
        <p:txBody>
          <a:bodyPr wrap="none" lIns="91424" tIns="91424" rIns="91424" bIns="91424" anchor="ctr">
            <a:spAutoFit/>
          </a:bodyPr>
          <a:lstStyle>
            <a:lvl1pPr algn="r">
              <a:defRPr sz="1000">
                <a:solidFill>
                  <a:schemeClr val="accent2">
                    <a:lumOff val="21764"/>
                  </a:schemeClr>
                </a:solidFill>
              </a:defRPr>
            </a:lvl1pPr>
          </a:lstStyle>
          <a:p>
            <a:pPr/>
            <a:fld id="{86CB4B4D-7CA3-9044-876B-883B54F8677D}" type="slidenum"/>
          </a:p>
        </p:txBody>
      </p:sp>
      <p:sp>
        <p:nvSpPr>
          <p:cNvPr id="7" name="Body Level One…"/>
          <p:cNvSpPr txBox="1"/>
          <p:nvPr>
            <p:ph type="body" idx="1"/>
          </p:nvPr>
        </p:nvSpPr>
        <p:spPr>
          <a:xfrm>
            <a:off x="457200" y="1200150"/>
            <a:ext cx="8229600" cy="3394472"/>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lstStyle/>
          <a:p>
            <a:pPr/>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4800" u="none">
          <a:solidFill>
            <a:srgbClr val="FFFFFF"/>
          </a:solidFill>
          <a:uFillTx/>
          <a:latin typeface="+mj-lt"/>
          <a:ea typeface="+mj-ea"/>
          <a:cs typeface="+mj-cs"/>
          <a:sym typeface="Arial"/>
        </a:defRPr>
      </a:lvl1pPr>
      <a:lvl2pPr marL="0" marR="0" indent="0" algn="l" defTabSz="914400" rtl="0" latinLnBrk="0">
        <a:lnSpc>
          <a:spcPct val="100000"/>
        </a:lnSpc>
        <a:spcBef>
          <a:spcPts val="0"/>
        </a:spcBef>
        <a:spcAft>
          <a:spcPts val="0"/>
        </a:spcAft>
        <a:buClrTx/>
        <a:buSzTx/>
        <a:buFontTx/>
        <a:buNone/>
        <a:tabLst/>
        <a:defRPr b="0" baseline="0" cap="none" i="0" spc="0" strike="noStrike" sz="4800" u="none">
          <a:solidFill>
            <a:srgbClr val="FFFFFF"/>
          </a:solidFill>
          <a:uFillTx/>
          <a:latin typeface="+mj-lt"/>
          <a:ea typeface="+mj-ea"/>
          <a:cs typeface="+mj-cs"/>
          <a:sym typeface="Arial"/>
        </a:defRPr>
      </a:lvl2pPr>
      <a:lvl3pPr marL="0" marR="0" indent="0" algn="l" defTabSz="914400" rtl="0" latinLnBrk="0">
        <a:lnSpc>
          <a:spcPct val="100000"/>
        </a:lnSpc>
        <a:spcBef>
          <a:spcPts val="0"/>
        </a:spcBef>
        <a:spcAft>
          <a:spcPts val="0"/>
        </a:spcAft>
        <a:buClrTx/>
        <a:buSzTx/>
        <a:buFontTx/>
        <a:buNone/>
        <a:tabLst/>
        <a:defRPr b="0" baseline="0" cap="none" i="0" spc="0" strike="noStrike" sz="4800" u="none">
          <a:solidFill>
            <a:srgbClr val="FFFFFF"/>
          </a:solidFill>
          <a:uFillTx/>
          <a:latin typeface="+mj-lt"/>
          <a:ea typeface="+mj-ea"/>
          <a:cs typeface="+mj-cs"/>
          <a:sym typeface="Arial"/>
        </a:defRPr>
      </a:lvl3pPr>
      <a:lvl4pPr marL="0" marR="0" indent="0" algn="l" defTabSz="914400" rtl="0" latinLnBrk="0">
        <a:lnSpc>
          <a:spcPct val="100000"/>
        </a:lnSpc>
        <a:spcBef>
          <a:spcPts val="0"/>
        </a:spcBef>
        <a:spcAft>
          <a:spcPts val="0"/>
        </a:spcAft>
        <a:buClrTx/>
        <a:buSzTx/>
        <a:buFontTx/>
        <a:buNone/>
        <a:tabLst/>
        <a:defRPr b="0" baseline="0" cap="none" i="0" spc="0" strike="noStrike" sz="4800" u="none">
          <a:solidFill>
            <a:srgbClr val="FFFFFF"/>
          </a:solidFill>
          <a:uFillTx/>
          <a:latin typeface="+mj-lt"/>
          <a:ea typeface="+mj-ea"/>
          <a:cs typeface="+mj-cs"/>
          <a:sym typeface="Arial"/>
        </a:defRPr>
      </a:lvl4pPr>
      <a:lvl5pPr marL="0" marR="0" indent="0" algn="l" defTabSz="914400" rtl="0" latinLnBrk="0">
        <a:lnSpc>
          <a:spcPct val="100000"/>
        </a:lnSpc>
        <a:spcBef>
          <a:spcPts val="0"/>
        </a:spcBef>
        <a:spcAft>
          <a:spcPts val="0"/>
        </a:spcAft>
        <a:buClrTx/>
        <a:buSzTx/>
        <a:buFontTx/>
        <a:buNone/>
        <a:tabLst/>
        <a:defRPr b="0" baseline="0" cap="none" i="0" spc="0" strike="noStrike" sz="4800" u="none">
          <a:solidFill>
            <a:srgbClr val="FFFFFF"/>
          </a:solidFill>
          <a:uFillTx/>
          <a:latin typeface="+mj-lt"/>
          <a:ea typeface="+mj-ea"/>
          <a:cs typeface="+mj-cs"/>
          <a:sym typeface="Arial"/>
        </a:defRPr>
      </a:lvl5pPr>
      <a:lvl6pPr marL="0" marR="0" indent="0" algn="l" defTabSz="914400" rtl="0" latinLnBrk="0">
        <a:lnSpc>
          <a:spcPct val="100000"/>
        </a:lnSpc>
        <a:spcBef>
          <a:spcPts val="0"/>
        </a:spcBef>
        <a:spcAft>
          <a:spcPts val="0"/>
        </a:spcAft>
        <a:buClrTx/>
        <a:buSzTx/>
        <a:buFontTx/>
        <a:buNone/>
        <a:tabLst/>
        <a:defRPr b="0" baseline="0" cap="none" i="0" spc="0" strike="noStrike" sz="4800" u="none">
          <a:solidFill>
            <a:srgbClr val="FFFFFF"/>
          </a:solidFill>
          <a:uFillTx/>
          <a:latin typeface="+mj-lt"/>
          <a:ea typeface="+mj-ea"/>
          <a:cs typeface="+mj-cs"/>
          <a:sym typeface="Arial"/>
        </a:defRPr>
      </a:lvl6pPr>
      <a:lvl7pPr marL="0" marR="0" indent="0" algn="l" defTabSz="914400" rtl="0" latinLnBrk="0">
        <a:lnSpc>
          <a:spcPct val="100000"/>
        </a:lnSpc>
        <a:spcBef>
          <a:spcPts val="0"/>
        </a:spcBef>
        <a:spcAft>
          <a:spcPts val="0"/>
        </a:spcAft>
        <a:buClrTx/>
        <a:buSzTx/>
        <a:buFontTx/>
        <a:buNone/>
        <a:tabLst/>
        <a:defRPr b="0" baseline="0" cap="none" i="0" spc="0" strike="noStrike" sz="4800" u="none">
          <a:solidFill>
            <a:srgbClr val="FFFFFF"/>
          </a:solidFill>
          <a:uFillTx/>
          <a:latin typeface="+mj-lt"/>
          <a:ea typeface="+mj-ea"/>
          <a:cs typeface="+mj-cs"/>
          <a:sym typeface="Arial"/>
        </a:defRPr>
      </a:lvl7pPr>
      <a:lvl8pPr marL="0" marR="0" indent="0" algn="l" defTabSz="914400" rtl="0" latinLnBrk="0">
        <a:lnSpc>
          <a:spcPct val="100000"/>
        </a:lnSpc>
        <a:spcBef>
          <a:spcPts val="0"/>
        </a:spcBef>
        <a:spcAft>
          <a:spcPts val="0"/>
        </a:spcAft>
        <a:buClrTx/>
        <a:buSzTx/>
        <a:buFontTx/>
        <a:buNone/>
        <a:tabLst/>
        <a:defRPr b="0" baseline="0" cap="none" i="0" spc="0" strike="noStrike" sz="4800" u="none">
          <a:solidFill>
            <a:srgbClr val="FFFFFF"/>
          </a:solidFill>
          <a:uFillTx/>
          <a:latin typeface="+mj-lt"/>
          <a:ea typeface="+mj-ea"/>
          <a:cs typeface="+mj-cs"/>
          <a:sym typeface="Arial"/>
        </a:defRPr>
      </a:lvl8pPr>
      <a:lvl9pPr marL="0" marR="0" indent="0" algn="l" defTabSz="914400" rtl="0" latinLnBrk="0">
        <a:lnSpc>
          <a:spcPct val="100000"/>
        </a:lnSpc>
        <a:spcBef>
          <a:spcPts val="0"/>
        </a:spcBef>
        <a:spcAft>
          <a:spcPts val="0"/>
        </a:spcAft>
        <a:buClrTx/>
        <a:buSzTx/>
        <a:buFontTx/>
        <a:buNone/>
        <a:tabLst/>
        <a:defRPr b="0" baseline="0" cap="none" i="0" spc="0" strike="noStrike" sz="4800" u="none">
          <a:solidFill>
            <a:srgbClr val="FFFFFF"/>
          </a:solidFill>
          <a:uFillTx/>
          <a:latin typeface="+mj-lt"/>
          <a:ea typeface="+mj-ea"/>
          <a:cs typeface="+mj-cs"/>
          <a:sym typeface="Arial"/>
        </a:defRPr>
      </a:lvl9pPr>
    </p:titleStyle>
    <p:bodyStyle>
      <a:lvl1pPr marL="457200" marR="0" indent="-457200" algn="l" defTabSz="914400" rtl="0" latinLnBrk="0">
        <a:lnSpc>
          <a:spcPct val="100000"/>
        </a:lnSpc>
        <a:spcBef>
          <a:spcPts val="0"/>
        </a:spcBef>
        <a:spcAft>
          <a:spcPts val="0"/>
        </a:spcAft>
        <a:buClr>
          <a:srgbClr val="FFFFFF"/>
        </a:buClr>
        <a:buSzPts val="3600"/>
        <a:buFont typeface="Arial"/>
        <a:buChar char="●"/>
        <a:tabLst/>
        <a:defRPr b="0" baseline="0" cap="none" i="0" spc="0" strike="noStrike" sz="3600" u="none">
          <a:solidFill>
            <a:srgbClr val="FFFFFF"/>
          </a:solidFill>
          <a:uFillTx/>
          <a:latin typeface="+mj-lt"/>
          <a:ea typeface="+mj-ea"/>
          <a:cs typeface="+mj-cs"/>
          <a:sym typeface="Arial"/>
        </a:defRPr>
      </a:lvl1pPr>
      <a:lvl2pPr marL="1104900" marR="0" indent="-571500" algn="l" defTabSz="914400" rtl="0" latinLnBrk="0">
        <a:lnSpc>
          <a:spcPct val="100000"/>
        </a:lnSpc>
        <a:spcBef>
          <a:spcPts val="0"/>
        </a:spcBef>
        <a:spcAft>
          <a:spcPts val="0"/>
        </a:spcAft>
        <a:buClr>
          <a:srgbClr val="FFFFFF"/>
        </a:buClr>
        <a:buSzPts val="3600"/>
        <a:buFont typeface="Arial"/>
        <a:buChar char="○"/>
        <a:tabLst/>
        <a:defRPr b="0" baseline="0" cap="none" i="0" spc="0" strike="noStrike" sz="3600" u="none">
          <a:solidFill>
            <a:srgbClr val="FFFFFF"/>
          </a:solidFill>
          <a:uFillTx/>
          <a:latin typeface="+mj-lt"/>
          <a:ea typeface="+mj-ea"/>
          <a:cs typeface="+mj-cs"/>
          <a:sym typeface="Arial"/>
        </a:defRPr>
      </a:lvl2pPr>
      <a:lvl3pPr marL="1714500" marR="0" indent="-685800" algn="l" defTabSz="914400" rtl="0" latinLnBrk="0">
        <a:lnSpc>
          <a:spcPct val="100000"/>
        </a:lnSpc>
        <a:spcBef>
          <a:spcPts val="0"/>
        </a:spcBef>
        <a:spcAft>
          <a:spcPts val="0"/>
        </a:spcAft>
        <a:buClr>
          <a:srgbClr val="FFFFFF"/>
        </a:buClr>
        <a:buSzPts val="3600"/>
        <a:buFont typeface="Arial"/>
        <a:buChar char="■"/>
        <a:tabLst/>
        <a:defRPr b="0" baseline="0" cap="none" i="0" spc="0" strike="noStrike" sz="3600" u="none">
          <a:solidFill>
            <a:srgbClr val="FFFFFF"/>
          </a:solidFill>
          <a:uFillTx/>
          <a:latin typeface="+mj-lt"/>
          <a:ea typeface="+mj-ea"/>
          <a:cs typeface="+mj-cs"/>
          <a:sym typeface="Arial"/>
        </a:defRPr>
      </a:lvl3pPr>
      <a:lvl4pPr marL="2327728" marR="0" indent="-816428" algn="l" defTabSz="914400" rtl="0" latinLnBrk="0">
        <a:lnSpc>
          <a:spcPct val="100000"/>
        </a:lnSpc>
        <a:spcBef>
          <a:spcPts val="0"/>
        </a:spcBef>
        <a:spcAft>
          <a:spcPts val="0"/>
        </a:spcAft>
        <a:buClr>
          <a:srgbClr val="FFFFFF"/>
        </a:buClr>
        <a:buSzPts val="3600"/>
        <a:buFont typeface="Arial"/>
        <a:buChar char="●"/>
        <a:tabLst/>
        <a:defRPr b="0" baseline="0" cap="none" i="0" spc="0" strike="noStrike" sz="3600" u="none">
          <a:solidFill>
            <a:srgbClr val="FFFFFF"/>
          </a:solidFill>
          <a:uFillTx/>
          <a:latin typeface="+mj-lt"/>
          <a:ea typeface="+mj-ea"/>
          <a:cs typeface="+mj-cs"/>
          <a:sym typeface="Arial"/>
        </a:defRPr>
      </a:lvl4pPr>
      <a:lvl5pPr marL="2784928" marR="0" indent="-816428" algn="l" defTabSz="914400" rtl="0" latinLnBrk="0">
        <a:lnSpc>
          <a:spcPct val="100000"/>
        </a:lnSpc>
        <a:spcBef>
          <a:spcPts val="0"/>
        </a:spcBef>
        <a:spcAft>
          <a:spcPts val="0"/>
        </a:spcAft>
        <a:buClr>
          <a:srgbClr val="FFFFFF"/>
        </a:buClr>
        <a:buSzPts val="3600"/>
        <a:buFont typeface="Arial"/>
        <a:buChar char="○"/>
        <a:tabLst/>
        <a:defRPr b="0" baseline="0" cap="none" i="0" spc="0" strike="noStrike" sz="3600" u="none">
          <a:solidFill>
            <a:srgbClr val="FFFFFF"/>
          </a:solidFill>
          <a:uFillTx/>
          <a:latin typeface="+mj-lt"/>
          <a:ea typeface="+mj-ea"/>
          <a:cs typeface="+mj-cs"/>
          <a:sym typeface="Arial"/>
        </a:defRPr>
      </a:lvl5pPr>
      <a:lvl6pPr marL="3242128" marR="0" indent="-816428" algn="l" defTabSz="914400" rtl="0" latinLnBrk="0">
        <a:lnSpc>
          <a:spcPct val="100000"/>
        </a:lnSpc>
        <a:spcBef>
          <a:spcPts val="0"/>
        </a:spcBef>
        <a:spcAft>
          <a:spcPts val="0"/>
        </a:spcAft>
        <a:buClr>
          <a:srgbClr val="FFFFFF"/>
        </a:buClr>
        <a:buSzPts val="3600"/>
        <a:buFont typeface="Arial"/>
        <a:buChar char="■"/>
        <a:tabLst/>
        <a:defRPr b="0" baseline="0" cap="none" i="0" spc="0" strike="noStrike" sz="3600" u="none">
          <a:solidFill>
            <a:srgbClr val="FFFFFF"/>
          </a:solidFill>
          <a:uFillTx/>
          <a:latin typeface="+mj-lt"/>
          <a:ea typeface="+mj-ea"/>
          <a:cs typeface="+mj-cs"/>
          <a:sym typeface="Arial"/>
        </a:defRPr>
      </a:lvl6pPr>
      <a:lvl7pPr marL="3699328" marR="0" indent="-816428" algn="l" defTabSz="914400" rtl="0" latinLnBrk="0">
        <a:lnSpc>
          <a:spcPct val="100000"/>
        </a:lnSpc>
        <a:spcBef>
          <a:spcPts val="0"/>
        </a:spcBef>
        <a:spcAft>
          <a:spcPts val="0"/>
        </a:spcAft>
        <a:buClr>
          <a:srgbClr val="FFFFFF"/>
        </a:buClr>
        <a:buSzPts val="3600"/>
        <a:buFont typeface="Arial"/>
        <a:buChar char="●"/>
        <a:tabLst/>
        <a:defRPr b="0" baseline="0" cap="none" i="0" spc="0" strike="noStrike" sz="3600" u="none">
          <a:solidFill>
            <a:srgbClr val="FFFFFF"/>
          </a:solidFill>
          <a:uFillTx/>
          <a:latin typeface="+mj-lt"/>
          <a:ea typeface="+mj-ea"/>
          <a:cs typeface="+mj-cs"/>
          <a:sym typeface="Arial"/>
        </a:defRPr>
      </a:lvl7pPr>
      <a:lvl8pPr marL="4156528" marR="0" indent="-816428" algn="l" defTabSz="914400" rtl="0" latinLnBrk="0">
        <a:lnSpc>
          <a:spcPct val="100000"/>
        </a:lnSpc>
        <a:spcBef>
          <a:spcPts val="0"/>
        </a:spcBef>
        <a:spcAft>
          <a:spcPts val="0"/>
        </a:spcAft>
        <a:buClr>
          <a:srgbClr val="FFFFFF"/>
        </a:buClr>
        <a:buSzPts val="3600"/>
        <a:buFont typeface="Arial"/>
        <a:buChar char="○"/>
        <a:tabLst/>
        <a:defRPr b="0" baseline="0" cap="none" i="0" spc="0" strike="noStrike" sz="3600" u="none">
          <a:solidFill>
            <a:srgbClr val="FFFFFF"/>
          </a:solidFill>
          <a:uFillTx/>
          <a:latin typeface="+mj-lt"/>
          <a:ea typeface="+mj-ea"/>
          <a:cs typeface="+mj-cs"/>
          <a:sym typeface="Arial"/>
        </a:defRPr>
      </a:lvl8pPr>
      <a:lvl9pPr marL="4613728" marR="0" indent="-816428" algn="l" defTabSz="914400" rtl="0" latinLnBrk="0">
        <a:lnSpc>
          <a:spcPct val="100000"/>
        </a:lnSpc>
        <a:spcBef>
          <a:spcPts val="0"/>
        </a:spcBef>
        <a:spcAft>
          <a:spcPts val="0"/>
        </a:spcAft>
        <a:buClr>
          <a:srgbClr val="FFFFFF"/>
        </a:buClr>
        <a:buSzPts val="3600"/>
        <a:buFont typeface="Arial"/>
        <a:buChar char="■"/>
        <a:tabLst/>
        <a:defRPr b="0" baseline="0" cap="none" i="0" spc="0" strike="noStrike" sz="3600" u="none">
          <a:solidFill>
            <a:srgbClr val="FFFFFF"/>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Google Shape;60;p14"/>
          <p:cNvSpPr txBox="1"/>
          <p:nvPr>
            <p:ph type="title"/>
          </p:nvPr>
        </p:nvSpPr>
        <p:spPr>
          <a:xfrm>
            <a:off x="311699" y="51424"/>
            <a:ext cx="8520602" cy="1833602"/>
          </a:xfrm>
          <a:prstGeom prst="rect">
            <a:avLst/>
          </a:prstGeom>
        </p:spPr>
        <p:txBody>
          <a:bodyPr/>
          <a:lstStyle/>
          <a:p>
            <a:pPr algn="ctr">
              <a:defRPr sz="4800">
                <a:solidFill>
                  <a:srgbClr val="0000FF"/>
                </a:solidFill>
              </a:defRPr>
            </a:pPr>
            <a:r>
              <a:t>Grading for Equity: </a:t>
            </a:r>
          </a:p>
          <a:p>
            <a:pPr algn="ctr">
              <a:defRPr sz="4800">
                <a:solidFill>
                  <a:srgbClr val="0000FF"/>
                </a:solidFill>
              </a:defRPr>
            </a:pPr>
            <a:r>
              <a:t>What, Why and How</a:t>
            </a:r>
          </a:p>
        </p:txBody>
      </p:sp>
      <p:sp>
        <p:nvSpPr>
          <p:cNvPr id="125" name="Google Shape;61;p14"/>
          <p:cNvSpPr txBox="1"/>
          <p:nvPr>
            <p:ph type="body" idx="1"/>
          </p:nvPr>
        </p:nvSpPr>
        <p:spPr>
          <a:xfrm>
            <a:off x="311699" y="2090875"/>
            <a:ext cx="8520602" cy="2213101"/>
          </a:xfrm>
          <a:prstGeom prst="rect">
            <a:avLst/>
          </a:prstGeom>
        </p:spPr>
        <p:txBody>
          <a:bodyPr/>
          <a:lstStyle/>
          <a:p>
            <a:pPr marL="0" indent="0" algn="ctr">
              <a:buSzTx/>
              <a:buNone/>
              <a:defRPr sz="2400">
                <a:solidFill>
                  <a:srgbClr val="0000FF"/>
                </a:solidFill>
              </a:defRPr>
            </a:pPr>
            <a:r>
              <a:t>Andrew Berns (adberns@cs.uni.edu)</a:t>
            </a:r>
          </a:p>
          <a:p>
            <a:pPr marL="0" indent="0" algn="ctr">
              <a:buSzTx/>
              <a:buNone/>
              <a:defRPr sz="2400">
                <a:solidFill>
                  <a:srgbClr val="0000FF"/>
                </a:solidFill>
              </a:defRPr>
            </a:pPr>
            <a:r>
              <a:t>J. Philip East (east@cs.uni.edu)</a:t>
            </a:r>
          </a:p>
        </p:txBody>
      </p:sp>
      <p:sp>
        <p:nvSpPr>
          <p:cNvPr id="126" name="Google Shape;62;p14"/>
          <p:cNvSpPr txBox="1"/>
          <p:nvPr>
            <p:ph type="sldNum" sz="quarter" idx="2"/>
          </p:nvPr>
        </p:nvSpPr>
        <p:spPr>
          <a:xfrm>
            <a:off x="8754976" y="89019"/>
            <a:ext cx="266183"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Google Shape;123;p23"/>
          <p:cNvSpPr txBox="1"/>
          <p:nvPr>
            <p:ph type="title"/>
          </p:nvPr>
        </p:nvSpPr>
        <p:spPr>
          <a:xfrm>
            <a:off x="311699" y="51424"/>
            <a:ext cx="8520602" cy="1204502"/>
          </a:xfrm>
          <a:prstGeom prst="rect">
            <a:avLst/>
          </a:prstGeom>
        </p:spPr>
        <p:txBody>
          <a:bodyPr/>
          <a:lstStyle/>
          <a:p>
            <a:pPr>
              <a:defRPr>
                <a:solidFill>
                  <a:srgbClr val="0000FF"/>
                </a:solidFill>
              </a:defRPr>
            </a:pPr>
            <a:r>
              <a:t>Unbiased, </a:t>
            </a:r>
            <a:r>
              <a:rPr b="1" i="1" u="sng"/>
              <a:t>Accurate</a:t>
            </a:r>
            <a:r>
              <a:t>, Motivating</a:t>
            </a:r>
          </a:p>
        </p:txBody>
      </p:sp>
      <p:sp>
        <p:nvSpPr>
          <p:cNvPr id="171" name="Google Shape;124;p23"/>
          <p:cNvSpPr txBox="1"/>
          <p:nvPr>
            <p:ph type="body" idx="1"/>
          </p:nvPr>
        </p:nvSpPr>
        <p:spPr>
          <a:xfrm>
            <a:off x="308250" y="737900"/>
            <a:ext cx="8832300" cy="2714101"/>
          </a:xfrm>
          <a:prstGeom prst="rect">
            <a:avLst/>
          </a:prstGeom>
        </p:spPr>
        <p:txBody>
          <a:bodyPr/>
          <a:lstStyle>
            <a:lvl1pPr indent="-381000">
              <a:lnSpc>
                <a:spcPct val="115000"/>
              </a:lnSpc>
              <a:spcBef>
                <a:spcPts val="1200"/>
              </a:spcBef>
              <a:buClr>
                <a:srgbClr val="0000FF"/>
              </a:buClr>
              <a:buSzPts val="2400"/>
              <a:defRPr sz="2400">
                <a:solidFill>
                  <a:srgbClr val="0000FF"/>
                </a:solidFill>
              </a:defRPr>
            </a:lvl1pPr>
            <a:lvl2pPr marL="914400" indent="-419100">
              <a:lnSpc>
                <a:spcPct val="115000"/>
              </a:lnSpc>
              <a:buClr>
                <a:srgbClr val="0000FF"/>
              </a:buClr>
              <a:defRPr>
                <a:solidFill>
                  <a:srgbClr val="0000FF"/>
                </a:solidFill>
              </a:defRPr>
            </a:lvl2pPr>
          </a:lstStyle>
          <a:p>
            <a:pPr/>
            <a:r>
              <a:t>Numbers should reflect student capability consistently and as desired/expected—some problems/issues:</a:t>
            </a:r>
            <a:endParaRPr sz="1800"/>
          </a:p>
          <a:p>
            <a:pPr lvl="1"/>
            <a:r>
              <a:t>Averaging course elements</a:t>
            </a:r>
          </a:p>
        </p:txBody>
      </p:sp>
      <p:sp>
        <p:nvSpPr>
          <p:cNvPr id="172" name="Google Shape;125;p23"/>
          <p:cNvSpPr txBox="1"/>
          <p:nvPr>
            <p:ph type="sldNum" sz="quarter" idx="2"/>
          </p:nvPr>
        </p:nvSpPr>
        <p:spPr>
          <a:xfrm>
            <a:off x="8684345" y="89019"/>
            <a:ext cx="336814"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73" name="Google Shape;126;p23" descr="Google Shape;126;p23"/>
          <p:cNvPicPr>
            <a:picLocks noChangeAspect="1"/>
          </p:cNvPicPr>
          <p:nvPr/>
        </p:nvPicPr>
        <p:blipFill>
          <a:blip r:embed="rId3">
            <a:extLst/>
          </a:blip>
          <a:stretch>
            <a:fillRect/>
          </a:stretch>
        </p:blipFill>
        <p:spPr>
          <a:xfrm>
            <a:off x="308244" y="2525523"/>
            <a:ext cx="4045030" cy="1553226"/>
          </a:xfrm>
          <a:prstGeom prst="rect">
            <a:avLst/>
          </a:prstGeom>
          <a:ln w="12700">
            <a:miter lim="400000"/>
          </a:ln>
        </p:spPr>
      </p:pic>
      <p:pic>
        <p:nvPicPr>
          <p:cNvPr id="174" name="Google Shape;127;p23" descr="Google Shape;127;p23"/>
          <p:cNvPicPr>
            <a:picLocks noChangeAspect="1"/>
          </p:cNvPicPr>
          <p:nvPr/>
        </p:nvPicPr>
        <p:blipFill>
          <a:blip r:embed="rId4">
            <a:extLst/>
          </a:blip>
          <a:stretch>
            <a:fillRect/>
          </a:stretch>
        </p:blipFill>
        <p:spPr>
          <a:xfrm>
            <a:off x="4530049" y="2525522"/>
            <a:ext cx="4352325" cy="1553226"/>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73"/>
                                        </p:tgtEl>
                                        <p:attrNameLst>
                                          <p:attrName>style.visibility</p:attrName>
                                        </p:attrNameLst>
                                      </p:cBhvr>
                                      <p:to>
                                        <p:strVal val="visible"/>
                                      </p:to>
                                    </p:set>
                                    <p:animEffect filter="fade" transition="in">
                                      <p:cBhvr>
                                        <p:cTn id="7" dur="1000"/>
                                        <p:tgtEl>
                                          <p:spTgt spid="173"/>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174"/>
                                        </p:tgtEl>
                                        <p:attrNameLst>
                                          <p:attrName>style.visibility</p:attrName>
                                        </p:attrNameLst>
                                      </p:cBhvr>
                                      <p:to>
                                        <p:strVal val="visible"/>
                                      </p:to>
                                    </p:set>
                                    <p:animEffect filter="fade" transition="in">
                                      <p:cBhvr>
                                        <p:cTn id="12" dur="1000"/>
                                        <p:tgtEl>
                                          <p:spTgt spid="17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3" grpId="1"/>
      <p:bldP build="whole" bldLvl="1" animBg="1" rev="0" advAuto="0" spid="174" grpId="2"/>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Google Shape;132;p24"/>
          <p:cNvSpPr txBox="1"/>
          <p:nvPr>
            <p:ph type="title"/>
          </p:nvPr>
        </p:nvSpPr>
        <p:spPr>
          <a:xfrm>
            <a:off x="311699" y="51424"/>
            <a:ext cx="8520602" cy="1204502"/>
          </a:xfrm>
          <a:prstGeom prst="rect">
            <a:avLst/>
          </a:prstGeom>
        </p:spPr>
        <p:txBody>
          <a:bodyPr/>
          <a:lstStyle/>
          <a:p>
            <a:pPr>
              <a:defRPr>
                <a:solidFill>
                  <a:srgbClr val="0000FF"/>
                </a:solidFill>
              </a:defRPr>
            </a:pPr>
            <a:r>
              <a:t>Unbiased, </a:t>
            </a:r>
            <a:r>
              <a:rPr b="1" i="1" u="sng"/>
              <a:t>Accurate</a:t>
            </a:r>
            <a:r>
              <a:t>, Motivating</a:t>
            </a:r>
          </a:p>
        </p:txBody>
      </p:sp>
      <p:sp>
        <p:nvSpPr>
          <p:cNvPr id="179" name="Google Shape;133;p24"/>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Numbers should reflect student capability consistently and as desired/expected—some problems/issues:</a:t>
            </a:r>
          </a:p>
          <a:p>
            <a:pPr lvl="1" marL="914400" indent="-342900">
              <a:lnSpc>
                <a:spcPct val="115000"/>
              </a:lnSpc>
              <a:buClr>
                <a:srgbClr val="0000FF"/>
              </a:buClr>
              <a:buSzPts val="1800"/>
              <a:defRPr sz="1800">
                <a:solidFill>
                  <a:srgbClr val="0000FF"/>
                </a:solidFill>
              </a:defRPr>
            </a:pPr>
            <a:r>
              <a:t>Unequal percentage grade ranges</a:t>
            </a:r>
          </a:p>
          <a:p>
            <a:pPr lvl="1" marL="914400" indent="-342900">
              <a:lnSpc>
                <a:spcPct val="115000"/>
              </a:lnSpc>
              <a:buClr>
                <a:srgbClr val="0000FF"/>
              </a:buClr>
              <a:buSzPts val="1800"/>
              <a:defRPr sz="1800">
                <a:solidFill>
                  <a:srgbClr val="0000FF"/>
                </a:solidFill>
              </a:defRPr>
            </a:pPr>
            <a:r>
              <a:t>Point/grade granularity</a:t>
            </a:r>
          </a:p>
          <a:p>
            <a:pPr lvl="1" marL="914400" indent="-342900">
              <a:lnSpc>
                <a:spcPct val="115000"/>
              </a:lnSpc>
              <a:buClr>
                <a:srgbClr val="0000FF"/>
              </a:buClr>
              <a:buSzPts val="1800"/>
              <a:defRPr sz="1800">
                <a:solidFill>
                  <a:srgbClr val="0000FF"/>
                </a:solidFill>
              </a:defRPr>
            </a:pPr>
            <a:r>
              <a:t>Averaging course elements</a:t>
            </a:r>
          </a:p>
          <a:p>
            <a:pPr lvl="1" marL="914400" indent="-419100">
              <a:lnSpc>
                <a:spcPct val="115000"/>
              </a:lnSpc>
              <a:buClr>
                <a:srgbClr val="0000FF"/>
              </a:buClr>
              <a:defRPr>
                <a:solidFill>
                  <a:srgbClr val="0000FF"/>
                </a:solidFill>
              </a:defRPr>
            </a:pPr>
            <a:r>
              <a:t>Using zeros for missing work</a:t>
            </a:r>
          </a:p>
          <a:p>
            <a:pPr lvl="1" marL="914400" indent="-342900">
              <a:lnSpc>
                <a:spcPct val="115000"/>
              </a:lnSpc>
              <a:buClr>
                <a:srgbClr val="0000FF"/>
              </a:buClr>
              <a:buSzPts val="1800"/>
              <a:defRPr sz="1800">
                <a:solidFill>
                  <a:srgbClr val="0000FF"/>
                </a:solidFill>
              </a:defRPr>
            </a:pPr>
            <a:r>
              <a:t>Behavioral penalties (late work and cheating)</a:t>
            </a:r>
          </a:p>
          <a:p>
            <a:pPr lvl="1" marL="914400" indent="-342900">
              <a:lnSpc>
                <a:spcPct val="115000"/>
              </a:lnSpc>
              <a:buClr>
                <a:srgbClr val="0000FF"/>
              </a:buClr>
              <a:buSzPts val="1800"/>
              <a:defRPr sz="1800">
                <a:solidFill>
                  <a:srgbClr val="0000FF"/>
                </a:solidFill>
              </a:defRPr>
            </a:pPr>
            <a:r>
              <a:t>Grading group work</a:t>
            </a:r>
          </a:p>
          <a:p>
            <a:pPr lvl="1" marL="914400" indent="-342900">
              <a:lnSpc>
                <a:spcPct val="115000"/>
              </a:lnSpc>
              <a:buClr>
                <a:srgbClr val="0000FF"/>
              </a:buClr>
              <a:buSzPts val="1800"/>
              <a:defRPr sz="1800">
                <a:solidFill>
                  <a:srgbClr val="0000FF"/>
                </a:solidFill>
              </a:defRPr>
            </a:pPr>
            <a:r>
              <a:t>One-and-done assessments</a:t>
            </a:r>
          </a:p>
        </p:txBody>
      </p:sp>
      <p:sp>
        <p:nvSpPr>
          <p:cNvPr id="180" name="Google Shape;134;p24"/>
          <p:cNvSpPr txBox="1"/>
          <p:nvPr>
            <p:ph type="sldNum" sz="quarter" idx="2"/>
          </p:nvPr>
        </p:nvSpPr>
        <p:spPr>
          <a:xfrm>
            <a:off x="8693771" y="89019"/>
            <a:ext cx="327388"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Google Shape;139;p25"/>
          <p:cNvSpPr txBox="1"/>
          <p:nvPr>
            <p:ph type="title"/>
          </p:nvPr>
        </p:nvSpPr>
        <p:spPr>
          <a:xfrm>
            <a:off x="311699" y="51424"/>
            <a:ext cx="8520602" cy="1204502"/>
          </a:xfrm>
          <a:prstGeom prst="rect">
            <a:avLst/>
          </a:prstGeom>
        </p:spPr>
        <p:txBody>
          <a:bodyPr/>
          <a:lstStyle/>
          <a:p>
            <a:pPr>
              <a:defRPr>
                <a:solidFill>
                  <a:srgbClr val="0000FF"/>
                </a:solidFill>
              </a:defRPr>
            </a:pPr>
            <a:r>
              <a:t>Unbiased, </a:t>
            </a:r>
            <a:r>
              <a:rPr b="1" i="1" u="sng"/>
              <a:t>Accurate</a:t>
            </a:r>
            <a:r>
              <a:t>, Motivating</a:t>
            </a:r>
          </a:p>
        </p:txBody>
      </p:sp>
      <p:sp>
        <p:nvSpPr>
          <p:cNvPr id="183" name="Google Shape;140;p25"/>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Numbers should reflect student capability consistently and as desired/expected—some problems/issues:</a:t>
            </a:r>
          </a:p>
          <a:p>
            <a:pPr lvl="1" marL="914400" indent="-342900">
              <a:lnSpc>
                <a:spcPct val="115000"/>
              </a:lnSpc>
              <a:buClr>
                <a:srgbClr val="0000FF"/>
              </a:buClr>
              <a:buSzPts val="1800"/>
              <a:defRPr sz="1800">
                <a:solidFill>
                  <a:srgbClr val="0000FF"/>
                </a:solidFill>
              </a:defRPr>
            </a:pPr>
            <a:r>
              <a:t>Unequal percentage grade ranges</a:t>
            </a:r>
          </a:p>
          <a:p>
            <a:pPr lvl="1" marL="914400" indent="-342900">
              <a:lnSpc>
                <a:spcPct val="115000"/>
              </a:lnSpc>
              <a:buClr>
                <a:srgbClr val="0000FF"/>
              </a:buClr>
              <a:buSzPts val="1800"/>
              <a:defRPr sz="1800">
                <a:solidFill>
                  <a:srgbClr val="0000FF"/>
                </a:solidFill>
              </a:defRPr>
            </a:pPr>
            <a:r>
              <a:t>Point/grade granularity</a:t>
            </a:r>
          </a:p>
          <a:p>
            <a:pPr lvl="1" marL="914400" indent="-342900">
              <a:lnSpc>
                <a:spcPct val="115000"/>
              </a:lnSpc>
              <a:buClr>
                <a:srgbClr val="0000FF"/>
              </a:buClr>
              <a:buSzPts val="1800"/>
              <a:defRPr sz="1800">
                <a:solidFill>
                  <a:srgbClr val="0000FF"/>
                </a:solidFill>
              </a:defRPr>
            </a:pPr>
            <a:r>
              <a:t>Averaging course elements</a:t>
            </a:r>
          </a:p>
          <a:p>
            <a:pPr lvl="1" marL="914400" indent="-342900">
              <a:lnSpc>
                <a:spcPct val="115000"/>
              </a:lnSpc>
              <a:buClr>
                <a:srgbClr val="0000FF"/>
              </a:buClr>
              <a:buSzPts val="1800"/>
              <a:defRPr sz="1800">
                <a:solidFill>
                  <a:srgbClr val="0000FF"/>
                </a:solidFill>
              </a:defRPr>
            </a:pPr>
            <a:r>
              <a:t>Using zeros for missing work</a:t>
            </a:r>
          </a:p>
          <a:p>
            <a:pPr lvl="1" marL="914400" indent="-419100">
              <a:lnSpc>
                <a:spcPct val="115000"/>
              </a:lnSpc>
              <a:buClr>
                <a:srgbClr val="0000FF"/>
              </a:buClr>
              <a:defRPr>
                <a:solidFill>
                  <a:srgbClr val="0000FF"/>
                </a:solidFill>
              </a:defRPr>
            </a:pPr>
            <a:r>
              <a:t>Behavioral penalties (late work and cheating)</a:t>
            </a:r>
          </a:p>
          <a:p>
            <a:pPr lvl="1" marL="914400" indent="-342900">
              <a:lnSpc>
                <a:spcPct val="115000"/>
              </a:lnSpc>
              <a:buClr>
                <a:srgbClr val="0000FF"/>
              </a:buClr>
              <a:buSzPts val="1800"/>
              <a:defRPr sz="1800">
                <a:solidFill>
                  <a:srgbClr val="0000FF"/>
                </a:solidFill>
              </a:defRPr>
            </a:pPr>
            <a:r>
              <a:t>Grading group work</a:t>
            </a:r>
          </a:p>
          <a:p>
            <a:pPr lvl="1" marL="914400" indent="-342900">
              <a:lnSpc>
                <a:spcPct val="115000"/>
              </a:lnSpc>
              <a:buClr>
                <a:srgbClr val="0000FF"/>
              </a:buClr>
              <a:buSzPts val="1800"/>
              <a:defRPr sz="1800">
                <a:solidFill>
                  <a:srgbClr val="0000FF"/>
                </a:solidFill>
              </a:defRPr>
            </a:pPr>
            <a:r>
              <a:t>One-and-done assessments</a:t>
            </a:r>
          </a:p>
        </p:txBody>
      </p:sp>
      <p:sp>
        <p:nvSpPr>
          <p:cNvPr id="184" name="Google Shape;141;p25"/>
          <p:cNvSpPr txBox="1"/>
          <p:nvPr>
            <p:ph type="sldNum" sz="quarter" idx="2"/>
          </p:nvPr>
        </p:nvSpPr>
        <p:spPr>
          <a:xfrm>
            <a:off x="8684345" y="89019"/>
            <a:ext cx="336814"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Google Shape;146;p26"/>
          <p:cNvSpPr txBox="1"/>
          <p:nvPr>
            <p:ph type="title"/>
          </p:nvPr>
        </p:nvSpPr>
        <p:spPr>
          <a:xfrm>
            <a:off x="311699" y="51424"/>
            <a:ext cx="8520602" cy="1204502"/>
          </a:xfrm>
          <a:prstGeom prst="rect">
            <a:avLst/>
          </a:prstGeom>
        </p:spPr>
        <p:txBody>
          <a:bodyPr/>
          <a:lstStyle/>
          <a:p>
            <a:pPr>
              <a:defRPr>
                <a:solidFill>
                  <a:srgbClr val="0000FF"/>
                </a:solidFill>
              </a:defRPr>
            </a:pPr>
            <a:r>
              <a:t>Unbiased, </a:t>
            </a:r>
            <a:r>
              <a:rPr b="1" i="1" u="sng"/>
              <a:t>Accurate</a:t>
            </a:r>
            <a:r>
              <a:t>, Motivating</a:t>
            </a:r>
          </a:p>
        </p:txBody>
      </p:sp>
      <p:sp>
        <p:nvSpPr>
          <p:cNvPr id="187" name="Google Shape;147;p26"/>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Numbers should reflect student capability consistently and as desired/expected—some problems/issues:</a:t>
            </a:r>
          </a:p>
          <a:p>
            <a:pPr lvl="1" marL="914400" indent="-342900">
              <a:lnSpc>
                <a:spcPct val="115000"/>
              </a:lnSpc>
              <a:buClr>
                <a:srgbClr val="0000FF"/>
              </a:buClr>
              <a:buSzPts val="1800"/>
              <a:defRPr sz="1800">
                <a:solidFill>
                  <a:srgbClr val="0000FF"/>
                </a:solidFill>
              </a:defRPr>
            </a:pPr>
            <a:r>
              <a:t>Unequal percentage grade ranges</a:t>
            </a:r>
          </a:p>
          <a:p>
            <a:pPr lvl="1" marL="914400" indent="-342900">
              <a:lnSpc>
                <a:spcPct val="115000"/>
              </a:lnSpc>
              <a:buClr>
                <a:srgbClr val="0000FF"/>
              </a:buClr>
              <a:buSzPts val="1800"/>
              <a:defRPr sz="1800">
                <a:solidFill>
                  <a:srgbClr val="0000FF"/>
                </a:solidFill>
              </a:defRPr>
            </a:pPr>
            <a:r>
              <a:t>Point/grade granularity</a:t>
            </a:r>
          </a:p>
          <a:p>
            <a:pPr lvl="1" marL="914400" indent="-342900">
              <a:lnSpc>
                <a:spcPct val="115000"/>
              </a:lnSpc>
              <a:buClr>
                <a:srgbClr val="0000FF"/>
              </a:buClr>
              <a:buSzPts val="1800"/>
              <a:defRPr sz="1800">
                <a:solidFill>
                  <a:srgbClr val="0000FF"/>
                </a:solidFill>
              </a:defRPr>
            </a:pPr>
            <a:r>
              <a:t>Averaging course elements</a:t>
            </a:r>
          </a:p>
          <a:p>
            <a:pPr lvl="1" marL="914400" indent="-342900">
              <a:lnSpc>
                <a:spcPct val="115000"/>
              </a:lnSpc>
              <a:buClr>
                <a:srgbClr val="0000FF"/>
              </a:buClr>
              <a:buSzPts val="1800"/>
              <a:defRPr sz="1800">
                <a:solidFill>
                  <a:srgbClr val="0000FF"/>
                </a:solidFill>
              </a:defRPr>
            </a:pPr>
            <a:r>
              <a:t>Using zeros for missing work</a:t>
            </a:r>
          </a:p>
          <a:p>
            <a:pPr lvl="1" marL="914400" indent="-342900">
              <a:lnSpc>
                <a:spcPct val="115000"/>
              </a:lnSpc>
              <a:buClr>
                <a:srgbClr val="0000FF"/>
              </a:buClr>
              <a:buSzPts val="1800"/>
              <a:defRPr sz="1800">
                <a:solidFill>
                  <a:srgbClr val="0000FF"/>
                </a:solidFill>
              </a:defRPr>
            </a:pPr>
            <a:r>
              <a:t>Behavioral penalties (late work and cheating)</a:t>
            </a:r>
          </a:p>
          <a:p>
            <a:pPr lvl="1" marL="914400" indent="-419100">
              <a:lnSpc>
                <a:spcPct val="115000"/>
              </a:lnSpc>
              <a:buClr>
                <a:srgbClr val="0000FF"/>
              </a:buClr>
              <a:defRPr>
                <a:solidFill>
                  <a:srgbClr val="0000FF"/>
                </a:solidFill>
              </a:defRPr>
            </a:pPr>
            <a:r>
              <a:t>Grading group work</a:t>
            </a:r>
          </a:p>
          <a:p>
            <a:pPr lvl="1" marL="914400" indent="-342900">
              <a:lnSpc>
                <a:spcPct val="115000"/>
              </a:lnSpc>
              <a:buClr>
                <a:srgbClr val="0000FF"/>
              </a:buClr>
              <a:buSzPts val="1800"/>
              <a:defRPr sz="1800">
                <a:solidFill>
                  <a:srgbClr val="0000FF"/>
                </a:solidFill>
              </a:defRPr>
            </a:pPr>
            <a:r>
              <a:t>One-and-done assessments</a:t>
            </a:r>
          </a:p>
        </p:txBody>
      </p:sp>
      <p:sp>
        <p:nvSpPr>
          <p:cNvPr id="188" name="Google Shape;148;p26"/>
          <p:cNvSpPr txBox="1"/>
          <p:nvPr>
            <p:ph type="sldNum" sz="quarter" idx="2"/>
          </p:nvPr>
        </p:nvSpPr>
        <p:spPr>
          <a:xfrm>
            <a:off x="8684345" y="89019"/>
            <a:ext cx="336814"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Google Shape;153;p27"/>
          <p:cNvSpPr txBox="1"/>
          <p:nvPr>
            <p:ph type="title"/>
          </p:nvPr>
        </p:nvSpPr>
        <p:spPr>
          <a:xfrm>
            <a:off x="311699" y="51424"/>
            <a:ext cx="8520602" cy="1204502"/>
          </a:xfrm>
          <a:prstGeom prst="rect">
            <a:avLst/>
          </a:prstGeom>
        </p:spPr>
        <p:txBody>
          <a:bodyPr/>
          <a:lstStyle/>
          <a:p>
            <a:pPr>
              <a:defRPr>
                <a:solidFill>
                  <a:srgbClr val="0000FF"/>
                </a:solidFill>
              </a:defRPr>
            </a:pPr>
            <a:r>
              <a:t>Unbiased, </a:t>
            </a:r>
            <a:r>
              <a:rPr b="1" i="1" u="sng"/>
              <a:t>Accurate</a:t>
            </a:r>
            <a:r>
              <a:t>, Motivating</a:t>
            </a:r>
          </a:p>
        </p:txBody>
      </p:sp>
      <p:sp>
        <p:nvSpPr>
          <p:cNvPr id="191" name="Google Shape;154;p27"/>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Numbers should reflect student capability consistently and as desired/expected—some problems/issues:</a:t>
            </a:r>
          </a:p>
          <a:p>
            <a:pPr lvl="1" marL="914400" indent="-342900">
              <a:lnSpc>
                <a:spcPct val="115000"/>
              </a:lnSpc>
              <a:buClr>
                <a:srgbClr val="0000FF"/>
              </a:buClr>
              <a:buSzPts val="1800"/>
              <a:defRPr sz="1800">
                <a:solidFill>
                  <a:srgbClr val="0000FF"/>
                </a:solidFill>
              </a:defRPr>
            </a:pPr>
            <a:r>
              <a:t>Unequal percentage grade ranges</a:t>
            </a:r>
          </a:p>
          <a:p>
            <a:pPr lvl="1" marL="914400" indent="-342900">
              <a:lnSpc>
                <a:spcPct val="115000"/>
              </a:lnSpc>
              <a:buClr>
                <a:srgbClr val="0000FF"/>
              </a:buClr>
              <a:buSzPts val="1800"/>
              <a:defRPr sz="1800">
                <a:solidFill>
                  <a:srgbClr val="0000FF"/>
                </a:solidFill>
              </a:defRPr>
            </a:pPr>
            <a:r>
              <a:t>Point/grade granularity</a:t>
            </a:r>
          </a:p>
          <a:p>
            <a:pPr lvl="1" marL="914400" indent="-342900">
              <a:lnSpc>
                <a:spcPct val="115000"/>
              </a:lnSpc>
              <a:buClr>
                <a:srgbClr val="0000FF"/>
              </a:buClr>
              <a:buSzPts val="1800"/>
              <a:defRPr sz="1800">
                <a:solidFill>
                  <a:srgbClr val="0000FF"/>
                </a:solidFill>
              </a:defRPr>
            </a:pPr>
            <a:r>
              <a:t>Averaging course elements</a:t>
            </a:r>
          </a:p>
          <a:p>
            <a:pPr lvl="1" marL="914400" indent="-342900">
              <a:lnSpc>
                <a:spcPct val="115000"/>
              </a:lnSpc>
              <a:buClr>
                <a:srgbClr val="0000FF"/>
              </a:buClr>
              <a:buSzPts val="1800"/>
              <a:defRPr sz="1800">
                <a:solidFill>
                  <a:srgbClr val="0000FF"/>
                </a:solidFill>
              </a:defRPr>
            </a:pPr>
            <a:r>
              <a:t>Using zeros for missing work</a:t>
            </a:r>
          </a:p>
          <a:p>
            <a:pPr lvl="1" marL="914400" indent="-342900">
              <a:lnSpc>
                <a:spcPct val="115000"/>
              </a:lnSpc>
              <a:buClr>
                <a:srgbClr val="0000FF"/>
              </a:buClr>
              <a:buSzPts val="1800"/>
              <a:defRPr sz="1800">
                <a:solidFill>
                  <a:srgbClr val="0000FF"/>
                </a:solidFill>
              </a:defRPr>
            </a:pPr>
            <a:r>
              <a:t>Behavioral penalties (late work and cheating)</a:t>
            </a:r>
          </a:p>
          <a:p>
            <a:pPr lvl="1" marL="914400" indent="-342900">
              <a:lnSpc>
                <a:spcPct val="115000"/>
              </a:lnSpc>
              <a:buClr>
                <a:srgbClr val="0000FF"/>
              </a:buClr>
              <a:buSzPts val="1800"/>
              <a:defRPr sz="1800">
                <a:solidFill>
                  <a:srgbClr val="0000FF"/>
                </a:solidFill>
              </a:defRPr>
            </a:pPr>
            <a:r>
              <a:t>Grading group work</a:t>
            </a:r>
          </a:p>
          <a:p>
            <a:pPr lvl="1" marL="914400" indent="-419100">
              <a:lnSpc>
                <a:spcPct val="115000"/>
              </a:lnSpc>
              <a:buClr>
                <a:srgbClr val="0000FF"/>
              </a:buClr>
              <a:defRPr>
                <a:solidFill>
                  <a:srgbClr val="0000FF"/>
                </a:solidFill>
              </a:defRPr>
            </a:pPr>
            <a:r>
              <a:t>One-and-done assessments</a:t>
            </a:r>
          </a:p>
        </p:txBody>
      </p:sp>
      <p:sp>
        <p:nvSpPr>
          <p:cNvPr id="192" name="Google Shape;155;p27"/>
          <p:cNvSpPr txBox="1"/>
          <p:nvPr>
            <p:ph type="sldNum" sz="quarter" idx="2"/>
          </p:nvPr>
        </p:nvSpPr>
        <p:spPr>
          <a:xfrm>
            <a:off x="8684345" y="89019"/>
            <a:ext cx="336814"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Google Shape;160;p28"/>
          <p:cNvSpPr txBox="1"/>
          <p:nvPr>
            <p:ph type="title"/>
          </p:nvPr>
        </p:nvSpPr>
        <p:spPr>
          <a:xfrm>
            <a:off x="311699" y="51424"/>
            <a:ext cx="8520602" cy="1204502"/>
          </a:xfrm>
          <a:prstGeom prst="rect">
            <a:avLst/>
          </a:prstGeom>
        </p:spPr>
        <p:txBody>
          <a:bodyPr/>
          <a:lstStyle/>
          <a:p>
            <a:pPr>
              <a:defRPr>
                <a:solidFill>
                  <a:srgbClr val="0000FF"/>
                </a:solidFill>
              </a:defRPr>
            </a:pPr>
            <a:r>
              <a:t>Unbiased, </a:t>
            </a:r>
            <a:r>
              <a:rPr b="1" i="1" u="sng"/>
              <a:t>Accurate</a:t>
            </a:r>
            <a:r>
              <a:t>, Motivating</a:t>
            </a:r>
          </a:p>
        </p:txBody>
      </p:sp>
      <p:sp>
        <p:nvSpPr>
          <p:cNvPr id="195" name="Google Shape;161;p28"/>
          <p:cNvSpPr txBox="1"/>
          <p:nvPr>
            <p:ph type="body" idx="1"/>
          </p:nvPr>
        </p:nvSpPr>
        <p:spPr>
          <a:xfrm>
            <a:off x="311700" y="1054549"/>
            <a:ext cx="8832300" cy="3304800"/>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Numbers should reflect student capability consistently and as desired/expected—some problems/issues:</a:t>
            </a:r>
          </a:p>
          <a:p>
            <a:pPr lvl="1" marL="914400" indent="-342900">
              <a:lnSpc>
                <a:spcPct val="115000"/>
              </a:lnSpc>
              <a:buClr>
                <a:srgbClr val="0000FF"/>
              </a:buClr>
              <a:buSzPts val="1800"/>
              <a:defRPr sz="1800">
                <a:solidFill>
                  <a:srgbClr val="0000FF"/>
                </a:solidFill>
              </a:defRPr>
            </a:pPr>
            <a:r>
              <a:t>Unequal percentage grade ranges</a:t>
            </a:r>
          </a:p>
          <a:p>
            <a:pPr lvl="1" marL="914400" indent="-342900">
              <a:lnSpc>
                <a:spcPct val="115000"/>
              </a:lnSpc>
              <a:buClr>
                <a:srgbClr val="0000FF"/>
              </a:buClr>
              <a:buSzPts val="1800"/>
              <a:defRPr sz="1800">
                <a:solidFill>
                  <a:srgbClr val="0000FF"/>
                </a:solidFill>
              </a:defRPr>
            </a:pPr>
            <a:r>
              <a:t>Point/grade granularity</a:t>
            </a:r>
          </a:p>
          <a:p>
            <a:pPr lvl="1" marL="914400" indent="-342900">
              <a:lnSpc>
                <a:spcPct val="115000"/>
              </a:lnSpc>
              <a:buClr>
                <a:srgbClr val="0000FF"/>
              </a:buClr>
              <a:buSzPts val="1800"/>
              <a:defRPr sz="1800">
                <a:solidFill>
                  <a:srgbClr val="0000FF"/>
                </a:solidFill>
              </a:defRPr>
            </a:pPr>
            <a:r>
              <a:t>Averaging course elements</a:t>
            </a:r>
          </a:p>
          <a:p>
            <a:pPr lvl="1" marL="914400" indent="-342900">
              <a:lnSpc>
                <a:spcPct val="115000"/>
              </a:lnSpc>
              <a:buClr>
                <a:srgbClr val="0000FF"/>
              </a:buClr>
              <a:buSzPts val="1800"/>
              <a:defRPr sz="1800">
                <a:solidFill>
                  <a:srgbClr val="0000FF"/>
                </a:solidFill>
              </a:defRPr>
            </a:pPr>
            <a:r>
              <a:t>Using zeros for missing work</a:t>
            </a:r>
          </a:p>
          <a:p>
            <a:pPr lvl="1" marL="914400" indent="-342900">
              <a:lnSpc>
                <a:spcPct val="115000"/>
              </a:lnSpc>
              <a:buClr>
                <a:srgbClr val="0000FF"/>
              </a:buClr>
              <a:buSzPts val="1800"/>
              <a:defRPr sz="1800">
                <a:solidFill>
                  <a:srgbClr val="0000FF"/>
                </a:solidFill>
              </a:defRPr>
            </a:pPr>
            <a:r>
              <a:t>Behavioral penalties (late work and cheating)</a:t>
            </a:r>
          </a:p>
          <a:p>
            <a:pPr lvl="1" marL="914400" indent="-342900">
              <a:lnSpc>
                <a:spcPct val="115000"/>
              </a:lnSpc>
              <a:buClr>
                <a:srgbClr val="0000FF"/>
              </a:buClr>
              <a:buSzPts val="1800"/>
              <a:defRPr sz="1800">
                <a:solidFill>
                  <a:srgbClr val="0000FF"/>
                </a:solidFill>
              </a:defRPr>
            </a:pPr>
            <a:r>
              <a:t>One-and-done assessments</a:t>
            </a:r>
          </a:p>
          <a:p>
            <a:pPr indent="-381000">
              <a:lnSpc>
                <a:spcPct val="115000"/>
              </a:lnSpc>
              <a:buClr>
                <a:srgbClr val="0000FF"/>
              </a:buClr>
              <a:buSzPts val="2400"/>
              <a:defRPr sz="2400">
                <a:solidFill>
                  <a:srgbClr val="0000FF"/>
                </a:solidFill>
              </a:defRPr>
            </a:pPr>
            <a:r>
              <a:t>Questions</a:t>
            </a:r>
          </a:p>
        </p:txBody>
      </p:sp>
      <p:sp>
        <p:nvSpPr>
          <p:cNvPr id="196" name="Google Shape;162;p28"/>
          <p:cNvSpPr txBox="1"/>
          <p:nvPr>
            <p:ph type="sldNum" sz="quarter" idx="2"/>
          </p:nvPr>
        </p:nvSpPr>
        <p:spPr>
          <a:xfrm>
            <a:off x="8684345" y="89019"/>
            <a:ext cx="336814"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Google Shape;167;p29"/>
          <p:cNvSpPr txBox="1"/>
          <p:nvPr>
            <p:ph type="title"/>
          </p:nvPr>
        </p:nvSpPr>
        <p:spPr>
          <a:xfrm>
            <a:off x="311699" y="-1"/>
            <a:ext cx="8520602" cy="1204502"/>
          </a:xfrm>
          <a:prstGeom prst="rect">
            <a:avLst/>
          </a:prstGeom>
        </p:spPr>
        <p:txBody>
          <a:bodyPr/>
          <a:lstStyle/>
          <a:p>
            <a:pPr>
              <a:defRPr>
                <a:solidFill>
                  <a:srgbClr val="0000FF"/>
                </a:solidFill>
              </a:defRPr>
            </a:pPr>
            <a:r>
              <a:t>Unbiased, Accurate, </a:t>
            </a:r>
            <a:r>
              <a:rPr b="1" i="1" u="sng"/>
              <a:t>Motivating</a:t>
            </a:r>
          </a:p>
        </p:txBody>
      </p:sp>
      <p:sp>
        <p:nvSpPr>
          <p:cNvPr id="201" name="Google Shape;168;p29"/>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Grades are meant to supply motivation; both extrinsic and intrinsic</a:t>
            </a:r>
          </a:p>
          <a:p>
            <a:pPr indent="-381000">
              <a:lnSpc>
                <a:spcPct val="115000"/>
              </a:lnSpc>
              <a:buClr>
                <a:srgbClr val="0000FF"/>
              </a:buClr>
              <a:buSzPts val="2400"/>
              <a:defRPr sz="2400">
                <a:solidFill>
                  <a:srgbClr val="0000FF"/>
                </a:solidFill>
              </a:defRPr>
            </a:pPr>
            <a:r>
              <a:t>But … Some problems exist</a:t>
            </a:r>
          </a:p>
        </p:txBody>
      </p:sp>
      <p:sp>
        <p:nvSpPr>
          <p:cNvPr id="202" name="Google Shape;169;p29"/>
          <p:cNvSpPr txBox="1"/>
          <p:nvPr>
            <p:ph type="sldNum" sz="quarter" idx="2"/>
          </p:nvPr>
        </p:nvSpPr>
        <p:spPr>
          <a:xfrm>
            <a:off x="8684345" y="89019"/>
            <a:ext cx="336814"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01">
                                            <p:bg/>
                                          </p:spTgt>
                                        </p:tgtEl>
                                        <p:attrNameLst>
                                          <p:attrName>style.visibility</p:attrName>
                                        </p:attrNameLst>
                                      </p:cBhvr>
                                      <p:to>
                                        <p:strVal val="visible"/>
                                      </p:to>
                                    </p:set>
                                    <p:anim calcmode="lin" valueType="num">
                                      <p:cBhvr>
                                        <p:cTn id="7" dur="500" fill="hold"/>
                                        <p:tgtEl>
                                          <p:spTgt spid="201">
                                            <p:bg/>
                                          </p:spTgt>
                                        </p:tgtEl>
                                        <p:attrNameLst>
                                          <p:attrName>ppt_w</p:attrName>
                                        </p:attrNameLst>
                                      </p:cBhvr>
                                      <p:tavLst>
                                        <p:tav tm="0">
                                          <p:val>
                                            <p:fltVal val="0"/>
                                          </p:val>
                                        </p:tav>
                                        <p:tav tm="100000">
                                          <p:val>
                                            <p:strVal val="#ppt_w"/>
                                          </p:val>
                                        </p:tav>
                                      </p:tavLst>
                                    </p:anim>
                                    <p:anim calcmode="lin" valueType="num">
                                      <p:cBhvr>
                                        <p:cTn id="8" dur="500" fill="hold"/>
                                        <p:tgtEl>
                                          <p:spTgt spid="201">
                                            <p:bg/>
                                          </p:spTgt>
                                        </p:tgtEl>
                                        <p:attrNameLst>
                                          <p:attrName>ppt_h</p:attrName>
                                        </p:attrNameLst>
                                      </p:cBhvr>
                                      <p:tavLst>
                                        <p:tav tm="0">
                                          <p:val>
                                            <p:fltVal val="0"/>
                                          </p:val>
                                        </p:tav>
                                        <p:tav tm="100000">
                                          <p:val>
                                            <p:strVal val="#ppt_h"/>
                                          </p:val>
                                        </p:tav>
                                      </p:tavLst>
                                    </p:anim>
                                  </p:childTnLst>
                                </p:cTn>
                              </p:par>
                              <p:par>
                                <p:cTn id="9" presetClass="entr" nodeType="withEffect" presetSubtype="16" presetID="23" grpId="1" fill="hold">
                                  <p:stCondLst>
                                    <p:cond delay="0"/>
                                  </p:stCondLst>
                                  <p:iterate type="el" backwards="0">
                                    <p:tmAbs val="0"/>
                                  </p:iterate>
                                  <p:childTnLst>
                                    <p:set>
                                      <p:cBhvr>
                                        <p:cTn id="10" fill="hold"/>
                                        <p:tgtEl>
                                          <p:spTgt spid="201">
                                            <p:txEl>
                                              <p:pRg st="0" end="0"/>
                                            </p:txEl>
                                          </p:spTgt>
                                        </p:tgtEl>
                                        <p:attrNameLst>
                                          <p:attrName>style.visibility</p:attrName>
                                        </p:attrNameLst>
                                      </p:cBhvr>
                                      <p:to>
                                        <p:strVal val="visible"/>
                                      </p:to>
                                    </p:set>
                                    <p:anim calcmode="lin" valueType="num">
                                      <p:cBhvr>
                                        <p:cTn id="11" dur="500" fill="hold"/>
                                        <p:tgtEl>
                                          <p:spTgt spid="201">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0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6" presetID="23" grpId="1" fill="hold">
                                  <p:stCondLst>
                                    <p:cond delay="0"/>
                                  </p:stCondLst>
                                  <p:iterate type="el" backwards="0">
                                    <p:tmAbs val="0"/>
                                  </p:iterate>
                                  <p:childTnLst>
                                    <p:set>
                                      <p:cBhvr>
                                        <p:cTn id="16" fill="hold"/>
                                        <p:tgtEl>
                                          <p:spTgt spid="201">
                                            <p:txEl>
                                              <p:pRg st="1" end="1"/>
                                            </p:txEl>
                                          </p:spTgt>
                                        </p:tgtEl>
                                        <p:attrNameLst>
                                          <p:attrName>style.visibility</p:attrName>
                                        </p:attrNameLst>
                                      </p:cBhvr>
                                      <p:to>
                                        <p:strVal val="visible"/>
                                      </p:to>
                                    </p:set>
                                    <p:anim calcmode="lin" valueType="num">
                                      <p:cBhvr>
                                        <p:cTn id="17" dur="500" fill="hold"/>
                                        <p:tgtEl>
                                          <p:spTgt spid="20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01">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01" grpId="1"/>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4" name="Google Shape;174;p30"/>
          <p:cNvSpPr txBox="1"/>
          <p:nvPr>
            <p:ph type="title"/>
          </p:nvPr>
        </p:nvSpPr>
        <p:spPr>
          <a:xfrm>
            <a:off x="311699" y="-1"/>
            <a:ext cx="8520602" cy="1204502"/>
          </a:xfrm>
          <a:prstGeom prst="rect">
            <a:avLst/>
          </a:prstGeom>
        </p:spPr>
        <p:txBody>
          <a:bodyPr/>
          <a:lstStyle/>
          <a:p>
            <a:pPr>
              <a:defRPr>
                <a:solidFill>
                  <a:srgbClr val="0000FF"/>
                </a:solidFill>
              </a:defRPr>
            </a:pPr>
            <a:r>
              <a:t>Unbiased, Accurate, </a:t>
            </a:r>
            <a:r>
              <a:rPr b="1" i="1" u="sng"/>
              <a:t>Motivating</a:t>
            </a:r>
          </a:p>
        </p:txBody>
      </p:sp>
      <p:sp>
        <p:nvSpPr>
          <p:cNvPr id="205" name="Google Shape;175;p30"/>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Contingent extrinsic motivation (do this to get that) has several issues</a:t>
            </a:r>
          </a:p>
          <a:p>
            <a:pPr lvl="1" marL="914400" indent="-342900">
              <a:lnSpc>
                <a:spcPct val="115000"/>
              </a:lnSpc>
              <a:buClr>
                <a:srgbClr val="0000FF"/>
              </a:buClr>
              <a:buSzPts val="1800"/>
              <a:defRPr sz="1800">
                <a:solidFill>
                  <a:srgbClr val="0000FF"/>
                </a:solidFill>
              </a:defRPr>
            </a:pPr>
            <a:r>
              <a:t>Undermines intrinsic motivation (stronger, better for learning)</a:t>
            </a:r>
          </a:p>
          <a:p>
            <a:pPr lvl="1" marL="914400" indent="-342900">
              <a:lnSpc>
                <a:spcPct val="115000"/>
              </a:lnSpc>
              <a:buClr>
                <a:srgbClr val="0000FF"/>
              </a:buClr>
              <a:buSzPts val="1800"/>
              <a:defRPr sz="1800">
                <a:solidFill>
                  <a:srgbClr val="0000FF"/>
                </a:solidFill>
              </a:defRPr>
            </a:pPr>
            <a:r>
              <a:t>Lowers performance on creative or complex-thinking tasks </a:t>
            </a:r>
          </a:p>
          <a:p>
            <a:pPr lvl="1" marL="914400" indent="-342900">
              <a:lnSpc>
                <a:spcPct val="115000"/>
              </a:lnSpc>
              <a:buClr>
                <a:srgbClr val="0000FF"/>
              </a:buClr>
              <a:buSzPts val="1800"/>
              <a:defRPr sz="1800">
                <a:solidFill>
                  <a:srgbClr val="0000FF"/>
                </a:solidFill>
              </a:defRPr>
            </a:pPr>
            <a:r>
              <a:t>Increases unethical behavior</a:t>
            </a:r>
          </a:p>
          <a:p>
            <a:pPr lvl="1" marL="914400" indent="-342900">
              <a:lnSpc>
                <a:spcPct val="115000"/>
              </a:lnSpc>
              <a:buClr>
                <a:srgbClr val="0000FF"/>
              </a:buClr>
              <a:buSzPts val="1800"/>
              <a:defRPr sz="1800">
                <a:solidFill>
                  <a:srgbClr val="0000FF"/>
                </a:solidFill>
              </a:defRPr>
            </a:pPr>
            <a:r>
              <a:t>Low grades cause student withdrawal or low self-esteem (it’s punishment)</a:t>
            </a:r>
          </a:p>
          <a:p>
            <a:pPr lvl="1" marL="914400" indent="-342900">
              <a:lnSpc>
                <a:spcPct val="115000"/>
              </a:lnSpc>
              <a:buClr>
                <a:srgbClr val="0000FF"/>
              </a:buClr>
              <a:buSzPts val="1800"/>
              <a:defRPr sz="1800">
                <a:solidFill>
                  <a:srgbClr val="0000FF"/>
                </a:solidFill>
              </a:defRPr>
            </a:pPr>
            <a:r>
              <a:t>Point-based grades (&amp; extra credit) focus attention on points, not learning</a:t>
            </a:r>
          </a:p>
        </p:txBody>
      </p:sp>
      <p:sp>
        <p:nvSpPr>
          <p:cNvPr id="206" name="Google Shape;176;p30"/>
          <p:cNvSpPr txBox="1"/>
          <p:nvPr>
            <p:ph type="sldNum" sz="quarter" idx="2"/>
          </p:nvPr>
        </p:nvSpPr>
        <p:spPr>
          <a:xfrm>
            <a:off x="8684345" y="89019"/>
            <a:ext cx="336814"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Google Shape;181;p31"/>
          <p:cNvSpPr txBox="1"/>
          <p:nvPr>
            <p:ph type="title"/>
          </p:nvPr>
        </p:nvSpPr>
        <p:spPr>
          <a:xfrm>
            <a:off x="311699" y="-1"/>
            <a:ext cx="8520602" cy="1204502"/>
          </a:xfrm>
          <a:prstGeom prst="rect">
            <a:avLst/>
          </a:prstGeom>
        </p:spPr>
        <p:txBody>
          <a:bodyPr/>
          <a:lstStyle/>
          <a:p>
            <a:pPr>
              <a:defRPr>
                <a:solidFill>
                  <a:srgbClr val="0000FF"/>
                </a:solidFill>
              </a:defRPr>
            </a:pPr>
            <a:r>
              <a:t>Unbiased, Accurate, </a:t>
            </a:r>
            <a:r>
              <a:rPr b="1" i="1" u="sng"/>
              <a:t>Motivating</a:t>
            </a:r>
          </a:p>
        </p:txBody>
      </p:sp>
      <p:sp>
        <p:nvSpPr>
          <p:cNvPr id="209" name="Google Shape;182;p31"/>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Grades = contingent extrinsic motivation (do this to get that):</a:t>
            </a:r>
          </a:p>
          <a:p>
            <a:pPr lvl="1" marL="914400" indent="-419100">
              <a:lnSpc>
                <a:spcPct val="115000"/>
              </a:lnSpc>
              <a:buClr>
                <a:srgbClr val="0000FF"/>
              </a:buClr>
              <a:defRPr>
                <a:solidFill>
                  <a:srgbClr val="0000FF"/>
                </a:solidFill>
              </a:defRPr>
            </a:pPr>
            <a:r>
              <a:t>Undermines intrinsic motivation (stronger, better for learning)</a:t>
            </a:r>
          </a:p>
          <a:p>
            <a:pPr lvl="1" marL="914400" indent="-342900">
              <a:lnSpc>
                <a:spcPct val="115000"/>
              </a:lnSpc>
              <a:buClr>
                <a:srgbClr val="0000FF"/>
              </a:buClr>
              <a:buSzPts val="1800"/>
              <a:defRPr sz="1800">
                <a:solidFill>
                  <a:srgbClr val="0000FF"/>
                </a:solidFill>
              </a:defRPr>
            </a:pPr>
            <a:r>
              <a:t>Lowers performance on creative or complex-thinking tasks </a:t>
            </a:r>
          </a:p>
          <a:p>
            <a:pPr lvl="1" marL="914400" indent="-342900">
              <a:lnSpc>
                <a:spcPct val="115000"/>
              </a:lnSpc>
              <a:buClr>
                <a:srgbClr val="0000FF"/>
              </a:buClr>
              <a:buSzPts val="1800"/>
              <a:defRPr sz="1800">
                <a:solidFill>
                  <a:srgbClr val="0000FF"/>
                </a:solidFill>
              </a:defRPr>
            </a:pPr>
            <a:r>
              <a:t>Increases unethical behavior</a:t>
            </a:r>
          </a:p>
          <a:p>
            <a:pPr lvl="1" marL="914400" indent="-342900">
              <a:lnSpc>
                <a:spcPct val="115000"/>
              </a:lnSpc>
              <a:buClr>
                <a:srgbClr val="0000FF"/>
              </a:buClr>
              <a:buSzPts val="1800"/>
              <a:defRPr sz="1800">
                <a:solidFill>
                  <a:srgbClr val="0000FF"/>
                </a:solidFill>
              </a:defRPr>
            </a:pPr>
            <a:r>
              <a:t>Low grades cause student withdrawal or low self-esteem (it’s punishment)</a:t>
            </a:r>
          </a:p>
          <a:p>
            <a:pPr lvl="1" marL="914400" indent="-342900">
              <a:lnSpc>
                <a:spcPct val="115000"/>
              </a:lnSpc>
              <a:buClr>
                <a:srgbClr val="0000FF"/>
              </a:buClr>
              <a:buSzPts val="1800"/>
              <a:defRPr sz="1800">
                <a:solidFill>
                  <a:srgbClr val="0000FF"/>
                </a:solidFill>
              </a:defRPr>
            </a:pPr>
            <a:r>
              <a:t>Point-based grades (&amp; extra credit) focus attention on points, not learning</a:t>
            </a:r>
          </a:p>
        </p:txBody>
      </p:sp>
      <p:sp>
        <p:nvSpPr>
          <p:cNvPr id="210" name="Google Shape;183;p31"/>
          <p:cNvSpPr txBox="1"/>
          <p:nvPr>
            <p:ph type="sldNum" sz="quarter" idx="2"/>
          </p:nvPr>
        </p:nvSpPr>
        <p:spPr>
          <a:xfrm>
            <a:off x="8684345" y="89019"/>
            <a:ext cx="336814"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Google Shape;188;p32"/>
          <p:cNvSpPr txBox="1"/>
          <p:nvPr>
            <p:ph type="title"/>
          </p:nvPr>
        </p:nvSpPr>
        <p:spPr>
          <a:xfrm>
            <a:off x="311699" y="-1"/>
            <a:ext cx="8520602" cy="1204502"/>
          </a:xfrm>
          <a:prstGeom prst="rect">
            <a:avLst/>
          </a:prstGeom>
        </p:spPr>
        <p:txBody>
          <a:bodyPr/>
          <a:lstStyle/>
          <a:p>
            <a:pPr>
              <a:defRPr>
                <a:solidFill>
                  <a:srgbClr val="0000FF"/>
                </a:solidFill>
              </a:defRPr>
            </a:pPr>
            <a:r>
              <a:t>Unbiased, Accurate, </a:t>
            </a:r>
            <a:r>
              <a:rPr b="1" i="1" u="sng"/>
              <a:t>Motivating</a:t>
            </a:r>
          </a:p>
        </p:txBody>
      </p:sp>
      <p:sp>
        <p:nvSpPr>
          <p:cNvPr id="213" name="Google Shape;189;p32"/>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Grades = contingent extrinsic motivation (do this to get that):</a:t>
            </a:r>
          </a:p>
          <a:p>
            <a:pPr lvl="1" marL="914400" indent="-342900">
              <a:lnSpc>
                <a:spcPct val="115000"/>
              </a:lnSpc>
              <a:buClr>
                <a:srgbClr val="0000FF"/>
              </a:buClr>
              <a:buSzPts val="1800"/>
              <a:defRPr sz="1800">
                <a:solidFill>
                  <a:srgbClr val="0000FF"/>
                </a:solidFill>
              </a:defRPr>
            </a:pPr>
            <a:r>
              <a:t>Undermines intrinsic motivation (stronger, better for learning)</a:t>
            </a:r>
          </a:p>
          <a:p>
            <a:pPr lvl="1" marL="914400" indent="-419100">
              <a:lnSpc>
                <a:spcPct val="115000"/>
              </a:lnSpc>
              <a:buClr>
                <a:srgbClr val="0000FF"/>
              </a:buClr>
              <a:defRPr>
                <a:solidFill>
                  <a:srgbClr val="0000FF"/>
                </a:solidFill>
              </a:defRPr>
            </a:pPr>
            <a:r>
              <a:t>Lowers performance on creative or complex-thinking tasks </a:t>
            </a:r>
          </a:p>
          <a:p>
            <a:pPr lvl="1" marL="914400" indent="-342900">
              <a:lnSpc>
                <a:spcPct val="115000"/>
              </a:lnSpc>
              <a:buClr>
                <a:srgbClr val="0000FF"/>
              </a:buClr>
              <a:buSzPts val="1800"/>
              <a:defRPr sz="1800">
                <a:solidFill>
                  <a:srgbClr val="0000FF"/>
                </a:solidFill>
              </a:defRPr>
            </a:pPr>
            <a:r>
              <a:t>Increases unethical behavior</a:t>
            </a:r>
          </a:p>
          <a:p>
            <a:pPr lvl="1" marL="914400" indent="-342900">
              <a:lnSpc>
                <a:spcPct val="115000"/>
              </a:lnSpc>
              <a:buClr>
                <a:srgbClr val="0000FF"/>
              </a:buClr>
              <a:buSzPts val="1800"/>
              <a:defRPr sz="1800">
                <a:solidFill>
                  <a:srgbClr val="0000FF"/>
                </a:solidFill>
              </a:defRPr>
            </a:pPr>
            <a:r>
              <a:t>Low grades cause student withdrawal or low self-esteem (it’s punishment)</a:t>
            </a:r>
          </a:p>
          <a:p>
            <a:pPr lvl="1" marL="914400" indent="-342900">
              <a:lnSpc>
                <a:spcPct val="115000"/>
              </a:lnSpc>
              <a:buClr>
                <a:srgbClr val="0000FF"/>
              </a:buClr>
              <a:buSzPts val="1800"/>
              <a:defRPr sz="1800">
                <a:solidFill>
                  <a:srgbClr val="0000FF"/>
                </a:solidFill>
              </a:defRPr>
            </a:pPr>
            <a:r>
              <a:t>Point-based grades (&amp; extra credit) focus attention on points, not learning</a:t>
            </a:r>
          </a:p>
        </p:txBody>
      </p:sp>
      <p:sp>
        <p:nvSpPr>
          <p:cNvPr id="214" name="Google Shape;190;p32"/>
          <p:cNvSpPr txBox="1"/>
          <p:nvPr>
            <p:ph type="sldNum" sz="quarter" idx="2"/>
          </p:nvPr>
        </p:nvSpPr>
        <p:spPr>
          <a:xfrm>
            <a:off x="8684345" y="89019"/>
            <a:ext cx="336814"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Google Shape;67;p15"/>
          <p:cNvSpPr txBox="1"/>
          <p:nvPr>
            <p:ph type="title"/>
          </p:nvPr>
        </p:nvSpPr>
        <p:spPr>
          <a:xfrm>
            <a:off x="311699" y="51424"/>
            <a:ext cx="8520602" cy="1204502"/>
          </a:xfrm>
          <a:prstGeom prst="rect">
            <a:avLst/>
          </a:prstGeom>
        </p:spPr>
        <p:txBody>
          <a:bodyPr/>
          <a:lstStyle>
            <a:lvl1pPr>
              <a:defRPr>
                <a:solidFill>
                  <a:srgbClr val="0000FF"/>
                </a:solidFill>
              </a:defRPr>
            </a:lvl1pPr>
          </a:lstStyle>
          <a:p>
            <a:pPr/>
            <a:r>
              <a:t>Welcome</a:t>
            </a:r>
          </a:p>
        </p:txBody>
      </p:sp>
      <p:sp>
        <p:nvSpPr>
          <p:cNvPr id="131" name="Google Shape;68;p15"/>
          <p:cNvSpPr txBox="1"/>
          <p:nvPr>
            <p:ph type="body" idx="1"/>
          </p:nvPr>
        </p:nvSpPr>
        <p:spPr>
          <a:xfrm>
            <a:off x="311699" y="1152474"/>
            <a:ext cx="8783402" cy="3151502"/>
          </a:xfrm>
          <a:prstGeom prst="rect">
            <a:avLst/>
          </a:prstGeom>
        </p:spPr>
        <p:txBody>
          <a:bodyPr/>
          <a:lstStyle/>
          <a:p>
            <a:pPr>
              <a:buClr>
                <a:srgbClr val="0000FF"/>
              </a:buClr>
              <a:defRPr>
                <a:solidFill>
                  <a:srgbClr val="0000FF"/>
                </a:solidFill>
              </a:defRPr>
            </a:pPr>
            <a:r>
              <a:t>We are here because we:</a:t>
            </a:r>
          </a:p>
          <a:p>
            <a:pPr lvl="1" marL="914400" indent="-381000">
              <a:spcBef>
                <a:spcPts val="1000"/>
              </a:spcBef>
              <a:buClr>
                <a:srgbClr val="0000FF"/>
              </a:buClr>
              <a:buSzPts val="2400"/>
              <a:defRPr sz="2400">
                <a:solidFill>
                  <a:srgbClr val="0000FF"/>
                </a:solidFill>
              </a:defRPr>
            </a:pPr>
            <a:r>
              <a:t>Found “Grading for Equity” as instructional improvement</a:t>
            </a:r>
          </a:p>
          <a:p>
            <a:pPr lvl="1" marL="914400" indent="-381000">
              <a:spcBef>
                <a:spcPts val="1000"/>
              </a:spcBef>
              <a:buClr>
                <a:srgbClr val="0000FF"/>
              </a:buClr>
              <a:buSzPts val="2400"/>
              <a:defRPr sz="2400">
                <a:solidFill>
                  <a:srgbClr val="0000FF"/>
                </a:solidFill>
              </a:defRPr>
            </a:pPr>
            <a:r>
              <a:t>Were impressed by it (and tried it)</a:t>
            </a:r>
          </a:p>
          <a:p>
            <a:pPr lvl="1" marL="914400" indent="-381000">
              <a:spcBef>
                <a:spcPts val="1000"/>
              </a:spcBef>
              <a:buClr>
                <a:srgbClr val="0000FF"/>
              </a:buClr>
              <a:buSzPts val="2400"/>
              <a:defRPr sz="2400">
                <a:solidFill>
                  <a:srgbClr val="0000FF"/>
                </a:solidFill>
              </a:defRPr>
            </a:pPr>
            <a:r>
              <a:t>Liked the results</a:t>
            </a:r>
          </a:p>
          <a:p>
            <a:pPr lvl="1" marL="914400" indent="-381000">
              <a:spcBef>
                <a:spcPts val="1000"/>
              </a:spcBef>
              <a:buClr>
                <a:srgbClr val="0000FF"/>
              </a:buClr>
              <a:buSzPts val="2400"/>
              <a:defRPr sz="2400">
                <a:solidFill>
                  <a:srgbClr val="0000FF"/>
                </a:solidFill>
              </a:defRPr>
            </a:pPr>
            <a:r>
              <a:t>Wanted to share</a:t>
            </a:r>
          </a:p>
          <a:p>
            <a:pPr>
              <a:spcBef>
                <a:spcPts val="1000"/>
              </a:spcBef>
              <a:buClr>
                <a:srgbClr val="0000FF"/>
              </a:buClr>
              <a:defRPr>
                <a:solidFill>
                  <a:srgbClr val="0000FF"/>
                </a:solidFill>
              </a:defRPr>
            </a:pPr>
            <a:r>
              <a:t>Hope you find it useful</a:t>
            </a:r>
          </a:p>
        </p:txBody>
      </p:sp>
      <p:sp>
        <p:nvSpPr>
          <p:cNvPr id="132" name="Google Shape;69;p15"/>
          <p:cNvSpPr txBox="1"/>
          <p:nvPr>
            <p:ph type="sldNum" sz="quarter" idx="2"/>
          </p:nvPr>
        </p:nvSpPr>
        <p:spPr>
          <a:xfrm>
            <a:off x="8754976" y="89019"/>
            <a:ext cx="266183"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31">
                                            <p:bg/>
                                          </p:spTgt>
                                        </p:tgtEl>
                                        <p:attrNameLst>
                                          <p:attrName>style.visibility</p:attrName>
                                        </p:attrNameLst>
                                      </p:cBhvr>
                                      <p:to>
                                        <p:strVal val="visible"/>
                                      </p:to>
                                    </p:set>
                                    <p:anim calcmode="lin" valueType="num">
                                      <p:cBhvr>
                                        <p:cTn id="7" dur="500" fill="hold"/>
                                        <p:tgtEl>
                                          <p:spTgt spid="131">
                                            <p:bg/>
                                          </p:spTgt>
                                        </p:tgtEl>
                                        <p:attrNameLst>
                                          <p:attrName>ppt_w</p:attrName>
                                        </p:attrNameLst>
                                      </p:cBhvr>
                                      <p:tavLst>
                                        <p:tav tm="0">
                                          <p:val>
                                            <p:fltVal val="0"/>
                                          </p:val>
                                        </p:tav>
                                        <p:tav tm="100000">
                                          <p:val>
                                            <p:strVal val="#ppt_w"/>
                                          </p:val>
                                        </p:tav>
                                      </p:tavLst>
                                    </p:anim>
                                    <p:anim calcmode="lin" valueType="num">
                                      <p:cBhvr>
                                        <p:cTn id="8" dur="500" fill="hold"/>
                                        <p:tgtEl>
                                          <p:spTgt spid="131">
                                            <p:bg/>
                                          </p:spTgt>
                                        </p:tgtEl>
                                        <p:attrNameLst>
                                          <p:attrName>ppt_h</p:attrName>
                                        </p:attrNameLst>
                                      </p:cBhvr>
                                      <p:tavLst>
                                        <p:tav tm="0">
                                          <p:val>
                                            <p:fltVal val="0"/>
                                          </p:val>
                                        </p:tav>
                                        <p:tav tm="100000">
                                          <p:val>
                                            <p:strVal val="#ppt_h"/>
                                          </p:val>
                                        </p:tav>
                                      </p:tavLst>
                                    </p:anim>
                                  </p:childTnLst>
                                </p:cTn>
                              </p:par>
                              <p:par>
                                <p:cTn id="9" presetClass="entr" nodeType="withEffect" presetSubtype="16" presetID="23" grpId="1" fill="hold">
                                  <p:stCondLst>
                                    <p:cond delay="0"/>
                                  </p:stCondLst>
                                  <p:iterate type="el" backwards="0">
                                    <p:tmAbs val="0"/>
                                  </p:iterate>
                                  <p:childTnLst>
                                    <p:set>
                                      <p:cBhvr>
                                        <p:cTn id="10" fill="hold"/>
                                        <p:tgtEl>
                                          <p:spTgt spid="131">
                                            <p:txEl>
                                              <p:pRg st="0" end="0"/>
                                            </p:txEl>
                                          </p:spTgt>
                                        </p:tgtEl>
                                        <p:attrNameLst>
                                          <p:attrName>style.visibility</p:attrName>
                                        </p:attrNameLst>
                                      </p:cBhvr>
                                      <p:to>
                                        <p:strVal val="visible"/>
                                      </p:to>
                                    </p:set>
                                    <p:anim calcmode="lin" valueType="num">
                                      <p:cBhvr>
                                        <p:cTn id="11" dur="500" fill="hold"/>
                                        <p:tgtEl>
                                          <p:spTgt spid="131">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31">
                                            <p:txEl>
                                              <p:pRg st="0" end="0"/>
                                            </p:txEl>
                                          </p:spTgt>
                                        </p:tgtEl>
                                        <p:attrNameLst>
                                          <p:attrName>ppt_h</p:attrName>
                                        </p:attrNameLst>
                                      </p:cBhvr>
                                      <p:tavLst>
                                        <p:tav tm="0">
                                          <p:val>
                                            <p:fltVal val="0"/>
                                          </p:val>
                                        </p:tav>
                                        <p:tav tm="100000">
                                          <p:val>
                                            <p:strVal val="#ppt_h"/>
                                          </p:val>
                                        </p:tav>
                                      </p:tavLst>
                                    </p:anim>
                                  </p:childTnLst>
                                </p:cTn>
                              </p:par>
                              <p:par>
                                <p:cTn id="13" presetClass="entr" nodeType="withEffect" presetSubtype="16" presetID="23" grpId="1" fill="hold">
                                  <p:stCondLst>
                                    <p:cond delay="0"/>
                                  </p:stCondLst>
                                  <p:iterate type="el" backwards="0">
                                    <p:tmAbs val="0"/>
                                  </p:iterate>
                                  <p:childTnLst>
                                    <p:set>
                                      <p:cBhvr>
                                        <p:cTn id="14" fill="hold"/>
                                        <p:tgtEl>
                                          <p:spTgt spid="131">
                                            <p:txEl>
                                              <p:pRg st="1" end="1"/>
                                            </p:txEl>
                                          </p:spTgt>
                                        </p:tgtEl>
                                        <p:attrNameLst>
                                          <p:attrName>style.visibility</p:attrName>
                                        </p:attrNameLst>
                                      </p:cBhvr>
                                      <p:to>
                                        <p:strVal val="visible"/>
                                      </p:to>
                                    </p:set>
                                    <p:anim calcmode="lin" valueType="num">
                                      <p:cBhvr>
                                        <p:cTn id="15" dur="500" fill="hold"/>
                                        <p:tgtEl>
                                          <p:spTgt spid="131">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31">
                                            <p:txEl>
                                              <p:pRg st="1" end="1"/>
                                            </p:txEl>
                                          </p:spTgt>
                                        </p:tgtEl>
                                        <p:attrNameLst>
                                          <p:attrName>ppt_h</p:attrName>
                                        </p:attrNameLst>
                                      </p:cBhvr>
                                      <p:tavLst>
                                        <p:tav tm="0">
                                          <p:val>
                                            <p:fltVal val="0"/>
                                          </p:val>
                                        </p:tav>
                                        <p:tav tm="100000">
                                          <p:val>
                                            <p:strVal val="#ppt_h"/>
                                          </p:val>
                                        </p:tav>
                                      </p:tavLst>
                                    </p:anim>
                                  </p:childTnLst>
                                </p:cTn>
                              </p:par>
                              <p:par>
                                <p:cTn id="17" presetClass="entr" nodeType="withEffect" presetSubtype="16" presetID="23" grpId="1" fill="hold">
                                  <p:stCondLst>
                                    <p:cond delay="0"/>
                                  </p:stCondLst>
                                  <p:iterate type="el" backwards="0">
                                    <p:tmAbs val="0"/>
                                  </p:iterate>
                                  <p:childTnLst>
                                    <p:set>
                                      <p:cBhvr>
                                        <p:cTn id="18" fill="hold"/>
                                        <p:tgtEl>
                                          <p:spTgt spid="131">
                                            <p:txEl>
                                              <p:pRg st="2" end="2"/>
                                            </p:txEl>
                                          </p:spTgt>
                                        </p:tgtEl>
                                        <p:attrNameLst>
                                          <p:attrName>style.visibility</p:attrName>
                                        </p:attrNameLst>
                                      </p:cBhvr>
                                      <p:to>
                                        <p:strVal val="visible"/>
                                      </p:to>
                                    </p:set>
                                    <p:anim calcmode="lin" valueType="num">
                                      <p:cBhvr>
                                        <p:cTn id="19" dur="500" fill="hold"/>
                                        <p:tgtEl>
                                          <p:spTgt spid="13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31">
                                            <p:txEl>
                                              <p:pRg st="2" end="2"/>
                                            </p:txEl>
                                          </p:spTgt>
                                        </p:tgtEl>
                                        <p:attrNameLst>
                                          <p:attrName>ppt_h</p:attrName>
                                        </p:attrNameLst>
                                      </p:cBhvr>
                                      <p:tavLst>
                                        <p:tav tm="0">
                                          <p:val>
                                            <p:fltVal val="0"/>
                                          </p:val>
                                        </p:tav>
                                        <p:tav tm="100000">
                                          <p:val>
                                            <p:strVal val="#ppt_h"/>
                                          </p:val>
                                        </p:tav>
                                      </p:tavLst>
                                    </p:anim>
                                  </p:childTnLst>
                                </p:cTn>
                              </p:par>
                              <p:par>
                                <p:cTn id="21" presetClass="entr" nodeType="withEffect" presetSubtype="16" presetID="23" grpId="1" fill="hold">
                                  <p:stCondLst>
                                    <p:cond delay="0"/>
                                  </p:stCondLst>
                                  <p:iterate type="el" backwards="0">
                                    <p:tmAbs val="0"/>
                                  </p:iterate>
                                  <p:childTnLst>
                                    <p:set>
                                      <p:cBhvr>
                                        <p:cTn id="22" fill="hold"/>
                                        <p:tgtEl>
                                          <p:spTgt spid="131">
                                            <p:txEl>
                                              <p:pRg st="3" end="3"/>
                                            </p:txEl>
                                          </p:spTgt>
                                        </p:tgtEl>
                                        <p:attrNameLst>
                                          <p:attrName>style.visibility</p:attrName>
                                        </p:attrNameLst>
                                      </p:cBhvr>
                                      <p:to>
                                        <p:strVal val="visible"/>
                                      </p:to>
                                    </p:set>
                                    <p:anim calcmode="lin" valueType="num">
                                      <p:cBhvr>
                                        <p:cTn id="23" dur="500" fill="hold"/>
                                        <p:tgtEl>
                                          <p:spTgt spid="131">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131">
                                            <p:txEl>
                                              <p:pRg st="3" end="3"/>
                                            </p:txEl>
                                          </p:spTgt>
                                        </p:tgtEl>
                                        <p:attrNameLst>
                                          <p:attrName>ppt_h</p:attrName>
                                        </p:attrNameLst>
                                      </p:cBhvr>
                                      <p:tavLst>
                                        <p:tav tm="0">
                                          <p:val>
                                            <p:fltVal val="0"/>
                                          </p:val>
                                        </p:tav>
                                        <p:tav tm="100000">
                                          <p:val>
                                            <p:strVal val="#ppt_h"/>
                                          </p:val>
                                        </p:tav>
                                      </p:tavLst>
                                    </p:anim>
                                  </p:childTnLst>
                                </p:cTn>
                              </p:par>
                              <p:par>
                                <p:cTn id="25" presetClass="entr" nodeType="withEffect" presetSubtype="16" presetID="23" grpId="1" fill="hold">
                                  <p:stCondLst>
                                    <p:cond delay="0"/>
                                  </p:stCondLst>
                                  <p:iterate type="el" backwards="0">
                                    <p:tmAbs val="0"/>
                                  </p:iterate>
                                  <p:childTnLst>
                                    <p:set>
                                      <p:cBhvr>
                                        <p:cTn id="26" fill="hold"/>
                                        <p:tgtEl>
                                          <p:spTgt spid="131">
                                            <p:txEl>
                                              <p:pRg st="4" end="4"/>
                                            </p:txEl>
                                          </p:spTgt>
                                        </p:tgtEl>
                                        <p:attrNameLst>
                                          <p:attrName>style.visibility</p:attrName>
                                        </p:attrNameLst>
                                      </p:cBhvr>
                                      <p:to>
                                        <p:strVal val="visible"/>
                                      </p:to>
                                    </p:set>
                                    <p:anim calcmode="lin" valueType="num">
                                      <p:cBhvr>
                                        <p:cTn id="27" dur="500" fill="hold"/>
                                        <p:tgtEl>
                                          <p:spTgt spid="131">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13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16" presetID="23" grpId="1" fill="hold">
                                  <p:stCondLst>
                                    <p:cond delay="0"/>
                                  </p:stCondLst>
                                  <p:iterate type="el" backwards="0">
                                    <p:tmAbs val="0"/>
                                  </p:iterate>
                                  <p:childTnLst>
                                    <p:set>
                                      <p:cBhvr>
                                        <p:cTn id="32" fill="hold"/>
                                        <p:tgtEl>
                                          <p:spTgt spid="131">
                                            <p:txEl>
                                              <p:pRg st="5" end="5"/>
                                            </p:txEl>
                                          </p:spTgt>
                                        </p:tgtEl>
                                        <p:attrNameLst>
                                          <p:attrName>style.visibility</p:attrName>
                                        </p:attrNameLst>
                                      </p:cBhvr>
                                      <p:to>
                                        <p:strVal val="visible"/>
                                      </p:to>
                                    </p:set>
                                    <p:anim calcmode="lin" valueType="num">
                                      <p:cBhvr>
                                        <p:cTn id="33" dur="500" fill="hold"/>
                                        <p:tgtEl>
                                          <p:spTgt spid="131">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131">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31" grpId="1"/>
    </p:bldLst>
  </p:timing>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Google Shape;195;p33"/>
          <p:cNvSpPr txBox="1"/>
          <p:nvPr>
            <p:ph type="title"/>
          </p:nvPr>
        </p:nvSpPr>
        <p:spPr>
          <a:xfrm>
            <a:off x="311699" y="-1"/>
            <a:ext cx="8520602" cy="1204502"/>
          </a:xfrm>
          <a:prstGeom prst="rect">
            <a:avLst/>
          </a:prstGeom>
        </p:spPr>
        <p:txBody>
          <a:bodyPr/>
          <a:lstStyle/>
          <a:p>
            <a:pPr>
              <a:defRPr>
                <a:solidFill>
                  <a:srgbClr val="0000FF"/>
                </a:solidFill>
              </a:defRPr>
            </a:pPr>
            <a:r>
              <a:t>Unbiased, Accurate, </a:t>
            </a:r>
            <a:r>
              <a:rPr b="1" i="1" u="sng"/>
              <a:t>Motivating</a:t>
            </a:r>
          </a:p>
        </p:txBody>
      </p:sp>
      <p:sp>
        <p:nvSpPr>
          <p:cNvPr id="217" name="Google Shape;196;p33"/>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Grades = contingent extrinsic motivation (do this to get that):</a:t>
            </a:r>
          </a:p>
          <a:p>
            <a:pPr lvl="1" marL="914400" indent="-342900">
              <a:lnSpc>
                <a:spcPct val="115000"/>
              </a:lnSpc>
              <a:buClr>
                <a:srgbClr val="0000FF"/>
              </a:buClr>
              <a:buSzPts val="1800"/>
              <a:defRPr sz="1800">
                <a:solidFill>
                  <a:srgbClr val="0000FF"/>
                </a:solidFill>
              </a:defRPr>
            </a:pPr>
            <a:r>
              <a:t>Undermines intrinsic motivation (stronger, better for learning)</a:t>
            </a:r>
          </a:p>
          <a:p>
            <a:pPr lvl="1" marL="914400" indent="-342900">
              <a:lnSpc>
                <a:spcPct val="115000"/>
              </a:lnSpc>
              <a:buClr>
                <a:srgbClr val="0000FF"/>
              </a:buClr>
              <a:buSzPts val="1800"/>
              <a:defRPr sz="1800">
                <a:solidFill>
                  <a:srgbClr val="0000FF"/>
                </a:solidFill>
              </a:defRPr>
            </a:pPr>
            <a:r>
              <a:t>Lowers performance on creative or complex-thinking tasks </a:t>
            </a:r>
          </a:p>
          <a:p>
            <a:pPr lvl="1" marL="914400" indent="-419100">
              <a:lnSpc>
                <a:spcPct val="115000"/>
              </a:lnSpc>
              <a:buClr>
                <a:srgbClr val="0000FF"/>
              </a:buClr>
              <a:defRPr>
                <a:solidFill>
                  <a:srgbClr val="0000FF"/>
                </a:solidFill>
              </a:defRPr>
            </a:pPr>
            <a:r>
              <a:t>Increases unethical behavior</a:t>
            </a:r>
          </a:p>
          <a:p>
            <a:pPr lvl="1" marL="914400" indent="-342900">
              <a:lnSpc>
                <a:spcPct val="115000"/>
              </a:lnSpc>
              <a:buClr>
                <a:srgbClr val="0000FF"/>
              </a:buClr>
              <a:buSzPts val="1800"/>
              <a:defRPr sz="1800">
                <a:solidFill>
                  <a:srgbClr val="0000FF"/>
                </a:solidFill>
              </a:defRPr>
            </a:pPr>
            <a:r>
              <a:t>Low grades cause student withdrawal or low self-esteem (it’s punishment)</a:t>
            </a:r>
          </a:p>
          <a:p>
            <a:pPr lvl="1" marL="914400" indent="-342900">
              <a:lnSpc>
                <a:spcPct val="115000"/>
              </a:lnSpc>
              <a:buClr>
                <a:srgbClr val="0000FF"/>
              </a:buClr>
              <a:buSzPts val="1800"/>
              <a:defRPr sz="1800">
                <a:solidFill>
                  <a:srgbClr val="0000FF"/>
                </a:solidFill>
              </a:defRPr>
            </a:pPr>
            <a:r>
              <a:t>Point-based grades (&amp; extra credit) focus attention on points, not learning</a:t>
            </a:r>
          </a:p>
        </p:txBody>
      </p:sp>
      <p:sp>
        <p:nvSpPr>
          <p:cNvPr id="218" name="Google Shape;197;p33"/>
          <p:cNvSpPr txBox="1"/>
          <p:nvPr>
            <p:ph type="sldNum" sz="quarter" idx="2"/>
          </p:nvPr>
        </p:nvSpPr>
        <p:spPr>
          <a:xfrm>
            <a:off x="8684345" y="89019"/>
            <a:ext cx="336814"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0" name="Google Shape;202;p34"/>
          <p:cNvSpPr txBox="1"/>
          <p:nvPr>
            <p:ph type="title"/>
          </p:nvPr>
        </p:nvSpPr>
        <p:spPr>
          <a:xfrm>
            <a:off x="311699" y="-1"/>
            <a:ext cx="8520602" cy="1204502"/>
          </a:xfrm>
          <a:prstGeom prst="rect">
            <a:avLst/>
          </a:prstGeom>
        </p:spPr>
        <p:txBody>
          <a:bodyPr/>
          <a:lstStyle/>
          <a:p>
            <a:pPr>
              <a:defRPr>
                <a:solidFill>
                  <a:srgbClr val="0000FF"/>
                </a:solidFill>
              </a:defRPr>
            </a:pPr>
            <a:r>
              <a:t>Unbiased, Accurate, </a:t>
            </a:r>
            <a:r>
              <a:rPr b="1" i="1" u="sng"/>
              <a:t>Motivating</a:t>
            </a:r>
          </a:p>
        </p:txBody>
      </p:sp>
      <p:sp>
        <p:nvSpPr>
          <p:cNvPr id="221" name="Google Shape;203;p34"/>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Grades = contingent extrinsic motivation (do this to get that):</a:t>
            </a:r>
          </a:p>
          <a:p>
            <a:pPr lvl="1" marL="914400" indent="-342900">
              <a:lnSpc>
                <a:spcPct val="115000"/>
              </a:lnSpc>
              <a:buClr>
                <a:srgbClr val="0000FF"/>
              </a:buClr>
              <a:buSzPts val="1800"/>
              <a:defRPr sz="1800">
                <a:solidFill>
                  <a:srgbClr val="0000FF"/>
                </a:solidFill>
              </a:defRPr>
            </a:pPr>
            <a:r>
              <a:t>Undermines intrinsic motivation (stronger, better for learning)</a:t>
            </a:r>
          </a:p>
          <a:p>
            <a:pPr lvl="1" marL="914400" indent="-342900">
              <a:lnSpc>
                <a:spcPct val="115000"/>
              </a:lnSpc>
              <a:buClr>
                <a:srgbClr val="0000FF"/>
              </a:buClr>
              <a:buSzPts val="1800"/>
              <a:defRPr sz="1800">
                <a:solidFill>
                  <a:srgbClr val="0000FF"/>
                </a:solidFill>
              </a:defRPr>
            </a:pPr>
            <a:r>
              <a:t>Lowers performance on creative or complex-thinking tasks </a:t>
            </a:r>
          </a:p>
          <a:p>
            <a:pPr lvl="1" marL="914400" indent="-342900">
              <a:lnSpc>
                <a:spcPct val="115000"/>
              </a:lnSpc>
              <a:buClr>
                <a:srgbClr val="0000FF"/>
              </a:buClr>
              <a:buSzPts val="1800"/>
              <a:defRPr sz="1800">
                <a:solidFill>
                  <a:srgbClr val="0000FF"/>
                </a:solidFill>
              </a:defRPr>
            </a:pPr>
            <a:r>
              <a:t>Increases unethical behavior</a:t>
            </a:r>
          </a:p>
          <a:p>
            <a:pPr lvl="1" marL="914400" indent="-419100">
              <a:lnSpc>
                <a:spcPct val="115000"/>
              </a:lnSpc>
              <a:buClr>
                <a:srgbClr val="0000FF"/>
              </a:buClr>
              <a:defRPr>
                <a:solidFill>
                  <a:srgbClr val="0000FF"/>
                </a:solidFill>
              </a:defRPr>
            </a:pPr>
            <a:r>
              <a:t>Low grades cause student withdrawal or low self-esteem (it’s punishment)</a:t>
            </a:r>
          </a:p>
          <a:p>
            <a:pPr lvl="1" marL="914400" indent="-342900">
              <a:lnSpc>
                <a:spcPct val="115000"/>
              </a:lnSpc>
              <a:buClr>
                <a:srgbClr val="0000FF"/>
              </a:buClr>
              <a:buSzPts val="1800"/>
              <a:defRPr sz="1800">
                <a:solidFill>
                  <a:srgbClr val="0000FF"/>
                </a:solidFill>
              </a:defRPr>
            </a:pPr>
            <a:r>
              <a:t>Point-based grades (&amp; extra credit) focus attention on points, not learning</a:t>
            </a:r>
          </a:p>
        </p:txBody>
      </p:sp>
      <p:sp>
        <p:nvSpPr>
          <p:cNvPr id="222" name="Google Shape;204;p34"/>
          <p:cNvSpPr txBox="1"/>
          <p:nvPr>
            <p:ph type="sldNum" sz="quarter" idx="2"/>
          </p:nvPr>
        </p:nvSpPr>
        <p:spPr>
          <a:xfrm>
            <a:off x="8684345" y="89019"/>
            <a:ext cx="336814"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Google Shape;209;p35"/>
          <p:cNvSpPr txBox="1"/>
          <p:nvPr>
            <p:ph type="title"/>
          </p:nvPr>
        </p:nvSpPr>
        <p:spPr>
          <a:xfrm>
            <a:off x="311699" y="-1"/>
            <a:ext cx="8520602" cy="1204502"/>
          </a:xfrm>
          <a:prstGeom prst="rect">
            <a:avLst/>
          </a:prstGeom>
        </p:spPr>
        <p:txBody>
          <a:bodyPr/>
          <a:lstStyle/>
          <a:p>
            <a:pPr>
              <a:defRPr>
                <a:solidFill>
                  <a:srgbClr val="0000FF"/>
                </a:solidFill>
              </a:defRPr>
            </a:pPr>
            <a:r>
              <a:t>Unbiased, Accurate, </a:t>
            </a:r>
            <a:r>
              <a:rPr b="1" i="1" u="sng"/>
              <a:t>Motivating</a:t>
            </a:r>
          </a:p>
        </p:txBody>
      </p:sp>
      <p:sp>
        <p:nvSpPr>
          <p:cNvPr id="225" name="Google Shape;210;p35"/>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Grades = contingent extrinsic motivation (do this to get that):</a:t>
            </a:r>
          </a:p>
          <a:p>
            <a:pPr lvl="1" marL="914400" indent="-342900">
              <a:lnSpc>
                <a:spcPct val="115000"/>
              </a:lnSpc>
              <a:buClr>
                <a:srgbClr val="0000FF"/>
              </a:buClr>
              <a:buSzPts val="1800"/>
              <a:defRPr sz="1800">
                <a:solidFill>
                  <a:srgbClr val="0000FF"/>
                </a:solidFill>
              </a:defRPr>
            </a:pPr>
            <a:r>
              <a:t>Undermines intrinsic motivation (stronger, better for learning)</a:t>
            </a:r>
          </a:p>
          <a:p>
            <a:pPr lvl="1" marL="914400" indent="-342900">
              <a:lnSpc>
                <a:spcPct val="115000"/>
              </a:lnSpc>
              <a:buClr>
                <a:srgbClr val="0000FF"/>
              </a:buClr>
              <a:buSzPts val="1800"/>
              <a:defRPr sz="1800">
                <a:solidFill>
                  <a:srgbClr val="0000FF"/>
                </a:solidFill>
              </a:defRPr>
            </a:pPr>
            <a:r>
              <a:t>Lowers performance on creative or complex-thinking tasks </a:t>
            </a:r>
          </a:p>
          <a:p>
            <a:pPr lvl="1" marL="914400" indent="-342900">
              <a:lnSpc>
                <a:spcPct val="115000"/>
              </a:lnSpc>
              <a:buClr>
                <a:srgbClr val="0000FF"/>
              </a:buClr>
              <a:buSzPts val="1800"/>
              <a:defRPr sz="1800">
                <a:solidFill>
                  <a:srgbClr val="0000FF"/>
                </a:solidFill>
              </a:defRPr>
            </a:pPr>
            <a:r>
              <a:t>Increases unethical behavior</a:t>
            </a:r>
          </a:p>
          <a:p>
            <a:pPr lvl="1" marL="914400" indent="-342900">
              <a:lnSpc>
                <a:spcPct val="115000"/>
              </a:lnSpc>
              <a:buClr>
                <a:srgbClr val="0000FF"/>
              </a:buClr>
              <a:buSzPts val="1800"/>
              <a:defRPr sz="1800">
                <a:solidFill>
                  <a:srgbClr val="0000FF"/>
                </a:solidFill>
              </a:defRPr>
            </a:pPr>
            <a:r>
              <a:t>Low grades cause student withdrawal or low self-esteem (it’s punishment)</a:t>
            </a:r>
          </a:p>
          <a:p>
            <a:pPr lvl="1" marL="914400" indent="-419100">
              <a:lnSpc>
                <a:spcPct val="115000"/>
              </a:lnSpc>
              <a:buClr>
                <a:srgbClr val="0000FF"/>
              </a:buClr>
              <a:defRPr>
                <a:solidFill>
                  <a:srgbClr val="0000FF"/>
                </a:solidFill>
              </a:defRPr>
            </a:pPr>
            <a:r>
              <a:t>Point-based grades (&amp; extra credit) focus attention on points, not learning</a:t>
            </a:r>
          </a:p>
        </p:txBody>
      </p:sp>
      <p:sp>
        <p:nvSpPr>
          <p:cNvPr id="226" name="Google Shape;211;p35"/>
          <p:cNvSpPr txBox="1"/>
          <p:nvPr>
            <p:ph type="sldNum" sz="quarter" idx="2"/>
          </p:nvPr>
        </p:nvSpPr>
        <p:spPr>
          <a:xfrm>
            <a:off x="8684345" y="89019"/>
            <a:ext cx="336814"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8" name="Google Shape;216;p36"/>
          <p:cNvSpPr txBox="1"/>
          <p:nvPr>
            <p:ph type="title"/>
          </p:nvPr>
        </p:nvSpPr>
        <p:spPr>
          <a:xfrm>
            <a:off x="311699" y="51424"/>
            <a:ext cx="8520602" cy="1204502"/>
          </a:xfrm>
          <a:prstGeom prst="rect">
            <a:avLst/>
          </a:prstGeom>
        </p:spPr>
        <p:txBody>
          <a:bodyPr/>
          <a:lstStyle/>
          <a:p>
            <a:pPr>
              <a:defRPr>
                <a:solidFill>
                  <a:srgbClr val="0000FF"/>
                </a:solidFill>
              </a:defRPr>
            </a:pPr>
            <a:r>
              <a:t>Unbiased, Accurate, </a:t>
            </a:r>
            <a:r>
              <a:rPr b="1" i="1" u="sng"/>
              <a:t>Motivating</a:t>
            </a:r>
          </a:p>
        </p:txBody>
      </p:sp>
      <p:sp>
        <p:nvSpPr>
          <p:cNvPr id="229" name="Google Shape;217;p36"/>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Grades = contingent extrinsic motivation (do this to get that):</a:t>
            </a:r>
          </a:p>
          <a:p>
            <a:pPr lvl="1" marL="914400" indent="-342900">
              <a:lnSpc>
                <a:spcPct val="115000"/>
              </a:lnSpc>
              <a:buClr>
                <a:srgbClr val="0000FF"/>
              </a:buClr>
              <a:buSzPts val="1800"/>
              <a:defRPr sz="1800">
                <a:solidFill>
                  <a:srgbClr val="0000FF"/>
                </a:solidFill>
              </a:defRPr>
            </a:pPr>
            <a:r>
              <a:t>Undermines intrinsic motivation (which is stronger, better for learning)</a:t>
            </a:r>
          </a:p>
          <a:p>
            <a:pPr lvl="1" marL="914400" indent="-342900">
              <a:lnSpc>
                <a:spcPct val="115000"/>
              </a:lnSpc>
              <a:buClr>
                <a:srgbClr val="0000FF"/>
              </a:buClr>
              <a:buSzPts val="1800"/>
              <a:defRPr sz="1800">
                <a:solidFill>
                  <a:srgbClr val="0000FF"/>
                </a:solidFill>
              </a:defRPr>
            </a:pPr>
            <a:r>
              <a:t>Lowers performance on creative or complex-thinking tasks </a:t>
            </a:r>
          </a:p>
          <a:p>
            <a:pPr lvl="1" marL="914400" indent="-342900">
              <a:lnSpc>
                <a:spcPct val="115000"/>
              </a:lnSpc>
              <a:buClr>
                <a:srgbClr val="0000FF"/>
              </a:buClr>
              <a:buSzPts val="1800"/>
              <a:defRPr sz="1800">
                <a:solidFill>
                  <a:srgbClr val="0000FF"/>
                </a:solidFill>
              </a:defRPr>
            </a:pPr>
            <a:r>
              <a:t>Increases unethical behavior</a:t>
            </a:r>
          </a:p>
          <a:p>
            <a:pPr lvl="1" marL="914400" indent="-342900">
              <a:lnSpc>
                <a:spcPct val="115000"/>
              </a:lnSpc>
              <a:buClr>
                <a:srgbClr val="0000FF"/>
              </a:buClr>
              <a:buSzPts val="1800"/>
              <a:defRPr sz="1800">
                <a:solidFill>
                  <a:srgbClr val="0000FF"/>
                </a:solidFill>
              </a:defRPr>
            </a:pPr>
            <a:r>
              <a:t>Low grades cause student withdrawal or low self-esteem (it’s punishment)</a:t>
            </a:r>
          </a:p>
          <a:p>
            <a:pPr lvl="1" marL="914400" indent="-342900">
              <a:lnSpc>
                <a:spcPct val="115000"/>
              </a:lnSpc>
              <a:buClr>
                <a:srgbClr val="0000FF"/>
              </a:buClr>
              <a:buSzPts val="1800"/>
              <a:defRPr sz="1800">
                <a:solidFill>
                  <a:srgbClr val="0000FF"/>
                </a:solidFill>
              </a:defRPr>
            </a:pPr>
            <a:r>
              <a:t>Point-based grades (&amp; extra credit) focus attention on points, not learning</a:t>
            </a:r>
          </a:p>
          <a:p>
            <a:pPr>
              <a:lnSpc>
                <a:spcPct val="115000"/>
              </a:lnSpc>
              <a:buClr>
                <a:srgbClr val="0000FF"/>
              </a:buClr>
              <a:defRPr>
                <a:solidFill>
                  <a:srgbClr val="0000FF"/>
                </a:solidFill>
              </a:defRPr>
            </a:pPr>
            <a:r>
              <a:t>Equitable grading enhances motivation; focuses on capability</a:t>
            </a:r>
          </a:p>
        </p:txBody>
      </p:sp>
      <p:sp>
        <p:nvSpPr>
          <p:cNvPr id="230" name="Google Shape;218;p36"/>
          <p:cNvSpPr txBox="1"/>
          <p:nvPr>
            <p:ph type="sldNum" sz="quarter" idx="2"/>
          </p:nvPr>
        </p:nvSpPr>
        <p:spPr>
          <a:xfrm>
            <a:off x="8684345" y="89019"/>
            <a:ext cx="336814"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Google Shape;223;p37"/>
          <p:cNvSpPr txBox="1"/>
          <p:nvPr>
            <p:ph type="title"/>
          </p:nvPr>
        </p:nvSpPr>
        <p:spPr>
          <a:xfrm>
            <a:off x="311699" y="51424"/>
            <a:ext cx="8520602" cy="1204502"/>
          </a:xfrm>
          <a:prstGeom prst="rect">
            <a:avLst/>
          </a:prstGeom>
        </p:spPr>
        <p:txBody>
          <a:bodyPr/>
          <a:lstStyle/>
          <a:p>
            <a:pPr>
              <a:defRPr>
                <a:solidFill>
                  <a:srgbClr val="0000FF"/>
                </a:solidFill>
              </a:defRPr>
            </a:pPr>
            <a:r>
              <a:t>Unbiased, Accurate, </a:t>
            </a:r>
            <a:r>
              <a:rPr b="1" i="1" u="sng"/>
              <a:t>Motivating</a:t>
            </a:r>
          </a:p>
        </p:txBody>
      </p:sp>
      <p:sp>
        <p:nvSpPr>
          <p:cNvPr id="233" name="Google Shape;224;p37"/>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Grades = contingent extrinsic motivation (do this to get that):</a:t>
            </a:r>
          </a:p>
          <a:p>
            <a:pPr lvl="1" marL="914400" indent="-342900">
              <a:lnSpc>
                <a:spcPct val="115000"/>
              </a:lnSpc>
              <a:buClr>
                <a:srgbClr val="0000FF"/>
              </a:buClr>
              <a:buSzPts val="1800"/>
              <a:defRPr sz="1800">
                <a:solidFill>
                  <a:srgbClr val="0000FF"/>
                </a:solidFill>
              </a:defRPr>
            </a:pPr>
            <a:r>
              <a:t>Undermines intrinsic motivation (which is stronger, better for learning)</a:t>
            </a:r>
          </a:p>
          <a:p>
            <a:pPr lvl="1" marL="914400" indent="-342900">
              <a:lnSpc>
                <a:spcPct val="115000"/>
              </a:lnSpc>
              <a:buClr>
                <a:srgbClr val="0000FF"/>
              </a:buClr>
              <a:buSzPts val="1800"/>
              <a:defRPr sz="1800">
                <a:solidFill>
                  <a:srgbClr val="0000FF"/>
                </a:solidFill>
              </a:defRPr>
            </a:pPr>
            <a:r>
              <a:t>Lowers performance on creative or complex-thinking tasks </a:t>
            </a:r>
          </a:p>
          <a:p>
            <a:pPr lvl="1" marL="914400" indent="-342900">
              <a:lnSpc>
                <a:spcPct val="115000"/>
              </a:lnSpc>
              <a:buClr>
                <a:srgbClr val="0000FF"/>
              </a:buClr>
              <a:buSzPts val="1800"/>
              <a:defRPr sz="1800">
                <a:solidFill>
                  <a:srgbClr val="0000FF"/>
                </a:solidFill>
              </a:defRPr>
            </a:pPr>
            <a:r>
              <a:t>Increases unethical behavior</a:t>
            </a:r>
          </a:p>
          <a:p>
            <a:pPr lvl="1" marL="914400" indent="-342900">
              <a:lnSpc>
                <a:spcPct val="115000"/>
              </a:lnSpc>
              <a:buClr>
                <a:srgbClr val="0000FF"/>
              </a:buClr>
              <a:buSzPts val="1800"/>
              <a:defRPr sz="1800">
                <a:solidFill>
                  <a:srgbClr val="0000FF"/>
                </a:solidFill>
              </a:defRPr>
            </a:pPr>
            <a:r>
              <a:t>Low grades cause student withdrawal or low self-esteem (it’s punishment)</a:t>
            </a:r>
          </a:p>
          <a:p>
            <a:pPr lvl="1" marL="914400" indent="-342900">
              <a:lnSpc>
                <a:spcPct val="115000"/>
              </a:lnSpc>
              <a:buClr>
                <a:srgbClr val="0000FF"/>
              </a:buClr>
              <a:buSzPts val="1800"/>
              <a:defRPr sz="1800">
                <a:solidFill>
                  <a:srgbClr val="0000FF"/>
                </a:solidFill>
              </a:defRPr>
            </a:pPr>
            <a:r>
              <a:t>Point-based grades (&amp; extra credit) focus attention on points, not learning</a:t>
            </a:r>
          </a:p>
          <a:p>
            <a:pPr indent="-381000">
              <a:lnSpc>
                <a:spcPct val="115000"/>
              </a:lnSpc>
              <a:buClr>
                <a:srgbClr val="0000FF"/>
              </a:buClr>
              <a:buSzPts val="2400"/>
              <a:defRPr sz="2400">
                <a:solidFill>
                  <a:srgbClr val="0000FF"/>
                </a:solidFill>
              </a:defRPr>
            </a:pPr>
            <a:r>
              <a:t>Equitable grading enhances motivation; focuses on capability</a:t>
            </a:r>
          </a:p>
          <a:p>
            <a:pPr indent="-381000">
              <a:lnSpc>
                <a:spcPct val="115000"/>
              </a:lnSpc>
              <a:buClr>
                <a:srgbClr val="0000FF"/>
              </a:buClr>
              <a:buSzPts val="2400"/>
              <a:defRPr sz="2400">
                <a:solidFill>
                  <a:srgbClr val="0000FF"/>
                </a:solidFill>
              </a:defRPr>
            </a:pPr>
            <a:r>
              <a:t>Questions</a:t>
            </a:r>
          </a:p>
        </p:txBody>
      </p:sp>
      <p:sp>
        <p:nvSpPr>
          <p:cNvPr id="234" name="Google Shape;225;p37"/>
          <p:cNvSpPr txBox="1"/>
          <p:nvPr>
            <p:ph type="sldNum" sz="quarter" idx="2"/>
          </p:nvPr>
        </p:nvSpPr>
        <p:spPr>
          <a:xfrm>
            <a:off x="8684345" y="89019"/>
            <a:ext cx="336814"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6" name="Google Shape;230;p38"/>
          <p:cNvSpPr txBox="1"/>
          <p:nvPr>
            <p:ph type="title"/>
          </p:nvPr>
        </p:nvSpPr>
        <p:spPr>
          <a:xfrm>
            <a:off x="311699" y="51424"/>
            <a:ext cx="8520602" cy="1204502"/>
          </a:xfrm>
          <a:prstGeom prst="rect">
            <a:avLst/>
          </a:prstGeom>
        </p:spPr>
        <p:txBody>
          <a:bodyPr/>
          <a:lstStyle/>
          <a:p>
            <a:pPr>
              <a:defRPr>
                <a:solidFill>
                  <a:srgbClr val="0000FF"/>
                </a:solidFill>
              </a:defRPr>
            </a:pPr>
            <a:r>
              <a:t>Grading for Equity: How </a:t>
            </a:r>
            <a:r>
              <a:rPr sz="2400"/>
              <a:t>(part 1)</a:t>
            </a:r>
          </a:p>
        </p:txBody>
      </p:sp>
      <p:sp>
        <p:nvSpPr>
          <p:cNvPr id="237" name="Google Shape;231;p38"/>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Plan:  identify outcomes;  develop assessments;  develop learning activities</a:t>
            </a:r>
          </a:p>
          <a:p>
            <a:pPr indent="-381000">
              <a:lnSpc>
                <a:spcPct val="115000"/>
              </a:lnSpc>
              <a:spcBef>
                <a:spcPts val="1000"/>
              </a:spcBef>
              <a:buClr>
                <a:srgbClr val="0000FF"/>
              </a:buClr>
              <a:buSzPts val="2400"/>
              <a:defRPr sz="2400">
                <a:solidFill>
                  <a:srgbClr val="0000FF"/>
                </a:solidFill>
              </a:defRPr>
            </a:pPr>
            <a:r>
              <a:t>Discontinue bias-prone and inaccurate practices</a:t>
            </a:r>
          </a:p>
          <a:p>
            <a:pPr lvl="1" marL="914400" indent="-381000">
              <a:lnSpc>
                <a:spcPct val="115000"/>
              </a:lnSpc>
              <a:buClr>
                <a:srgbClr val="0000FF"/>
              </a:buClr>
              <a:buSzPts val="2400"/>
              <a:defRPr sz="2400">
                <a:solidFill>
                  <a:srgbClr val="0000FF"/>
                </a:solidFill>
              </a:defRPr>
            </a:pPr>
            <a:r>
              <a:t>Unequal grade bands &amp; high granularity</a:t>
            </a:r>
          </a:p>
          <a:p>
            <a:pPr lvl="1" marL="914400" indent="-381000">
              <a:lnSpc>
                <a:spcPct val="115000"/>
              </a:lnSpc>
              <a:buClr>
                <a:srgbClr val="0000FF"/>
              </a:buClr>
              <a:buSzPts val="2400"/>
              <a:defRPr sz="2400">
                <a:solidFill>
                  <a:srgbClr val="0000FF"/>
                </a:solidFill>
              </a:defRPr>
            </a:pPr>
            <a:r>
              <a:t>Zeroes for missing work</a:t>
            </a:r>
          </a:p>
          <a:p>
            <a:pPr lvl="1" marL="914400" indent="-381000">
              <a:lnSpc>
                <a:spcPct val="115000"/>
              </a:lnSpc>
              <a:buClr>
                <a:srgbClr val="0000FF"/>
              </a:buClr>
              <a:buSzPts val="2400"/>
              <a:defRPr sz="2400">
                <a:solidFill>
                  <a:srgbClr val="0000FF"/>
                </a:solidFill>
              </a:defRPr>
            </a:pPr>
            <a:r>
              <a:t>Averaging grading elements</a:t>
            </a:r>
          </a:p>
          <a:p>
            <a:pPr lvl="1" marL="914400" indent="-381000">
              <a:lnSpc>
                <a:spcPct val="115000"/>
              </a:lnSpc>
              <a:buClr>
                <a:srgbClr val="0000FF"/>
              </a:buClr>
              <a:buSzPts val="2400"/>
              <a:defRPr sz="2400">
                <a:solidFill>
                  <a:srgbClr val="0000FF"/>
                </a:solidFill>
              </a:defRPr>
            </a:pPr>
            <a:r>
              <a:t>Penalties for late work and cheating</a:t>
            </a:r>
          </a:p>
        </p:txBody>
      </p:sp>
      <p:sp>
        <p:nvSpPr>
          <p:cNvPr id="238" name="Google Shape;232;p38"/>
          <p:cNvSpPr txBox="1"/>
          <p:nvPr>
            <p:ph type="sldNum" sz="quarter" idx="2"/>
          </p:nvPr>
        </p:nvSpPr>
        <p:spPr>
          <a:xfrm>
            <a:off x="8684345" y="89019"/>
            <a:ext cx="336814"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37">
                                            <p:bg/>
                                          </p:spTgt>
                                        </p:tgtEl>
                                        <p:attrNameLst>
                                          <p:attrName>style.visibility</p:attrName>
                                        </p:attrNameLst>
                                      </p:cBhvr>
                                      <p:to>
                                        <p:strVal val="visible"/>
                                      </p:to>
                                    </p:set>
                                    <p:anim calcmode="lin" valueType="num">
                                      <p:cBhvr>
                                        <p:cTn id="7" dur="500" fill="hold"/>
                                        <p:tgtEl>
                                          <p:spTgt spid="237">
                                            <p:bg/>
                                          </p:spTgt>
                                        </p:tgtEl>
                                        <p:attrNameLst>
                                          <p:attrName>ppt_w</p:attrName>
                                        </p:attrNameLst>
                                      </p:cBhvr>
                                      <p:tavLst>
                                        <p:tav tm="0">
                                          <p:val>
                                            <p:fltVal val="0"/>
                                          </p:val>
                                        </p:tav>
                                        <p:tav tm="100000">
                                          <p:val>
                                            <p:strVal val="#ppt_w"/>
                                          </p:val>
                                        </p:tav>
                                      </p:tavLst>
                                    </p:anim>
                                    <p:anim calcmode="lin" valueType="num">
                                      <p:cBhvr>
                                        <p:cTn id="8" dur="500" fill="hold"/>
                                        <p:tgtEl>
                                          <p:spTgt spid="237">
                                            <p:bg/>
                                          </p:spTgt>
                                        </p:tgtEl>
                                        <p:attrNameLst>
                                          <p:attrName>ppt_h</p:attrName>
                                        </p:attrNameLst>
                                      </p:cBhvr>
                                      <p:tavLst>
                                        <p:tav tm="0">
                                          <p:val>
                                            <p:fltVal val="0"/>
                                          </p:val>
                                        </p:tav>
                                        <p:tav tm="100000">
                                          <p:val>
                                            <p:strVal val="#ppt_h"/>
                                          </p:val>
                                        </p:tav>
                                      </p:tavLst>
                                    </p:anim>
                                  </p:childTnLst>
                                </p:cTn>
                              </p:par>
                              <p:par>
                                <p:cTn id="9" presetClass="entr" nodeType="withEffect" presetSubtype="16" presetID="23" grpId="1" fill="hold">
                                  <p:stCondLst>
                                    <p:cond delay="0"/>
                                  </p:stCondLst>
                                  <p:iterate type="el" backwards="0">
                                    <p:tmAbs val="0"/>
                                  </p:iterate>
                                  <p:childTnLst>
                                    <p:set>
                                      <p:cBhvr>
                                        <p:cTn id="10" fill="hold"/>
                                        <p:tgtEl>
                                          <p:spTgt spid="237">
                                            <p:txEl>
                                              <p:pRg st="0" end="0"/>
                                            </p:txEl>
                                          </p:spTgt>
                                        </p:tgtEl>
                                        <p:attrNameLst>
                                          <p:attrName>style.visibility</p:attrName>
                                        </p:attrNameLst>
                                      </p:cBhvr>
                                      <p:to>
                                        <p:strVal val="visible"/>
                                      </p:to>
                                    </p:set>
                                    <p:anim calcmode="lin" valueType="num">
                                      <p:cBhvr>
                                        <p:cTn id="11" dur="500" fill="hold"/>
                                        <p:tgtEl>
                                          <p:spTgt spid="237">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3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6" presetID="23" grpId="1" fill="hold">
                                  <p:stCondLst>
                                    <p:cond delay="0"/>
                                  </p:stCondLst>
                                  <p:iterate type="el" backwards="0">
                                    <p:tmAbs val="0"/>
                                  </p:iterate>
                                  <p:childTnLst>
                                    <p:set>
                                      <p:cBhvr>
                                        <p:cTn id="16" fill="hold"/>
                                        <p:tgtEl>
                                          <p:spTgt spid="237">
                                            <p:txEl>
                                              <p:pRg st="1" end="1"/>
                                            </p:txEl>
                                          </p:spTgt>
                                        </p:tgtEl>
                                        <p:attrNameLst>
                                          <p:attrName>style.visibility</p:attrName>
                                        </p:attrNameLst>
                                      </p:cBhvr>
                                      <p:to>
                                        <p:strVal val="visible"/>
                                      </p:to>
                                    </p:set>
                                    <p:anim calcmode="lin" valueType="num">
                                      <p:cBhvr>
                                        <p:cTn id="17" dur="500" fill="hold"/>
                                        <p:tgtEl>
                                          <p:spTgt spid="23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37">
                                            <p:txEl>
                                              <p:pRg st="1" end="1"/>
                                            </p:txEl>
                                          </p:spTgt>
                                        </p:tgtEl>
                                        <p:attrNameLst>
                                          <p:attrName>ppt_h</p:attrName>
                                        </p:attrNameLst>
                                      </p:cBhvr>
                                      <p:tavLst>
                                        <p:tav tm="0">
                                          <p:val>
                                            <p:fltVal val="0"/>
                                          </p:val>
                                        </p:tav>
                                        <p:tav tm="100000">
                                          <p:val>
                                            <p:strVal val="#ppt_h"/>
                                          </p:val>
                                        </p:tav>
                                      </p:tavLst>
                                    </p:anim>
                                  </p:childTnLst>
                                </p:cTn>
                              </p:par>
                              <p:par>
                                <p:cTn id="19" presetClass="entr" nodeType="withEffect" presetSubtype="16" presetID="23" grpId="1" fill="hold">
                                  <p:stCondLst>
                                    <p:cond delay="0"/>
                                  </p:stCondLst>
                                  <p:iterate type="el" backwards="0">
                                    <p:tmAbs val="0"/>
                                  </p:iterate>
                                  <p:childTnLst>
                                    <p:set>
                                      <p:cBhvr>
                                        <p:cTn id="20" fill="hold"/>
                                        <p:tgtEl>
                                          <p:spTgt spid="237">
                                            <p:txEl>
                                              <p:pRg st="2" end="2"/>
                                            </p:txEl>
                                          </p:spTgt>
                                        </p:tgtEl>
                                        <p:attrNameLst>
                                          <p:attrName>style.visibility</p:attrName>
                                        </p:attrNameLst>
                                      </p:cBhvr>
                                      <p:to>
                                        <p:strVal val="visible"/>
                                      </p:to>
                                    </p:set>
                                    <p:anim calcmode="lin" valueType="num">
                                      <p:cBhvr>
                                        <p:cTn id="21" dur="500" fill="hold"/>
                                        <p:tgtEl>
                                          <p:spTgt spid="23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37">
                                            <p:txEl>
                                              <p:pRg st="2" end="2"/>
                                            </p:txEl>
                                          </p:spTgt>
                                        </p:tgtEl>
                                        <p:attrNameLst>
                                          <p:attrName>ppt_h</p:attrName>
                                        </p:attrNameLst>
                                      </p:cBhvr>
                                      <p:tavLst>
                                        <p:tav tm="0">
                                          <p:val>
                                            <p:fltVal val="0"/>
                                          </p:val>
                                        </p:tav>
                                        <p:tav tm="100000">
                                          <p:val>
                                            <p:strVal val="#ppt_h"/>
                                          </p:val>
                                        </p:tav>
                                      </p:tavLst>
                                    </p:anim>
                                  </p:childTnLst>
                                </p:cTn>
                              </p:par>
                              <p:par>
                                <p:cTn id="23" presetClass="entr" nodeType="withEffect" presetSubtype="16" presetID="23" grpId="1" fill="hold">
                                  <p:stCondLst>
                                    <p:cond delay="0"/>
                                  </p:stCondLst>
                                  <p:iterate type="el" backwards="0">
                                    <p:tmAbs val="0"/>
                                  </p:iterate>
                                  <p:childTnLst>
                                    <p:set>
                                      <p:cBhvr>
                                        <p:cTn id="24" fill="hold"/>
                                        <p:tgtEl>
                                          <p:spTgt spid="237">
                                            <p:txEl>
                                              <p:pRg st="3" end="3"/>
                                            </p:txEl>
                                          </p:spTgt>
                                        </p:tgtEl>
                                        <p:attrNameLst>
                                          <p:attrName>style.visibility</p:attrName>
                                        </p:attrNameLst>
                                      </p:cBhvr>
                                      <p:to>
                                        <p:strVal val="visible"/>
                                      </p:to>
                                    </p:set>
                                    <p:anim calcmode="lin" valueType="num">
                                      <p:cBhvr>
                                        <p:cTn id="25" dur="500" fill="hold"/>
                                        <p:tgtEl>
                                          <p:spTgt spid="23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37">
                                            <p:txEl>
                                              <p:pRg st="3" end="3"/>
                                            </p:txEl>
                                          </p:spTgt>
                                        </p:tgtEl>
                                        <p:attrNameLst>
                                          <p:attrName>ppt_h</p:attrName>
                                        </p:attrNameLst>
                                      </p:cBhvr>
                                      <p:tavLst>
                                        <p:tav tm="0">
                                          <p:val>
                                            <p:fltVal val="0"/>
                                          </p:val>
                                        </p:tav>
                                        <p:tav tm="100000">
                                          <p:val>
                                            <p:strVal val="#ppt_h"/>
                                          </p:val>
                                        </p:tav>
                                      </p:tavLst>
                                    </p:anim>
                                  </p:childTnLst>
                                </p:cTn>
                              </p:par>
                              <p:par>
                                <p:cTn id="27" presetClass="entr" nodeType="withEffect" presetSubtype="16" presetID="23" grpId="1" fill="hold">
                                  <p:stCondLst>
                                    <p:cond delay="0"/>
                                  </p:stCondLst>
                                  <p:iterate type="el" backwards="0">
                                    <p:tmAbs val="0"/>
                                  </p:iterate>
                                  <p:childTnLst>
                                    <p:set>
                                      <p:cBhvr>
                                        <p:cTn id="28" fill="hold"/>
                                        <p:tgtEl>
                                          <p:spTgt spid="237">
                                            <p:txEl>
                                              <p:pRg st="4" end="4"/>
                                            </p:txEl>
                                          </p:spTgt>
                                        </p:tgtEl>
                                        <p:attrNameLst>
                                          <p:attrName>style.visibility</p:attrName>
                                        </p:attrNameLst>
                                      </p:cBhvr>
                                      <p:to>
                                        <p:strVal val="visible"/>
                                      </p:to>
                                    </p:set>
                                    <p:anim calcmode="lin" valueType="num">
                                      <p:cBhvr>
                                        <p:cTn id="29" dur="500" fill="hold"/>
                                        <p:tgtEl>
                                          <p:spTgt spid="237">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237">
                                            <p:txEl>
                                              <p:pRg st="4" end="4"/>
                                            </p:txEl>
                                          </p:spTgt>
                                        </p:tgtEl>
                                        <p:attrNameLst>
                                          <p:attrName>ppt_h</p:attrName>
                                        </p:attrNameLst>
                                      </p:cBhvr>
                                      <p:tavLst>
                                        <p:tav tm="0">
                                          <p:val>
                                            <p:fltVal val="0"/>
                                          </p:val>
                                        </p:tav>
                                        <p:tav tm="100000">
                                          <p:val>
                                            <p:strVal val="#ppt_h"/>
                                          </p:val>
                                        </p:tav>
                                      </p:tavLst>
                                    </p:anim>
                                  </p:childTnLst>
                                </p:cTn>
                              </p:par>
                              <p:par>
                                <p:cTn id="31" presetClass="entr" nodeType="withEffect" presetSubtype="16" presetID="23" grpId="1" fill="hold">
                                  <p:stCondLst>
                                    <p:cond delay="0"/>
                                  </p:stCondLst>
                                  <p:iterate type="el" backwards="0">
                                    <p:tmAbs val="0"/>
                                  </p:iterate>
                                  <p:childTnLst>
                                    <p:set>
                                      <p:cBhvr>
                                        <p:cTn id="32" fill="hold"/>
                                        <p:tgtEl>
                                          <p:spTgt spid="237">
                                            <p:txEl>
                                              <p:pRg st="5" end="5"/>
                                            </p:txEl>
                                          </p:spTgt>
                                        </p:tgtEl>
                                        <p:attrNameLst>
                                          <p:attrName>style.visibility</p:attrName>
                                        </p:attrNameLst>
                                      </p:cBhvr>
                                      <p:to>
                                        <p:strVal val="visible"/>
                                      </p:to>
                                    </p:set>
                                    <p:anim calcmode="lin" valueType="num">
                                      <p:cBhvr>
                                        <p:cTn id="33" dur="500" fill="hold"/>
                                        <p:tgtEl>
                                          <p:spTgt spid="237">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237">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37" grpId="1"/>
    </p:bldLst>
  </p:timing>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0" name="Google Shape;237;p39"/>
          <p:cNvSpPr txBox="1"/>
          <p:nvPr>
            <p:ph type="title"/>
          </p:nvPr>
        </p:nvSpPr>
        <p:spPr>
          <a:xfrm>
            <a:off x="311699" y="51424"/>
            <a:ext cx="8520602" cy="1204502"/>
          </a:xfrm>
          <a:prstGeom prst="rect">
            <a:avLst/>
          </a:prstGeom>
        </p:spPr>
        <p:txBody>
          <a:bodyPr/>
          <a:lstStyle/>
          <a:p>
            <a:pPr>
              <a:defRPr>
                <a:solidFill>
                  <a:srgbClr val="0000FF"/>
                </a:solidFill>
              </a:defRPr>
            </a:pPr>
            <a:r>
              <a:t>Grading for Equity: How </a:t>
            </a:r>
            <a:r>
              <a:rPr sz="1800"/>
              <a:t>(part 2)</a:t>
            </a:r>
          </a:p>
        </p:txBody>
      </p:sp>
      <p:sp>
        <p:nvSpPr>
          <p:cNvPr id="241" name="Google Shape;238;p39"/>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Add equitable and motivating practices</a:t>
            </a:r>
          </a:p>
          <a:p>
            <a:pPr lvl="1" marL="914400" indent="-381000">
              <a:lnSpc>
                <a:spcPct val="115000"/>
              </a:lnSpc>
              <a:buClr>
                <a:srgbClr val="0000FF"/>
              </a:buClr>
              <a:buSzPts val="2400"/>
              <a:defRPr sz="2400">
                <a:solidFill>
                  <a:srgbClr val="0000FF"/>
                </a:solidFill>
              </a:defRPr>
            </a:pPr>
            <a:r>
              <a:t>Not grading learning activity (homework)</a:t>
            </a:r>
          </a:p>
          <a:p>
            <a:pPr lvl="1" marL="914400" indent="-381000">
              <a:lnSpc>
                <a:spcPct val="115000"/>
              </a:lnSpc>
              <a:buClr>
                <a:srgbClr val="0000FF"/>
              </a:buClr>
              <a:buSzPts val="2400"/>
              <a:defRPr sz="2400">
                <a:solidFill>
                  <a:srgbClr val="0000FF"/>
                </a:solidFill>
              </a:defRPr>
            </a:pPr>
            <a:r>
              <a:t>Assessment retakes and/or using later assessments (of same capability)</a:t>
            </a:r>
          </a:p>
          <a:p>
            <a:pPr indent="-381000">
              <a:spcBef>
                <a:spcPts val="1000"/>
              </a:spcBef>
              <a:buClr>
                <a:srgbClr val="0000FF"/>
              </a:buClr>
              <a:buSzPts val="2400"/>
              <a:defRPr sz="2400">
                <a:solidFill>
                  <a:srgbClr val="0000FF"/>
                </a:solidFill>
              </a:defRPr>
            </a:pPr>
            <a:r>
              <a:t>Adjust grade-assignment scheme</a:t>
            </a:r>
          </a:p>
          <a:p>
            <a:pPr indent="-381000">
              <a:lnSpc>
                <a:spcPct val="115000"/>
              </a:lnSpc>
              <a:spcBef>
                <a:spcPts val="1200"/>
              </a:spcBef>
              <a:buClr>
                <a:srgbClr val="0000FF"/>
              </a:buClr>
              <a:buSzPts val="2400"/>
              <a:defRPr sz="2400">
                <a:solidFill>
                  <a:srgbClr val="0000FF"/>
                </a:solidFill>
              </a:defRPr>
            </a:pPr>
            <a:r>
              <a:t>Questions</a:t>
            </a:r>
          </a:p>
        </p:txBody>
      </p:sp>
      <p:sp>
        <p:nvSpPr>
          <p:cNvPr id="242" name="Google Shape;239;p39"/>
          <p:cNvSpPr txBox="1"/>
          <p:nvPr>
            <p:ph type="sldNum" sz="quarter" idx="2"/>
          </p:nvPr>
        </p:nvSpPr>
        <p:spPr>
          <a:xfrm>
            <a:off x="8684345" y="89019"/>
            <a:ext cx="336814"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41">
                                            <p:bg/>
                                          </p:spTgt>
                                        </p:tgtEl>
                                        <p:attrNameLst>
                                          <p:attrName>style.visibility</p:attrName>
                                        </p:attrNameLst>
                                      </p:cBhvr>
                                      <p:to>
                                        <p:strVal val="visible"/>
                                      </p:to>
                                    </p:set>
                                    <p:anim calcmode="lin" valueType="num">
                                      <p:cBhvr>
                                        <p:cTn id="7" dur="500" fill="hold"/>
                                        <p:tgtEl>
                                          <p:spTgt spid="241">
                                            <p:bg/>
                                          </p:spTgt>
                                        </p:tgtEl>
                                        <p:attrNameLst>
                                          <p:attrName>ppt_w</p:attrName>
                                        </p:attrNameLst>
                                      </p:cBhvr>
                                      <p:tavLst>
                                        <p:tav tm="0">
                                          <p:val>
                                            <p:fltVal val="0"/>
                                          </p:val>
                                        </p:tav>
                                        <p:tav tm="100000">
                                          <p:val>
                                            <p:strVal val="#ppt_w"/>
                                          </p:val>
                                        </p:tav>
                                      </p:tavLst>
                                    </p:anim>
                                    <p:anim calcmode="lin" valueType="num">
                                      <p:cBhvr>
                                        <p:cTn id="8" dur="500" fill="hold"/>
                                        <p:tgtEl>
                                          <p:spTgt spid="241">
                                            <p:bg/>
                                          </p:spTgt>
                                        </p:tgtEl>
                                        <p:attrNameLst>
                                          <p:attrName>ppt_h</p:attrName>
                                        </p:attrNameLst>
                                      </p:cBhvr>
                                      <p:tavLst>
                                        <p:tav tm="0">
                                          <p:val>
                                            <p:fltVal val="0"/>
                                          </p:val>
                                        </p:tav>
                                        <p:tav tm="100000">
                                          <p:val>
                                            <p:strVal val="#ppt_h"/>
                                          </p:val>
                                        </p:tav>
                                      </p:tavLst>
                                    </p:anim>
                                  </p:childTnLst>
                                </p:cTn>
                              </p:par>
                              <p:par>
                                <p:cTn id="9" presetClass="entr" nodeType="withEffect" presetSubtype="16" presetID="23" grpId="1" fill="hold">
                                  <p:stCondLst>
                                    <p:cond delay="0"/>
                                  </p:stCondLst>
                                  <p:iterate type="el" backwards="0">
                                    <p:tmAbs val="0"/>
                                  </p:iterate>
                                  <p:childTnLst>
                                    <p:set>
                                      <p:cBhvr>
                                        <p:cTn id="10" fill="hold"/>
                                        <p:tgtEl>
                                          <p:spTgt spid="241">
                                            <p:txEl>
                                              <p:pRg st="0" end="0"/>
                                            </p:txEl>
                                          </p:spTgt>
                                        </p:tgtEl>
                                        <p:attrNameLst>
                                          <p:attrName>style.visibility</p:attrName>
                                        </p:attrNameLst>
                                      </p:cBhvr>
                                      <p:to>
                                        <p:strVal val="visible"/>
                                      </p:to>
                                    </p:set>
                                    <p:anim calcmode="lin" valueType="num">
                                      <p:cBhvr>
                                        <p:cTn id="11" dur="500" fill="hold"/>
                                        <p:tgtEl>
                                          <p:spTgt spid="241">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41">
                                            <p:txEl>
                                              <p:pRg st="0" end="0"/>
                                            </p:txEl>
                                          </p:spTgt>
                                        </p:tgtEl>
                                        <p:attrNameLst>
                                          <p:attrName>ppt_h</p:attrName>
                                        </p:attrNameLst>
                                      </p:cBhvr>
                                      <p:tavLst>
                                        <p:tav tm="0">
                                          <p:val>
                                            <p:fltVal val="0"/>
                                          </p:val>
                                        </p:tav>
                                        <p:tav tm="100000">
                                          <p:val>
                                            <p:strVal val="#ppt_h"/>
                                          </p:val>
                                        </p:tav>
                                      </p:tavLst>
                                    </p:anim>
                                  </p:childTnLst>
                                </p:cTn>
                              </p:par>
                              <p:par>
                                <p:cTn id="13" presetClass="entr" nodeType="withEffect" presetSubtype="16" presetID="23" grpId="1" fill="hold">
                                  <p:stCondLst>
                                    <p:cond delay="0"/>
                                  </p:stCondLst>
                                  <p:iterate type="el" backwards="0">
                                    <p:tmAbs val="0"/>
                                  </p:iterate>
                                  <p:childTnLst>
                                    <p:set>
                                      <p:cBhvr>
                                        <p:cTn id="14" fill="hold"/>
                                        <p:tgtEl>
                                          <p:spTgt spid="241">
                                            <p:txEl>
                                              <p:pRg st="1" end="1"/>
                                            </p:txEl>
                                          </p:spTgt>
                                        </p:tgtEl>
                                        <p:attrNameLst>
                                          <p:attrName>style.visibility</p:attrName>
                                        </p:attrNameLst>
                                      </p:cBhvr>
                                      <p:to>
                                        <p:strVal val="visible"/>
                                      </p:to>
                                    </p:set>
                                    <p:anim calcmode="lin" valueType="num">
                                      <p:cBhvr>
                                        <p:cTn id="15" dur="500" fill="hold"/>
                                        <p:tgtEl>
                                          <p:spTgt spid="241">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241">
                                            <p:txEl>
                                              <p:pRg st="1" end="1"/>
                                            </p:txEl>
                                          </p:spTgt>
                                        </p:tgtEl>
                                        <p:attrNameLst>
                                          <p:attrName>ppt_h</p:attrName>
                                        </p:attrNameLst>
                                      </p:cBhvr>
                                      <p:tavLst>
                                        <p:tav tm="0">
                                          <p:val>
                                            <p:fltVal val="0"/>
                                          </p:val>
                                        </p:tav>
                                        <p:tav tm="100000">
                                          <p:val>
                                            <p:strVal val="#ppt_h"/>
                                          </p:val>
                                        </p:tav>
                                      </p:tavLst>
                                    </p:anim>
                                  </p:childTnLst>
                                </p:cTn>
                              </p:par>
                              <p:par>
                                <p:cTn id="17" presetClass="entr" nodeType="withEffect" presetSubtype="16" presetID="23" grpId="1" fill="hold">
                                  <p:stCondLst>
                                    <p:cond delay="0"/>
                                  </p:stCondLst>
                                  <p:iterate type="el" backwards="0">
                                    <p:tmAbs val="0"/>
                                  </p:iterate>
                                  <p:childTnLst>
                                    <p:set>
                                      <p:cBhvr>
                                        <p:cTn id="18" fill="hold"/>
                                        <p:tgtEl>
                                          <p:spTgt spid="241">
                                            <p:txEl>
                                              <p:pRg st="2" end="2"/>
                                            </p:txEl>
                                          </p:spTgt>
                                        </p:tgtEl>
                                        <p:attrNameLst>
                                          <p:attrName>style.visibility</p:attrName>
                                        </p:attrNameLst>
                                      </p:cBhvr>
                                      <p:to>
                                        <p:strVal val="visible"/>
                                      </p:to>
                                    </p:set>
                                    <p:anim calcmode="lin" valueType="num">
                                      <p:cBhvr>
                                        <p:cTn id="19" dur="500" fill="hold"/>
                                        <p:tgtEl>
                                          <p:spTgt spid="24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4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23" grpId="1" fill="hold">
                                  <p:stCondLst>
                                    <p:cond delay="0"/>
                                  </p:stCondLst>
                                  <p:iterate type="el" backwards="0">
                                    <p:tmAbs val="0"/>
                                  </p:iterate>
                                  <p:childTnLst>
                                    <p:set>
                                      <p:cBhvr>
                                        <p:cTn id="24" fill="hold"/>
                                        <p:tgtEl>
                                          <p:spTgt spid="241">
                                            <p:txEl>
                                              <p:pRg st="3" end="3"/>
                                            </p:txEl>
                                          </p:spTgt>
                                        </p:tgtEl>
                                        <p:attrNameLst>
                                          <p:attrName>style.visibility</p:attrName>
                                        </p:attrNameLst>
                                      </p:cBhvr>
                                      <p:to>
                                        <p:strVal val="visible"/>
                                      </p:to>
                                    </p:set>
                                    <p:anim calcmode="lin" valueType="num">
                                      <p:cBhvr>
                                        <p:cTn id="25" dur="500" fill="hold"/>
                                        <p:tgtEl>
                                          <p:spTgt spid="24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4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16" presetID="23" grpId="1" fill="hold">
                                  <p:stCondLst>
                                    <p:cond delay="0"/>
                                  </p:stCondLst>
                                  <p:iterate type="el" backwards="0">
                                    <p:tmAbs val="0"/>
                                  </p:iterate>
                                  <p:childTnLst>
                                    <p:set>
                                      <p:cBhvr>
                                        <p:cTn id="30" fill="hold"/>
                                        <p:tgtEl>
                                          <p:spTgt spid="241">
                                            <p:txEl>
                                              <p:pRg st="4" end="4"/>
                                            </p:txEl>
                                          </p:spTgt>
                                        </p:tgtEl>
                                        <p:attrNameLst>
                                          <p:attrName>style.visibility</p:attrName>
                                        </p:attrNameLst>
                                      </p:cBhvr>
                                      <p:to>
                                        <p:strVal val="visible"/>
                                      </p:to>
                                    </p:set>
                                    <p:anim calcmode="lin" valueType="num">
                                      <p:cBhvr>
                                        <p:cTn id="31" dur="500" fill="hold"/>
                                        <p:tgtEl>
                                          <p:spTgt spid="24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41">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41" grpId="1"/>
    </p:bldLst>
  </p:timing>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4" name="Google Shape;244;p40"/>
          <p:cNvSpPr txBox="1"/>
          <p:nvPr>
            <p:ph type="title"/>
          </p:nvPr>
        </p:nvSpPr>
        <p:spPr>
          <a:xfrm>
            <a:off x="311699" y="51424"/>
            <a:ext cx="8520602" cy="1204502"/>
          </a:xfrm>
          <a:prstGeom prst="rect">
            <a:avLst/>
          </a:prstGeom>
        </p:spPr>
        <p:txBody>
          <a:bodyPr/>
          <a:lstStyle>
            <a:lvl1pPr>
              <a:defRPr>
                <a:solidFill>
                  <a:srgbClr val="0000FF"/>
                </a:solidFill>
              </a:defRPr>
            </a:lvl1pPr>
          </a:lstStyle>
          <a:p>
            <a:pPr/>
            <a:r>
              <a:t>Grading for Equity:  Our Experience</a:t>
            </a:r>
          </a:p>
        </p:txBody>
      </p:sp>
      <p:sp>
        <p:nvSpPr>
          <p:cNvPr id="245" name="Google Shape;245;p40"/>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Considerable up-front work</a:t>
            </a:r>
          </a:p>
          <a:p>
            <a:pPr indent="-381000">
              <a:lnSpc>
                <a:spcPct val="115000"/>
              </a:lnSpc>
              <a:spcBef>
                <a:spcPts val="1000"/>
              </a:spcBef>
              <a:buClr>
                <a:srgbClr val="0000FF"/>
              </a:buClr>
              <a:buSzPts val="2400"/>
              <a:defRPr sz="2400">
                <a:solidFill>
                  <a:srgbClr val="0000FF"/>
                </a:solidFill>
              </a:defRPr>
            </a:pPr>
            <a:r>
              <a:t>Re-imagine provision of feedback to students</a:t>
            </a:r>
          </a:p>
          <a:p>
            <a:pPr indent="-381000">
              <a:lnSpc>
                <a:spcPct val="115000"/>
              </a:lnSpc>
              <a:spcBef>
                <a:spcPts val="1000"/>
              </a:spcBef>
              <a:buClr>
                <a:srgbClr val="0000FF"/>
              </a:buClr>
              <a:buSzPts val="2400"/>
              <a:defRPr sz="2400">
                <a:solidFill>
                  <a:srgbClr val="0000FF"/>
                </a:solidFill>
              </a:defRPr>
            </a:pPr>
            <a:r>
              <a:t>Less grading time</a:t>
            </a:r>
          </a:p>
          <a:p>
            <a:pPr indent="-381000">
              <a:lnSpc>
                <a:spcPct val="115000"/>
              </a:lnSpc>
              <a:spcBef>
                <a:spcPts val="1000"/>
              </a:spcBef>
              <a:buClr>
                <a:srgbClr val="0000FF"/>
              </a:buClr>
              <a:buSzPts val="2400"/>
              <a:defRPr sz="2400">
                <a:solidFill>
                  <a:srgbClr val="0000FF"/>
                </a:solidFill>
              </a:defRPr>
            </a:pPr>
            <a:r>
              <a:t>No arguing over points</a:t>
            </a:r>
          </a:p>
          <a:p>
            <a:pPr indent="-381000">
              <a:lnSpc>
                <a:spcPct val="115000"/>
              </a:lnSpc>
              <a:spcBef>
                <a:spcPts val="1000"/>
              </a:spcBef>
              <a:buClr>
                <a:srgbClr val="0000FF"/>
              </a:buClr>
              <a:buSzPts val="2400"/>
              <a:defRPr sz="2400">
                <a:solidFill>
                  <a:srgbClr val="0000FF"/>
                </a:solidFill>
              </a:defRPr>
            </a:pPr>
            <a:r>
              <a:t>Happier students (&amp; teacher)</a:t>
            </a:r>
          </a:p>
        </p:txBody>
      </p:sp>
      <p:sp>
        <p:nvSpPr>
          <p:cNvPr id="246" name="Google Shape;246;p40"/>
          <p:cNvSpPr txBox="1"/>
          <p:nvPr>
            <p:ph type="sldNum" sz="quarter" idx="2"/>
          </p:nvPr>
        </p:nvSpPr>
        <p:spPr>
          <a:xfrm>
            <a:off x="8684345" y="89019"/>
            <a:ext cx="336814"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45">
                                            <p:bg/>
                                          </p:spTgt>
                                        </p:tgtEl>
                                        <p:attrNameLst>
                                          <p:attrName>style.visibility</p:attrName>
                                        </p:attrNameLst>
                                      </p:cBhvr>
                                      <p:to>
                                        <p:strVal val="visible"/>
                                      </p:to>
                                    </p:set>
                                    <p:anim calcmode="lin" valueType="num">
                                      <p:cBhvr>
                                        <p:cTn id="7" dur="500" fill="hold"/>
                                        <p:tgtEl>
                                          <p:spTgt spid="245">
                                            <p:bg/>
                                          </p:spTgt>
                                        </p:tgtEl>
                                        <p:attrNameLst>
                                          <p:attrName>ppt_w</p:attrName>
                                        </p:attrNameLst>
                                      </p:cBhvr>
                                      <p:tavLst>
                                        <p:tav tm="0">
                                          <p:val>
                                            <p:fltVal val="0"/>
                                          </p:val>
                                        </p:tav>
                                        <p:tav tm="100000">
                                          <p:val>
                                            <p:strVal val="#ppt_w"/>
                                          </p:val>
                                        </p:tav>
                                      </p:tavLst>
                                    </p:anim>
                                    <p:anim calcmode="lin" valueType="num">
                                      <p:cBhvr>
                                        <p:cTn id="8" dur="500" fill="hold"/>
                                        <p:tgtEl>
                                          <p:spTgt spid="245">
                                            <p:bg/>
                                          </p:spTgt>
                                        </p:tgtEl>
                                        <p:attrNameLst>
                                          <p:attrName>ppt_h</p:attrName>
                                        </p:attrNameLst>
                                      </p:cBhvr>
                                      <p:tavLst>
                                        <p:tav tm="0">
                                          <p:val>
                                            <p:fltVal val="0"/>
                                          </p:val>
                                        </p:tav>
                                        <p:tav tm="100000">
                                          <p:val>
                                            <p:strVal val="#ppt_h"/>
                                          </p:val>
                                        </p:tav>
                                      </p:tavLst>
                                    </p:anim>
                                  </p:childTnLst>
                                </p:cTn>
                              </p:par>
                              <p:par>
                                <p:cTn id="9" presetClass="entr" nodeType="withEffect" presetSubtype="16" presetID="23" grpId="1" fill="hold">
                                  <p:stCondLst>
                                    <p:cond delay="0"/>
                                  </p:stCondLst>
                                  <p:iterate type="el" backwards="0">
                                    <p:tmAbs val="0"/>
                                  </p:iterate>
                                  <p:childTnLst>
                                    <p:set>
                                      <p:cBhvr>
                                        <p:cTn id="10" fill="hold"/>
                                        <p:tgtEl>
                                          <p:spTgt spid="245">
                                            <p:txEl>
                                              <p:pRg st="0" end="0"/>
                                            </p:txEl>
                                          </p:spTgt>
                                        </p:tgtEl>
                                        <p:attrNameLst>
                                          <p:attrName>style.visibility</p:attrName>
                                        </p:attrNameLst>
                                      </p:cBhvr>
                                      <p:to>
                                        <p:strVal val="visible"/>
                                      </p:to>
                                    </p:set>
                                    <p:anim calcmode="lin" valueType="num">
                                      <p:cBhvr>
                                        <p:cTn id="11" dur="500" fill="hold"/>
                                        <p:tgtEl>
                                          <p:spTgt spid="24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4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6" presetID="23" grpId="1" fill="hold">
                                  <p:stCondLst>
                                    <p:cond delay="0"/>
                                  </p:stCondLst>
                                  <p:iterate type="el" backwards="0">
                                    <p:tmAbs val="0"/>
                                  </p:iterate>
                                  <p:childTnLst>
                                    <p:set>
                                      <p:cBhvr>
                                        <p:cTn id="16" fill="hold"/>
                                        <p:tgtEl>
                                          <p:spTgt spid="245">
                                            <p:txEl>
                                              <p:pRg st="1" end="1"/>
                                            </p:txEl>
                                          </p:spTgt>
                                        </p:tgtEl>
                                        <p:attrNameLst>
                                          <p:attrName>style.visibility</p:attrName>
                                        </p:attrNameLst>
                                      </p:cBhvr>
                                      <p:to>
                                        <p:strVal val="visible"/>
                                      </p:to>
                                    </p:set>
                                    <p:anim calcmode="lin" valueType="num">
                                      <p:cBhvr>
                                        <p:cTn id="17" dur="500" fill="hold"/>
                                        <p:tgtEl>
                                          <p:spTgt spid="24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4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16" presetID="23" grpId="1" fill="hold">
                                  <p:stCondLst>
                                    <p:cond delay="0"/>
                                  </p:stCondLst>
                                  <p:iterate type="el" backwards="0">
                                    <p:tmAbs val="0"/>
                                  </p:iterate>
                                  <p:childTnLst>
                                    <p:set>
                                      <p:cBhvr>
                                        <p:cTn id="22" fill="hold"/>
                                        <p:tgtEl>
                                          <p:spTgt spid="245">
                                            <p:txEl>
                                              <p:pRg st="2" end="2"/>
                                            </p:txEl>
                                          </p:spTgt>
                                        </p:tgtEl>
                                        <p:attrNameLst>
                                          <p:attrName>style.visibility</p:attrName>
                                        </p:attrNameLst>
                                      </p:cBhvr>
                                      <p:to>
                                        <p:strVal val="visible"/>
                                      </p:to>
                                    </p:set>
                                    <p:anim calcmode="lin" valueType="num">
                                      <p:cBhvr>
                                        <p:cTn id="23" dur="500" fill="hold"/>
                                        <p:tgtEl>
                                          <p:spTgt spid="24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4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16" presetID="23" grpId="1" fill="hold">
                                  <p:stCondLst>
                                    <p:cond delay="0"/>
                                  </p:stCondLst>
                                  <p:iterate type="el" backwards="0">
                                    <p:tmAbs val="0"/>
                                  </p:iterate>
                                  <p:childTnLst>
                                    <p:set>
                                      <p:cBhvr>
                                        <p:cTn id="28" fill="hold"/>
                                        <p:tgtEl>
                                          <p:spTgt spid="245">
                                            <p:txEl>
                                              <p:pRg st="3" end="3"/>
                                            </p:txEl>
                                          </p:spTgt>
                                        </p:tgtEl>
                                        <p:attrNameLst>
                                          <p:attrName>style.visibility</p:attrName>
                                        </p:attrNameLst>
                                      </p:cBhvr>
                                      <p:to>
                                        <p:strVal val="visible"/>
                                      </p:to>
                                    </p:set>
                                    <p:anim calcmode="lin" valueType="num">
                                      <p:cBhvr>
                                        <p:cTn id="29" dur="500" fill="hold"/>
                                        <p:tgtEl>
                                          <p:spTgt spid="245">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24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23" grpId="1" fill="hold">
                                  <p:stCondLst>
                                    <p:cond delay="0"/>
                                  </p:stCondLst>
                                  <p:iterate type="el" backwards="0">
                                    <p:tmAbs val="0"/>
                                  </p:iterate>
                                  <p:childTnLst>
                                    <p:set>
                                      <p:cBhvr>
                                        <p:cTn id="34" fill="hold"/>
                                        <p:tgtEl>
                                          <p:spTgt spid="245">
                                            <p:txEl>
                                              <p:pRg st="4" end="4"/>
                                            </p:txEl>
                                          </p:spTgt>
                                        </p:tgtEl>
                                        <p:attrNameLst>
                                          <p:attrName>style.visibility</p:attrName>
                                        </p:attrNameLst>
                                      </p:cBhvr>
                                      <p:to>
                                        <p:strVal val="visible"/>
                                      </p:to>
                                    </p:set>
                                    <p:anim calcmode="lin" valueType="num">
                                      <p:cBhvr>
                                        <p:cTn id="35" dur="500" fill="hold"/>
                                        <p:tgtEl>
                                          <p:spTgt spid="24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45">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45" grpId="1"/>
    </p:bldLst>
  </p:timing>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8" name="Google Shape;251;p41"/>
          <p:cNvSpPr txBox="1"/>
          <p:nvPr>
            <p:ph type="title"/>
          </p:nvPr>
        </p:nvSpPr>
        <p:spPr>
          <a:xfrm>
            <a:off x="311699" y="51424"/>
            <a:ext cx="8520602" cy="1833602"/>
          </a:xfrm>
          <a:prstGeom prst="rect">
            <a:avLst/>
          </a:prstGeom>
        </p:spPr>
        <p:txBody>
          <a:bodyPr/>
          <a:lstStyle/>
          <a:p>
            <a:pPr algn="ctr">
              <a:defRPr sz="4800">
                <a:solidFill>
                  <a:srgbClr val="0000FF"/>
                </a:solidFill>
              </a:defRPr>
            </a:pPr>
            <a:r>
              <a:t>Grading for Equity: </a:t>
            </a:r>
          </a:p>
          <a:p>
            <a:pPr algn="ctr">
              <a:defRPr sz="4800">
                <a:solidFill>
                  <a:srgbClr val="0000FF"/>
                </a:solidFill>
              </a:defRPr>
            </a:pPr>
            <a:r>
              <a:t>What, Why and How</a:t>
            </a:r>
          </a:p>
        </p:txBody>
      </p:sp>
      <p:sp>
        <p:nvSpPr>
          <p:cNvPr id="249" name="Google Shape;252;p41"/>
          <p:cNvSpPr txBox="1"/>
          <p:nvPr>
            <p:ph type="body" idx="1"/>
          </p:nvPr>
        </p:nvSpPr>
        <p:spPr>
          <a:xfrm>
            <a:off x="311699" y="2090875"/>
            <a:ext cx="8520602" cy="2213101"/>
          </a:xfrm>
          <a:prstGeom prst="rect">
            <a:avLst/>
          </a:prstGeom>
        </p:spPr>
        <p:txBody>
          <a:bodyPr/>
          <a:lstStyle>
            <a:lvl1pPr marL="0" indent="0" algn="ctr">
              <a:buSzTx/>
              <a:buNone/>
              <a:defRPr sz="3600">
                <a:solidFill>
                  <a:srgbClr val="0000FF"/>
                </a:solidFill>
              </a:defRPr>
            </a:lvl1pPr>
          </a:lstStyle>
          <a:p>
            <a:pPr/>
            <a:r>
              <a:t>Questions / Discussion</a:t>
            </a:r>
          </a:p>
        </p:txBody>
      </p:sp>
      <p:sp>
        <p:nvSpPr>
          <p:cNvPr id="250" name="Google Shape;253;p41"/>
          <p:cNvSpPr txBox="1"/>
          <p:nvPr>
            <p:ph type="sldNum" sz="quarter" idx="2"/>
          </p:nvPr>
        </p:nvSpPr>
        <p:spPr>
          <a:xfrm>
            <a:off x="8684345" y="89019"/>
            <a:ext cx="336814"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49"/>
                                        </p:tgtEl>
                                        <p:attrNameLst>
                                          <p:attrName>style.visibility</p:attrName>
                                        </p:attrNameLst>
                                      </p:cBhvr>
                                      <p:to>
                                        <p:strVal val="visible"/>
                                      </p:to>
                                    </p:set>
                                    <p:anim calcmode="lin" valueType="num">
                                      <p:cBhvr>
                                        <p:cTn id="7" dur="1000" fill="hold"/>
                                        <p:tgtEl>
                                          <p:spTgt spid="249"/>
                                        </p:tgtEl>
                                        <p:attrNameLst>
                                          <p:attrName>ppt_w</p:attrName>
                                        </p:attrNameLst>
                                      </p:cBhvr>
                                      <p:tavLst>
                                        <p:tav tm="0">
                                          <p:val>
                                            <p:fltVal val="0"/>
                                          </p:val>
                                        </p:tav>
                                        <p:tav tm="100000">
                                          <p:val>
                                            <p:strVal val="#ppt_w"/>
                                          </p:val>
                                        </p:tav>
                                      </p:tavLst>
                                    </p:anim>
                                    <p:anim calcmode="lin" valueType="num">
                                      <p:cBhvr>
                                        <p:cTn id="8" dur="1000" fill="hold"/>
                                        <p:tgtEl>
                                          <p:spTgt spid="24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9"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Google Shape;74;p16"/>
          <p:cNvSpPr txBox="1"/>
          <p:nvPr>
            <p:ph type="title"/>
          </p:nvPr>
        </p:nvSpPr>
        <p:spPr>
          <a:xfrm>
            <a:off x="311699" y="51424"/>
            <a:ext cx="8520602" cy="1204502"/>
          </a:xfrm>
          <a:prstGeom prst="rect">
            <a:avLst/>
          </a:prstGeom>
        </p:spPr>
        <p:txBody>
          <a:bodyPr/>
          <a:lstStyle>
            <a:lvl1pPr>
              <a:defRPr>
                <a:solidFill>
                  <a:srgbClr val="0000FF"/>
                </a:solidFill>
              </a:defRPr>
            </a:lvl1pPr>
          </a:lstStyle>
          <a:p>
            <a:pPr/>
            <a:r>
              <a:t>Grading for Equity: What</a:t>
            </a:r>
          </a:p>
        </p:txBody>
      </p:sp>
      <p:sp>
        <p:nvSpPr>
          <p:cNvPr id="135" name="Google Shape;75;p16"/>
          <p:cNvSpPr txBox="1"/>
          <p:nvPr>
            <p:ph type="body" idx="1"/>
          </p:nvPr>
        </p:nvSpPr>
        <p:spPr>
          <a:xfrm>
            <a:off x="311700" y="1152474"/>
            <a:ext cx="8832300" cy="3304801"/>
          </a:xfrm>
          <a:prstGeom prst="rect">
            <a:avLst/>
          </a:prstGeom>
        </p:spPr>
        <p:txBody>
          <a:bodyPr/>
          <a:lstStyle/>
          <a:p>
            <a:pPr indent="-381000">
              <a:buClr>
                <a:srgbClr val="0000FF"/>
              </a:buClr>
              <a:buSzPts val="2400"/>
              <a:defRPr sz="2400">
                <a:solidFill>
                  <a:srgbClr val="0000FF"/>
                </a:solidFill>
              </a:defRPr>
            </a:pPr>
            <a:r>
              <a:t>A book by Joe Feldman (https://gradingforequity.org/)</a:t>
            </a:r>
          </a:p>
          <a:p>
            <a:pPr indent="-381000">
              <a:spcBef>
                <a:spcPts val="1000"/>
              </a:spcBef>
              <a:buClr>
                <a:srgbClr val="0000FF"/>
              </a:buClr>
              <a:buSzPts val="2400"/>
              <a:defRPr sz="2400">
                <a:solidFill>
                  <a:srgbClr val="0000FF"/>
                </a:solidFill>
              </a:defRPr>
            </a:pPr>
            <a:r>
              <a:t>Grading practice that is accurate, equitable, and motivating</a:t>
            </a:r>
          </a:p>
          <a:p>
            <a:pPr indent="-381000">
              <a:spcBef>
                <a:spcPts val="1000"/>
              </a:spcBef>
              <a:buClr>
                <a:srgbClr val="0000FF"/>
              </a:buClr>
              <a:buSzPts val="2400"/>
              <a:defRPr sz="2400">
                <a:solidFill>
                  <a:srgbClr val="0000FF"/>
                </a:solidFill>
              </a:defRPr>
            </a:pPr>
            <a:r>
              <a:t>Outcomes-based (similar to standards-based)</a:t>
            </a:r>
          </a:p>
          <a:p>
            <a:pPr indent="-381000">
              <a:spcBef>
                <a:spcPts val="1000"/>
              </a:spcBef>
              <a:buClr>
                <a:srgbClr val="0000FF"/>
              </a:buClr>
              <a:buSzPts val="2400"/>
              <a:defRPr sz="2400">
                <a:solidFill>
                  <a:srgbClr val="0000FF"/>
                </a:solidFill>
              </a:defRPr>
            </a:pPr>
            <a:r>
              <a:t>Addresses both desired student outcomes and overall grading scheme</a:t>
            </a:r>
          </a:p>
        </p:txBody>
      </p:sp>
      <p:sp>
        <p:nvSpPr>
          <p:cNvPr id="136" name="Google Shape;76;p16"/>
          <p:cNvSpPr txBox="1"/>
          <p:nvPr>
            <p:ph type="sldNum" sz="quarter" idx="2"/>
          </p:nvPr>
        </p:nvSpPr>
        <p:spPr>
          <a:xfrm>
            <a:off x="8754976" y="89019"/>
            <a:ext cx="266183"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35">
                                            <p:bg/>
                                          </p:spTgt>
                                        </p:tgtEl>
                                        <p:attrNameLst>
                                          <p:attrName>style.visibility</p:attrName>
                                        </p:attrNameLst>
                                      </p:cBhvr>
                                      <p:to>
                                        <p:strVal val="visible"/>
                                      </p:to>
                                    </p:set>
                                    <p:anim calcmode="lin" valueType="num">
                                      <p:cBhvr>
                                        <p:cTn id="7" dur="500" fill="hold"/>
                                        <p:tgtEl>
                                          <p:spTgt spid="135">
                                            <p:bg/>
                                          </p:spTgt>
                                        </p:tgtEl>
                                        <p:attrNameLst>
                                          <p:attrName>ppt_w</p:attrName>
                                        </p:attrNameLst>
                                      </p:cBhvr>
                                      <p:tavLst>
                                        <p:tav tm="0">
                                          <p:val>
                                            <p:fltVal val="0"/>
                                          </p:val>
                                        </p:tav>
                                        <p:tav tm="100000">
                                          <p:val>
                                            <p:strVal val="#ppt_w"/>
                                          </p:val>
                                        </p:tav>
                                      </p:tavLst>
                                    </p:anim>
                                    <p:anim calcmode="lin" valueType="num">
                                      <p:cBhvr>
                                        <p:cTn id="8" dur="500" fill="hold"/>
                                        <p:tgtEl>
                                          <p:spTgt spid="135">
                                            <p:bg/>
                                          </p:spTgt>
                                        </p:tgtEl>
                                        <p:attrNameLst>
                                          <p:attrName>ppt_h</p:attrName>
                                        </p:attrNameLst>
                                      </p:cBhvr>
                                      <p:tavLst>
                                        <p:tav tm="0">
                                          <p:val>
                                            <p:fltVal val="0"/>
                                          </p:val>
                                        </p:tav>
                                        <p:tav tm="100000">
                                          <p:val>
                                            <p:strVal val="#ppt_h"/>
                                          </p:val>
                                        </p:tav>
                                      </p:tavLst>
                                    </p:anim>
                                  </p:childTnLst>
                                </p:cTn>
                              </p:par>
                              <p:par>
                                <p:cTn id="9" presetClass="entr" nodeType="withEffect" presetSubtype="16" presetID="23" grpId="1" fill="hold">
                                  <p:stCondLst>
                                    <p:cond delay="0"/>
                                  </p:stCondLst>
                                  <p:iterate type="el" backwards="0">
                                    <p:tmAbs val="0"/>
                                  </p:iterate>
                                  <p:childTnLst>
                                    <p:set>
                                      <p:cBhvr>
                                        <p:cTn id="10" fill="hold"/>
                                        <p:tgtEl>
                                          <p:spTgt spid="135">
                                            <p:txEl>
                                              <p:pRg st="0" end="0"/>
                                            </p:txEl>
                                          </p:spTgt>
                                        </p:tgtEl>
                                        <p:attrNameLst>
                                          <p:attrName>style.visibility</p:attrName>
                                        </p:attrNameLst>
                                      </p:cBhvr>
                                      <p:to>
                                        <p:strVal val="visible"/>
                                      </p:to>
                                    </p:set>
                                    <p:anim calcmode="lin" valueType="num">
                                      <p:cBhvr>
                                        <p:cTn id="11" dur="500" fill="hold"/>
                                        <p:tgtEl>
                                          <p:spTgt spid="13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3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6" presetID="23" grpId="1" fill="hold">
                                  <p:stCondLst>
                                    <p:cond delay="0"/>
                                  </p:stCondLst>
                                  <p:iterate type="el" backwards="0">
                                    <p:tmAbs val="0"/>
                                  </p:iterate>
                                  <p:childTnLst>
                                    <p:set>
                                      <p:cBhvr>
                                        <p:cTn id="16" fill="hold"/>
                                        <p:tgtEl>
                                          <p:spTgt spid="135">
                                            <p:txEl>
                                              <p:pRg st="1" end="1"/>
                                            </p:txEl>
                                          </p:spTgt>
                                        </p:tgtEl>
                                        <p:attrNameLst>
                                          <p:attrName>style.visibility</p:attrName>
                                        </p:attrNameLst>
                                      </p:cBhvr>
                                      <p:to>
                                        <p:strVal val="visible"/>
                                      </p:to>
                                    </p:set>
                                    <p:anim calcmode="lin" valueType="num">
                                      <p:cBhvr>
                                        <p:cTn id="17" dur="500" fill="hold"/>
                                        <p:tgtEl>
                                          <p:spTgt spid="13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3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16" presetID="23" grpId="1" fill="hold">
                                  <p:stCondLst>
                                    <p:cond delay="0"/>
                                  </p:stCondLst>
                                  <p:iterate type="el" backwards="0">
                                    <p:tmAbs val="0"/>
                                  </p:iterate>
                                  <p:childTnLst>
                                    <p:set>
                                      <p:cBhvr>
                                        <p:cTn id="22" fill="hold"/>
                                        <p:tgtEl>
                                          <p:spTgt spid="135">
                                            <p:txEl>
                                              <p:pRg st="2" end="2"/>
                                            </p:txEl>
                                          </p:spTgt>
                                        </p:tgtEl>
                                        <p:attrNameLst>
                                          <p:attrName>style.visibility</p:attrName>
                                        </p:attrNameLst>
                                      </p:cBhvr>
                                      <p:to>
                                        <p:strVal val="visible"/>
                                      </p:to>
                                    </p:set>
                                    <p:anim calcmode="lin" valueType="num">
                                      <p:cBhvr>
                                        <p:cTn id="23" dur="500" fill="hold"/>
                                        <p:tgtEl>
                                          <p:spTgt spid="13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3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16" presetID="23" grpId="1" fill="hold">
                                  <p:stCondLst>
                                    <p:cond delay="0"/>
                                  </p:stCondLst>
                                  <p:iterate type="el" backwards="0">
                                    <p:tmAbs val="0"/>
                                  </p:iterate>
                                  <p:childTnLst>
                                    <p:set>
                                      <p:cBhvr>
                                        <p:cTn id="28" fill="hold"/>
                                        <p:tgtEl>
                                          <p:spTgt spid="135">
                                            <p:txEl>
                                              <p:pRg st="3" end="3"/>
                                            </p:txEl>
                                          </p:spTgt>
                                        </p:tgtEl>
                                        <p:attrNameLst>
                                          <p:attrName>style.visibility</p:attrName>
                                        </p:attrNameLst>
                                      </p:cBhvr>
                                      <p:to>
                                        <p:strVal val="visible"/>
                                      </p:to>
                                    </p:set>
                                    <p:anim calcmode="lin" valueType="num">
                                      <p:cBhvr>
                                        <p:cTn id="29" dur="500" fill="hold"/>
                                        <p:tgtEl>
                                          <p:spTgt spid="135">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135">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35"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Google Shape;81;p17"/>
          <p:cNvSpPr txBox="1"/>
          <p:nvPr>
            <p:ph type="title"/>
          </p:nvPr>
        </p:nvSpPr>
        <p:spPr>
          <a:xfrm>
            <a:off x="311699" y="51424"/>
            <a:ext cx="8520602" cy="1204502"/>
          </a:xfrm>
          <a:prstGeom prst="rect">
            <a:avLst/>
          </a:prstGeom>
        </p:spPr>
        <p:txBody>
          <a:bodyPr/>
          <a:lstStyle>
            <a:lvl1pPr>
              <a:defRPr>
                <a:solidFill>
                  <a:srgbClr val="0000FF"/>
                </a:solidFill>
              </a:defRPr>
            </a:lvl1pPr>
          </a:lstStyle>
          <a:p>
            <a:pPr/>
            <a:r>
              <a:t>Grading for Equity: Why</a:t>
            </a:r>
          </a:p>
        </p:txBody>
      </p:sp>
      <p:sp>
        <p:nvSpPr>
          <p:cNvPr id="141" name="Google Shape;82;p17"/>
          <p:cNvSpPr txBox="1"/>
          <p:nvPr>
            <p:ph type="body" idx="1"/>
          </p:nvPr>
        </p:nvSpPr>
        <p:spPr>
          <a:xfrm>
            <a:off x="311700" y="1152474"/>
            <a:ext cx="8832300" cy="3304801"/>
          </a:xfrm>
          <a:prstGeom prst="rect">
            <a:avLst/>
          </a:prstGeom>
        </p:spPr>
        <p:txBody>
          <a:bodyPr/>
          <a:lstStyle/>
          <a:p>
            <a:pPr indent="-381000">
              <a:spcBef>
                <a:spcPts val="1000"/>
              </a:spcBef>
              <a:buClr>
                <a:srgbClr val="0000FF"/>
              </a:buClr>
              <a:buSzPts val="2400"/>
              <a:defRPr sz="2400">
                <a:solidFill>
                  <a:srgbClr val="0000FF"/>
                </a:solidFill>
              </a:defRPr>
            </a:pPr>
            <a:r>
              <a:t>Discontinue biased, inaccurate, unmotivating practices</a:t>
            </a:r>
          </a:p>
          <a:p>
            <a:pPr indent="-381000">
              <a:spcBef>
                <a:spcPts val="1000"/>
              </a:spcBef>
              <a:buClr>
                <a:srgbClr val="0000FF"/>
              </a:buClr>
              <a:buSzPts val="2400"/>
              <a:defRPr sz="2400">
                <a:solidFill>
                  <a:srgbClr val="0000FF"/>
                </a:solidFill>
              </a:defRPr>
            </a:pPr>
            <a:r>
              <a:t>Focus instruction (and grading) on desired outcomes/capability</a:t>
            </a:r>
          </a:p>
          <a:p>
            <a:pPr indent="-381000">
              <a:spcBef>
                <a:spcPts val="1000"/>
              </a:spcBef>
              <a:buClr>
                <a:srgbClr val="0000FF"/>
              </a:buClr>
              <a:buSzPts val="2400"/>
              <a:defRPr sz="2400">
                <a:solidFill>
                  <a:srgbClr val="0000FF"/>
                </a:solidFill>
              </a:defRPr>
            </a:pPr>
            <a:r>
              <a:t>(Through outcomes) Allow better instructional improvement</a:t>
            </a:r>
          </a:p>
          <a:p>
            <a:pPr indent="-381000">
              <a:spcBef>
                <a:spcPts val="1000"/>
              </a:spcBef>
              <a:buClr>
                <a:srgbClr val="0000FF"/>
              </a:buClr>
              <a:buSzPts val="2400"/>
              <a:defRPr sz="2400">
                <a:solidFill>
                  <a:srgbClr val="0000FF"/>
                </a:solidFill>
              </a:defRPr>
            </a:pPr>
            <a:r>
              <a:t>The right thing to do!</a:t>
            </a:r>
          </a:p>
          <a:p>
            <a:pPr indent="-381000">
              <a:spcBef>
                <a:spcPts val="1000"/>
              </a:spcBef>
              <a:buClr>
                <a:srgbClr val="0000FF"/>
              </a:buClr>
              <a:buSzPts val="2400"/>
              <a:defRPr sz="2400">
                <a:solidFill>
                  <a:srgbClr val="0000FF"/>
                </a:solidFill>
              </a:defRPr>
            </a:pPr>
            <a:r>
              <a:t>You’ll see this when we’re done (hopefully)</a:t>
            </a:r>
          </a:p>
        </p:txBody>
      </p:sp>
      <p:sp>
        <p:nvSpPr>
          <p:cNvPr id="142" name="Google Shape;83;p17"/>
          <p:cNvSpPr txBox="1"/>
          <p:nvPr>
            <p:ph type="sldNum" sz="quarter" idx="2"/>
          </p:nvPr>
        </p:nvSpPr>
        <p:spPr>
          <a:xfrm>
            <a:off x="8754976" y="89019"/>
            <a:ext cx="266183"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41">
                                            <p:bg/>
                                          </p:spTgt>
                                        </p:tgtEl>
                                        <p:attrNameLst>
                                          <p:attrName>style.visibility</p:attrName>
                                        </p:attrNameLst>
                                      </p:cBhvr>
                                      <p:to>
                                        <p:strVal val="visible"/>
                                      </p:to>
                                    </p:set>
                                    <p:anim calcmode="lin" valueType="num">
                                      <p:cBhvr>
                                        <p:cTn id="7" dur="500" fill="hold"/>
                                        <p:tgtEl>
                                          <p:spTgt spid="141">
                                            <p:bg/>
                                          </p:spTgt>
                                        </p:tgtEl>
                                        <p:attrNameLst>
                                          <p:attrName>ppt_w</p:attrName>
                                        </p:attrNameLst>
                                      </p:cBhvr>
                                      <p:tavLst>
                                        <p:tav tm="0">
                                          <p:val>
                                            <p:fltVal val="0"/>
                                          </p:val>
                                        </p:tav>
                                        <p:tav tm="100000">
                                          <p:val>
                                            <p:strVal val="#ppt_w"/>
                                          </p:val>
                                        </p:tav>
                                      </p:tavLst>
                                    </p:anim>
                                    <p:anim calcmode="lin" valueType="num">
                                      <p:cBhvr>
                                        <p:cTn id="8" dur="500" fill="hold"/>
                                        <p:tgtEl>
                                          <p:spTgt spid="141">
                                            <p:bg/>
                                          </p:spTgt>
                                        </p:tgtEl>
                                        <p:attrNameLst>
                                          <p:attrName>ppt_h</p:attrName>
                                        </p:attrNameLst>
                                      </p:cBhvr>
                                      <p:tavLst>
                                        <p:tav tm="0">
                                          <p:val>
                                            <p:fltVal val="0"/>
                                          </p:val>
                                        </p:tav>
                                        <p:tav tm="100000">
                                          <p:val>
                                            <p:strVal val="#ppt_h"/>
                                          </p:val>
                                        </p:tav>
                                      </p:tavLst>
                                    </p:anim>
                                  </p:childTnLst>
                                </p:cTn>
                              </p:par>
                              <p:par>
                                <p:cTn id="9" presetClass="entr" nodeType="withEffect" presetSubtype="16" presetID="23" grpId="1" fill="hold">
                                  <p:stCondLst>
                                    <p:cond delay="0"/>
                                  </p:stCondLst>
                                  <p:iterate type="el" backwards="0">
                                    <p:tmAbs val="0"/>
                                  </p:iterate>
                                  <p:childTnLst>
                                    <p:set>
                                      <p:cBhvr>
                                        <p:cTn id="10" fill="hold"/>
                                        <p:tgtEl>
                                          <p:spTgt spid="141">
                                            <p:txEl>
                                              <p:pRg st="0" end="0"/>
                                            </p:txEl>
                                          </p:spTgt>
                                        </p:tgtEl>
                                        <p:attrNameLst>
                                          <p:attrName>style.visibility</p:attrName>
                                        </p:attrNameLst>
                                      </p:cBhvr>
                                      <p:to>
                                        <p:strVal val="visible"/>
                                      </p:to>
                                    </p:set>
                                    <p:anim calcmode="lin" valueType="num">
                                      <p:cBhvr>
                                        <p:cTn id="11" dur="500" fill="hold"/>
                                        <p:tgtEl>
                                          <p:spTgt spid="141">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4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6" presetID="23" grpId="1" fill="hold">
                                  <p:stCondLst>
                                    <p:cond delay="0"/>
                                  </p:stCondLst>
                                  <p:iterate type="el" backwards="0">
                                    <p:tmAbs val="0"/>
                                  </p:iterate>
                                  <p:childTnLst>
                                    <p:set>
                                      <p:cBhvr>
                                        <p:cTn id="16" fill="hold"/>
                                        <p:tgtEl>
                                          <p:spTgt spid="141">
                                            <p:txEl>
                                              <p:pRg st="1" end="1"/>
                                            </p:txEl>
                                          </p:spTgt>
                                        </p:tgtEl>
                                        <p:attrNameLst>
                                          <p:attrName>style.visibility</p:attrName>
                                        </p:attrNameLst>
                                      </p:cBhvr>
                                      <p:to>
                                        <p:strVal val="visible"/>
                                      </p:to>
                                    </p:set>
                                    <p:anim calcmode="lin" valueType="num">
                                      <p:cBhvr>
                                        <p:cTn id="17" dur="500" fill="hold"/>
                                        <p:tgtEl>
                                          <p:spTgt spid="14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4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16" presetID="23" grpId="1" fill="hold">
                                  <p:stCondLst>
                                    <p:cond delay="0"/>
                                  </p:stCondLst>
                                  <p:iterate type="el" backwards="0">
                                    <p:tmAbs val="0"/>
                                  </p:iterate>
                                  <p:childTnLst>
                                    <p:set>
                                      <p:cBhvr>
                                        <p:cTn id="22" fill="hold"/>
                                        <p:tgtEl>
                                          <p:spTgt spid="141">
                                            <p:txEl>
                                              <p:pRg st="2" end="2"/>
                                            </p:txEl>
                                          </p:spTgt>
                                        </p:tgtEl>
                                        <p:attrNameLst>
                                          <p:attrName>style.visibility</p:attrName>
                                        </p:attrNameLst>
                                      </p:cBhvr>
                                      <p:to>
                                        <p:strVal val="visible"/>
                                      </p:to>
                                    </p:set>
                                    <p:anim calcmode="lin" valueType="num">
                                      <p:cBhvr>
                                        <p:cTn id="23" dur="500" fill="hold"/>
                                        <p:tgtEl>
                                          <p:spTgt spid="141">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4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16" presetID="23" grpId="1" fill="hold">
                                  <p:stCondLst>
                                    <p:cond delay="0"/>
                                  </p:stCondLst>
                                  <p:iterate type="el" backwards="0">
                                    <p:tmAbs val="0"/>
                                  </p:iterate>
                                  <p:childTnLst>
                                    <p:set>
                                      <p:cBhvr>
                                        <p:cTn id="28" fill="hold"/>
                                        <p:tgtEl>
                                          <p:spTgt spid="141">
                                            <p:txEl>
                                              <p:pRg st="3" end="3"/>
                                            </p:txEl>
                                          </p:spTgt>
                                        </p:tgtEl>
                                        <p:attrNameLst>
                                          <p:attrName>style.visibility</p:attrName>
                                        </p:attrNameLst>
                                      </p:cBhvr>
                                      <p:to>
                                        <p:strVal val="visible"/>
                                      </p:to>
                                    </p:set>
                                    <p:anim calcmode="lin" valueType="num">
                                      <p:cBhvr>
                                        <p:cTn id="29" dur="500" fill="hold"/>
                                        <p:tgtEl>
                                          <p:spTgt spid="141">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14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23" grpId="1" fill="hold">
                                  <p:stCondLst>
                                    <p:cond delay="0"/>
                                  </p:stCondLst>
                                  <p:iterate type="el" backwards="0">
                                    <p:tmAbs val="0"/>
                                  </p:iterate>
                                  <p:childTnLst>
                                    <p:set>
                                      <p:cBhvr>
                                        <p:cTn id="34" fill="hold"/>
                                        <p:tgtEl>
                                          <p:spTgt spid="141">
                                            <p:txEl>
                                              <p:pRg st="4" end="4"/>
                                            </p:txEl>
                                          </p:spTgt>
                                        </p:tgtEl>
                                        <p:attrNameLst>
                                          <p:attrName>style.visibility</p:attrName>
                                        </p:attrNameLst>
                                      </p:cBhvr>
                                      <p:to>
                                        <p:strVal val="visible"/>
                                      </p:to>
                                    </p:set>
                                    <p:anim calcmode="lin" valueType="num">
                                      <p:cBhvr>
                                        <p:cTn id="35" dur="500" fill="hold"/>
                                        <p:tgtEl>
                                          <p:spTgt spid="141">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41">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41"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Google Shape;88;p18"/>
          <p:cNvSpPr txBox="1"/>
          <p:nvPr>
            <p:ph type="title"/>
          </p:nvPr>
        </p:nvSpPr>
        <p:spPr>
          <a:xfrm>
            <a:off x="311699" y="51424"/>
            <a:ext cx="8520602" cy="1204502"/>
          </a:xfrm>
          <a:prstGeom prst="rect">
            <a:avLst/>
          </a:prstGeom>
        </p:spPr>
        <p:txBody>
          <a:bodyPr/>
          <a:lstStyle/>
          <a:p>
            <a:pPr>
              <a:defRPr b="1" i="1" u="sng">
                <a:solidFill>
                  <a:srgbClr val="0000FF"/>
                </a:solidFill>
              </a:defRPr>
            </a:pPr>
            <a:r>
              <a:t>Unbiased</a:t>
            </a:r>
            <a:r>
              <a:rPr b="0" i="0" u="none"/>
              <a:t>, Accurate, Motivating</a:t>
            </a:r>
          </a:p>
        </p:txBody>
      </p:sp>
      <p:sp>
        <p:nvSpPr>
          <p:cNvPr id="147" name="Google Shape;89;p18"/>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Students differ in content background, academic background, culture, personality, life circumstances, …</a:t>
            </a:r>
          </a:p>
          <a:p>
            <a:pPr indent="-381000">
              <a:lnSpc>
                <a:spcPct val="115000"/>
              </a:lnSpc>
              <a:buClr>
                <a:srgbClr val="0000FF"/>
              </a:buClr>
              <a:buSzPts val="2400"/>
              <a:defRPr sz="2400">
                <a:solidFill>
                  <a:srgbClr val="0000FF"/>
                </a:solidFill>
              </a:defRPr>
            </a:pPr>
            <a:r>
              <a:t>What is “counted”, e.g., extra credit, homework, … </a:t>
            </a:r>
          </a:p>
          <a:p>
            <a:pPr indent="-381000">
              <a:lnSpc>
                <a:spcPct val="115000"/>
              </a:lnSpc>
              <a:buClr>
                <a:srgbClr val="0000FF"/>
              </a:buClr>
              <a:buSzPts val="2400"/>
              <a:defRPr sz="2400">
                <a:solidFill>
                  <a:srgbClr val="0000FF"/>
                </a:solidFill>
              </a:defRPr>
            </a:pPr>
            <a:r>
              <a:t>Student behavior versus capability, e.g., attendance, participation, penalties (lateness &amp; cheating)</a:t>
            </a:r>
          </a:p>
          <a:p>
            <a:pPr indent="-381000">
              <a:lnSpc>
                <a:spcPct val="115000"/>
              </a:lnSpc>
              <a:buClr>
                <a:srgbClr val="0000FF"/>
              </a:buClr>
              <a:buSzPts val="2400"/>
              <a:defRPr sz="2400">
                <a:solidFill>
                  <a:srgbClr val="0000FF"/>
                </a:solidFill>
              </a:defRPr>
            </a:pPr>
            <a:r>
              <a:t>Old grading advantages some &amp; disadvantages others</a:t>
            </a:r>
          </a:p>
          <a:p>
            <a:pPr indent="-381000">
              <a:lnSpc>
                <a:spcPct val="115000"/>
              </a:lnSpc>
              <a:buClr>
                <a:srgbClr val="0000FF"/>
              </a:buClr>
              <a:buSzPts val="2400"/>
              <a:defRPr sz="2400">
                <a:solidFill>
                  <a:srgbClr val="0000FF"/>
                </a:solidFill>
              </a:defRPr>
            </a:pPr>
            <a:r>
              <a:t>Questions?</a:t>
            </a:r>
          </a:p>
        </p:txBody>
      </p:sp>
      <p:sp>
        <p:nvSpPr>
          <p:cNvPr id="148" name="Google Shape;90;p18"/>
          <p:cNvSpPr txBox="1"/>
          <p:nvPr>
            <p:ph type="sldNum" sz="quarter" idx="2"/>
          </p:nvPr>
        </p:nvSpPr>
        <p:spPr>
          <a:xfrm>
            <a:off x="8754976" y="89019"/>
            <a:ext cx="266183"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47">
                                            <p:bg/>
                                          </p:spTgt>
                                        </p:tgtEl>
                                        <p:attrNameLst>
                                          <p:attrName>style.visibility</p:attrName>
                                        </p:attrNameLst>
                                      </p:cBhvr>
                                      <p:to>
                                        <p:strVal val="visible"/>
                                      </p:to>
                                    </p:set>
                                    <p:anim calcmode="lin" valueType="num">
                                      <p:cBhvr>
                                        <p:cTn id="7" dur="500" fill="hold"/>
                                        <p:tgtEl>
                                          <p:spTgt spid="147">
                                            <p:bg/>
                                          </p:spTgt>
                                        </p:tgtEl>
                                        <p:attrNameLst>
                                          <p:attrName>ppt_w</p:attrName>
                                        </p:attrNameLst>
                                      </p:cBhvr>
                                      <p:tavLst>
                                        <p:tav tm="0">
                                          <p:val>
                                            <p:fltVal val="0"/>
                                          </p:val>
                                        </p:tav>
                                        <p:tav tm="100000">
                                          <p:val>
                                            <p:strVal val="#ppt_w"/>
                                          </p:val>
                                        </p:tav>
                                      </p:tavLst>
                                    </p:anim>
                                    <p:anim calcmode="lin" valueType="num">
                                      <p:cBhvr>
                                        <p:cTn id="8" dur="500" fill="hold"/>
                                        <p:tgtEl>
                                          <p:spTgt spid="147">
                                            <p:bg/>
                                          </p:spTgt>
                                        </p:tgtEl>
                                        <p:attrNameLst>
                                          <p:attrName>ppt_h</p:attrName>
                                        </p:attrNameLst>
                                      </p:cBhvr>
                                      <p:tavLst>
                                        <p:tav tm="0">
                                          <p:val>
                                            <p:fltVal val="0"/>
                                          </p:val>
                                        </p:tav>
                                        <p:tav tm="100000">
                                          <p:val>
                                            <p:strVal val="#ppt_h"/>
                                          </p:val>
                                        </p:tav>
                                      </p:tavLst>
                                    </p:anim>
                                  </p:childTnLst>
                                </p:cTn>
                              </p:par>
                              <p:par>
                                <p:cTn id="9" presetClass="entr" nodeType="withEffect" presetSubtype="16" presetID="23" grpId="1" fill="hold">
                                  <p:stCondLst>
                                    <p:cond delay="0"/>
                                  </p:stCondLst>
                                  <p:iterate type="el" backwards="0">
                                    <p:tmAbs val="0"/>
                                  </p:iterate>
                                  <p:childTnLst>
                                    <p:set>
                                      <p:cBhvr>
                                        <p:cTn id="10" fill="hold"/>
                                        <p:tgtEl>
                                          <p:spTgt spid="147">
                                            <p:txEl>
                                              <p:pRg st="0" end="0"/>
                                            </p:txEl>
                                          </p:spTgt>
                                        </p:tgtEl>
                                        <p:attrNameLst>
                                          <p:attrName>style.visibility</p:attrName>
                                        </p:attrNameLst>
                                      </p:cBhvr>
                                      <p:to>
                                        <p:strVal val="visible"/>
                                      </p:to>
                                    </p:set>
                                    <p:anim calcmode="lin" valueType="num">
                                      <p:cBhvr>
                                        <p:cTn id="11" dur="500" fill="hold"/>
                                        <p:tgtEl>
                                          <p:spTgt spid="147">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6" presetID="23" grpId="1" fill="hold">
                                  <p:stCondLst>
                                    <p:cond delay="0"/>
                                  </p:stCondLst>
                                  <p:iterate type="el" backwards="0">
                                    <p:tmAbs val="0"/>
                                  </p:iterate>
                                  <p:childTnLst>
                                    <p:set>
                                      <p:cBhvr>
                                        <p:cTn id="16" fill="hold"/>
                                        <p:tgtEl>
                                          <p:spTgt spid="147">
                                            <p:txEl>
                                              <p:pRg st="1" end="1"/>
                                            </p:txEl>
                                          </p:spTgt>
                                        </p:tgtEl>
                                        <p:attrNameLst>
                                          <p:attrName>style.visibility</p:attrName>
                                        </p:attrNameLst>
                                      </p:cBhvr>
                                      <p:to>
                                        <p:strVal val="visible"/>
                                      </p:to>
                                    </p:set>
                                    <p:anim calcmode="lin" valueType="num">
                                      <p:cBhvr>
                                        <p:cTn id="17" dur="500" fill="hold"/>
                                        <p:tgtEl>
                                          <p:spTgt spid="14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16" presetID="23" grpId="1" fill="hold">
                                  <p:stCondLst>
                                    <p:cond delay="0"/>
                                  </p:stCondLst>
                                  <p:iterate type="el" backwards="0">
                                    <p:tmAbs val="0"/>
                                  </p:iterate>
                                  <p:childTnLst>
                                    <p:set>
                                      <p:cBhvr>
                                        <p:cTn id="22" fill="hold"/>
                                        <p:tgtEl>
                                          <p:spTgt spid="147">
                                            <p:txEl>
                                              <p:pRg st="2" end="2"/>
                                            </p:txEl>
                                          </p:spTgt>
                                        </p:tgtEl>
                                        <p:attrNameLst>
                                          <p:attrName>style.visibility</p:attrName>
                                        </p:attrNameLst>
                                      </p:cBhvr>
                                      <p:to>
                                        <p:strVal val="visible"/>
                                      </p:to>
                                    </p:set>
                                    <p:anim calcmode="lin" valueType="num">
                                      <p:cBhvr>
                                        <p:cTn id="23" dur="500" fill="hold"/>
                                        <p:tgtEl>
                                          <p:spTgt spid="147">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4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16" presetID="23" grpId="1" fill="hold">
                                  <p:stCondLst>
                                    <p:cond delay="0"/>
                                  </p:stCondLst>
                                  <p:iterate type="el" backwards="0">
                                    <p:tmAbs val="0"/>
                                  </p:iterate>
                                  <p:childTnLst>
                                    <p:set>
                                      <p:cBhvr>
                                        <p:cTn id="28" fill="hold"/>
                                        <p:tgtEl>
                                          <p:spTgt spid="147">
                                            <p:txEl>
                                              <p:pRg st="3" end="3"/>
                                            </p:txEl>
                                          </p:spTgt>
                                        </p:tgtEl>
                                        <p:attrNameLst>
                                          <p:attrName>style.visibility</p:attrName>
                                        </p:attrNameLst>
                                      </p:cBhvr>
                                      <p:to>
                                        <p:strVal val="visible"/>
                                      </p:to>
                                    </p:set>
                                    <p:anim calcmode="lin" valueType="num">
                                      <p:cBhvr>
                                        <p:cTn id="29" dur="500" fill="hold"/>
                                        <p:tgtEl>
                                          <p:spTgt spid="147">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14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23" grpId="1" fill="hold">
                                  <p:stCondLst>
                                    <p:cond delay="0"/>
                                  </p:stCondLst>
                                  <p:iterate type="el" backwards="0">
                                    <p:tmAbs val="0"/>
                                  </p:iterate>
                                  <p:childTnLst>
                                    <p:set>
                                      <p:cBhvr>
                                        <p:cTn id="34" fill="hold"/>
                                        <p:tgtEl>
                                          <p:spTgt spid="147">
                                            <p:txEl>
                                              <p:pRg st="4" end="4"/>
                                            </p:txEl>
                                          </p:spTgt>
                                        </p:tgtEl>
                                        <p:attrNameLst>
                                          <p:attrName>style.visibility</p:attrName>
                                        </p:attrNameLst>
                                      </p:cBhvr>
                                      <p:to>
                                        <p:strVal val="visible"/>
                                      </p:to>
                                    </p:set>
                                    <p:anim calcmode="lin" valueType="num">
                                      <p:cBhvr>
                                        <p:cTn id="35" dur="500" fill="hold"/>
                                        <p:tgtEl>
                                          <p:spTgt spid="147">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47">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47"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Google Shape;95;p19"/>
          <p:cNvSpPr txBox="1"/>
          <p:nvPr>
            <p:ph type="title"/>
          </p:nvPr>
        </p:nvSpPr>
        <p:spPr>
          <a:xfrm>
            <a:off x="311699" y="51424"/>
            <a:ext cx="8520602" cy="1204502"/>
          </a:xfrm>
          <a:prstGeom prst="rect">
            <a:avLst/>
          </a:prstGeom>
        </p:spPr>
        <p:txBody>
          <a:bodyPr/>
          <a:lstStyle/>
          <a:p>
            <a:pPr>
              <a:defRPr>
                <a:solidFill>
                  <a:srgbClr val="0000FF"/>
                </a:solidFill>
              </a:defRPr>
            </a:pPr>
            <a:r>
              <a:t>Unbiased, </a:t>
            </a:r>
            <a:r>
              <a:rPr b="1" i="1" u="sng"/>
              <a:t>Accurate</a:t>
            </a:r>
            <a:r>
              <a:t>, Motivating</a:t>
            </a:r>
          </a:p>
        </p:txBody>
      </p:sp>
      <p:sp>
        <p:nvSpPr>
          <p:cNvPr id="153" name="Google Shape;96;p19"/>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Numbers should reflect student capability consistently and as desired/expected</a:t>
            </a:r>
          </a:p>
          <a:p>
            <a:pPr indent="-381000">
              <a:lnSpc>
                <a:spcPct val="115000"/>
              </a:lnSpc>
              <a:buClr>
                <a:srgbClr val="0000FF"/>
              </a:buClr>
              <a:buSzPts val="2400"/>
              <a:defRPr sz="2400">
                <a:solidFill>
                  <a:srgbClr val="0000FF"/>
                </a:solidFill>
              </a:defRPr>
            </a:pPr>
            <a:r>
              <a:t>… Some problems/issues:</a:t>
            </a:r>
          </a:p>
        </p:txBody>
      </p:sp>
      <p:sp>
        <p:nvSpPr>
          <p:cNvPr id="154" name="Google Shape;97;p19"/>
          <p:cNvSpPr txBox="1"/>
          <p:nvPr>
            <p:ph type="sldNum" sz="quarter" idx="2"/>
          </p:nvPr>
        </p:nvSpPr>
        <p:spPr>
          <a:xfrm>
            <a:off x="8754976" y="89019"/>
            <a:ext cx="266183"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53">
                                            <p:bg/>
                                          </p:spTgt>
                                        </p:tgtEl>
                                        <p:attrNameLst>
                                          <p:attrName>style.visibility</p:attrName>
                                        </p:attrNameLst>
                                      </p:cBhvr>
                                      <p:to>
                                        <p:strVal val="visible"/>
                                      </p:to>
                                    </p:set>
                                    <p:anim calcmode="lin" valueType="num">
                                      <p:cBhvr>
                                        <p:cTn id="7" dur="500" fill="hold"/>
                                        <p:tgtEl>
                                          <p:spTgt spid="153">
                                            <p:bg/>
                                          </p:spTgt>
                                        </p:tgtEl>
                                        <p:attrNameLst>
                                          <p:attrName>ppt_w</p:attrName>
                                        </p:attrNameLst>
                                      </p:cBhvr>
                                      <p:tavLst>
                                        <p:tav tm="0">
                                          <p:val>
                                            <p:fltVal val="0"/>
                                          </p:val>
                                        </p:tav>
                                        <p:tav tm="100000">
                                          <p:val>
                                            <p:strVal val="#ppt_w"/>
                                          </p:val>
                                        </p:tav>
                                      </p:tavLst>
                                    </p:anim>
                                    <p:anim calcmode="lin" valueType="num">
                                      <p:cBhvr>
                                        <p:cTn id="8" dur="500" fill="hold"/>
                                        <p:tgtEl>
                                          <p:spTgt spid="153">
                                            <p:bg/>
                                          </p:spTgt>
                                        </p:tgtEl>
                                        <p:attrNameLst>
                                          <p:attrName>ppt_h</p:attrName>
                                        </p:attrNameLst>
                                      </p:cBhvr>
                                      <p:tavLst>
                                        <p:tav tm="0">
                                          <p:val>
                                            <p:fltVal val="0"/>
                                          </p:val>
                                        </p:tav>
                                        <p:tav tm="100000">
                                          <p:val>
                                            <p:strVal val="#ppt_h"/>
                                          </p:val>
                                        </p:tav>
                                      </p:tavLst>
                                    </p:anim>
                                  </p:childTnLst>
                                </p:cTn>
                              </p:par>
                              <p:par>
                                <p:cTn id="9" presetClass="entr" nodeType="withEffect" presetSubtype="16" presetID="23" grpId="1" fill="hold">
                                  <p:stCondLst>
                                    <p:cond delay="0"/>
                                  </p:stCondLst>
                                  <p:iterate type="el" backwards="0">
                                    <p:tmAbs val="0"/>
                                  </p:iterate>
                                  <p:childTnLst>
                                    <p:set>
                                      <p:cBhvr>
                                        <p:cTn id="10" fill="hold"/>
                                        <p:tgtEl>
                                          <p:spTgt spid="153">
                                            <p:txEl>
                                              <p:pRg st="0" end="0"/>
                                            </p:txEl>
                                          </p:spTgt>
                                        </p:tgtEl>
                                        <p:attrNameLst>
                                          <p:attrName>style.visibility</p:attrName>
                                        </p:attrNameLst>
                                      </p:cBhvr>
                                      <p:to>
                                        <p:strVal val="visible"/>
                                      </p:to>
                                    </p:set>
                                    <p:anim calcmode="lin" valueType="num">
                                      <p:cBhvr>
                                        <p:cTn id="11" dur="500" fill="hold"/>
                                        <p:tgtEl>
                                          <p:spTgt spid="15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5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6" presetID="23" grpId="1" fill="hold">
                                  <p:stCondLst>
                                    <p:cond delay="0"/>
                                  </p:stCondLst>
                                  <p:iterate type="el" backwards="0">
                                    <p:tmAbs val="0"/>
                                  </p:iterate>
                                  <p:childTnLst>
                                    <p:set>
                                      <p:cBhvr>
                                        <p:cTn id="16" fill="hold"/>
                                        <p:tgtEl>
                                          <p:spTgt spid="153">
                                            <p:txEl>
                                              <p:pRg st="1" end="1"/>
                                            </p:txEl>
                                          </p:spTgt>
                                        </p:tgtEl>
                                        <p:attrNameLst>
                                          <p:attrName>style.visibility</p:attrName>
                                        </p:attrNameLst>
                                      </p:cBhvr>
                                      <p:to>
                                        <p:strVal val="visible"/>
                                      </p:to>
                                    </p:set>
                                    <p:anim calcmode="lin" valueType="num">
                                      <p:cBhvr>
                                        <p:cTn id="17" dur="500" fill="hold"/>
                                        <p:tgtEl>
                                          <p:spTgt spid="15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5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53"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Google Shape;102;p20"/>
          <p:cNvSpPr txBox="1"/>
          <p:nvPr>
            <p:ph type="title"/>
          </p:nvPr>
        </p:nvSpPr>
        <p:spPr>
          <a:xfrm>
            <a:off x="311699" y="51424"/>
            <a:ext cx="8520602" cy="1204502"/>
          </a:xfrm>
          <a:prstGeom prst="rect">
            <a:avLst/>
          </a:prstGeom>
        </p:spPr>
        <p:txBody>
          <a:bodyPr/>
          <a:lstStyle/>
          <a:p>
            <a:pPr>
              <a:defRPr>
                <a:solidFill>
                  <a:srgbClr val="0000FF"/>
                </a:solidFill>
              </a:defRPr>
            </a:pPr>
            <a:r>
              <a:t>Unbiased, </a:t>
            </a:r>
            <a:r>
              <a:rPr b="1" i="1" u="sng"/>
              <a:t>Accurate</a:t>
            </a:r>
            <a:r>
              <a:t>, Motivating</a:t>
            </a:r>
          </a:p>
        </p:txBody>
      </p:sp>
      <p:sp>
        <p:nvSpPr>
          <p:cNvPr id="159" name="Google Shape;103;p20"/>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Numbers should reflect student capability consistently and as desired/expected—some problems/issues:</a:t>
            </a:r>
          </a:p>
          <a:p>
            <a:pPr lvl="1" marL="914400" indent="-419100">
              <a:lnSpc>
                <a:spcPct val="115000"/>
              </a:lnSpc>
              <a:buClr>
                <a:srgbClr val="0000FF"/>
              </a:buClr>
              <a:defRPr>
                <a:solidFill>
                  <a:srgbClr val="0000FF"/>
                </a:solidFill>
              </a:defRPr>
            </a:pPr>
            <a:r>
              <a:t>Unequal percentage grade ranges</a:t>
            </a:r>
          </a:p>
          <a:p>
            <a:pPr lvl="1" marL="914400" indent="-342900">
              <a:lnSpc>
                <a:spcPct val="115000"/>
              </a:lnSpc>
              <a:buClr>
                <a:srgbClr val="0000FF"/>
              </a:buClr>
              <a:buSzPts val="1800"/>
              <a:defRPr sz="1800">
                <a:solidFill>
                  <a:srgbClr val="0000FF"/>
                </a:solidFill>
              </a:defRPr>
            </a:pPr>
            <a:r>
              <a:t>Point/grade granularity</a:t>
            </a:r>
          </a:p>
          <a:p>
            <a:pPr lvl="1" marL="914400" indent="-342900">
              <a:lnSpc>
                <a:spcPct val="115000"/>
              </a:lnSpc>
              <a:buClr>
                <a:srgbClr val="0000FF"/>
              </a:buClr>
              <a:buSzPts val="1800"/>
              <a:defRPr sz="1800">
                <a:solidFill>
                  <a:srgbClr val="0000FF"/>
                </a:solidFill>
              </a:defRPr>
            </a:pPr>
            <a:r>
              <a:t>Averaging course elements</a:t>
            </a:r>
          </a:p>
          <a:p>
            <a:pPr lvl="1" marL="914400" indent="-342900">
              <a:lnSpc>
                <a:spcPct val="115000"/>
              </a:lnSpc>
              <a:buClr>
                <a:srgbClr val="0000FF"/>
              </a:buClr>
              <a:buSzPts val="1800"/>
              <a:defRPr sz="1800">
                <a:solidFill>
                  <a:srgbClr val="0000FF"/>
                </a:solidFill>
              </a:defRPr>
            </a:pPr>
            <a:r>
              <a:t>Using zeros for missing work</a:t>
            </a:r>
          </a:p>
          <a:p>
            <a:pPr lvl="1" marL="914400" indent="-342900">
              <a:lnSpc>
                <a:spcPct val="115000"/>
              </a:lnSpc>
              <a:buClr>
                <a:srgbClr val="0000FF"/>
              </a:buClr>
              <a:buSzPts val="1800"/>
              <a:defRPr sz="1800">
                <a:solidFill>
                  <a:srgbClr val="0000FF"/>
                </a:solidFill>
              </a:defRPr>
            </a:pPr>
            <a:r>
              <a:t>Behavioral penalties (late work and cheating)</a:t>
            </a:r>
          </a:p>
          <a:p>
            <a:pPr lvl="1" marL="914400" indent="-342900">
              <a:lnSpc>
                <a:spcPct val="115000"/>
              </a:lnSpc>
              <a:buClr>
                <a:srgbClr val="0000FF"/>
              </a:buClr>
              <a:buSzPts val="1800"/>
              <a:defRPr sz="1800">
                <a:solidFill>
                  <a:srgbClr val="0000FF"/>
                </a:solidFill>
              </a:defRPr>
            </a:pPr>
            <a:r>
              <a:t>Grading group work</a:t>
            </a:r>
          </a:p>
          <a:p>
            <a:pPr lvl="1" marL="914400" indent="-342900">
              <a:lnSpc>
                <a:spcPct val="115000"/>
              </a:lnSpc>
              <a:buClr>
                <a:srgbClr val="0000FF"/>
              </a:buClr>
              <a:buSzPts val="1800"/>
              <a:defRPr sz="1800">
                <a:solidFill>
                  <a:srgbClr val="0000FF"/>
                </a:solidFill>
              </a:defRPr>
            </a:pPr>
            <a:r>
              <a:t>One-and-done assessments</a:t>
            </a:r>
          </a:p>
        </p:txBody>
      </p:sp>
      <p:sp>
        <p:nvSpPr>
          <p:cNvPr id="160" name="Google Shape;104;p20"/>
          <p:cNvSpPr txBox="1"/>
          <p:nvPr>
            <p:ph type="sldNum" sz="quarter" idx="2"/>
          </p:nvPr>
        </p:nvSpPr>
        <p:spPr>
          <a:xfrm>
            <a:off x="8754976" y="89019"/>
            <a:ext cx="266183"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Google Shape;109;p21"/>
          <p:cNvSpPr txBox="1"/>
          <p:nvPr>
            <p:ph type="title"/>
          </p:nvPr>
        </p:nvSpPr>
        <p:spPr>
          <a:xfrm>
            <a:off x="311699" y="51424"/>
            <a:ext cx="8520602" cy="1204502"/>
          </a:xfrm>
          <a:prstGeom prst="rect">
            <a:avLst/>
          </a:prstGeom>
        </p:spPr>
        <p:txBody>
          <a:bodyPr/>
          <a:lstStyle/>
          <a:p>
            <a:pPr>
              <a:defRPr>
                <a:solidFill>
                  <a:srgbClr val="0000FF"/>
                </a:solidFill>
              </a:defRPr>
            </a:pPr>
            <a:r>
              <a:t>Unbiased, </a:t>
            </a:r>
            <a:r>
              <a:rPr b="1" i="1" u="sng"/>
              <a:t>Accurate</a:t>
            </a:r>
            <a:r>
              <a:t>, Motivating</a:t>
            </a:r>
          </a:p>
        </p:txBody>
      </p:sp>
      <p:sp>
        <p:nvSpPr>
          <p:cNvPr id="163" name="Google Shape;110;p21"/>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Numbers should reflect student capability consistently and as desired/expected—some problems/issues:</a:t>
            </a:r>
          </a:p>
          <a:p>
            <a:pPr lvl="1" marL="914400" indent="-342900">
              <a:lnSpc>
                <a:spcPct val="115000"/>
              </a:lnSpc>
              <a:buClr>
                <a:srgbClr val="0000FF"/>
              </a:buClr>
              <a:buSzPts val="1800"/>
              <a:defRPr sz="1800">
                <a:solidFill>
                  <a:srgbClr val="0000FF"/>
                </a:solidFill>
              </a:defRPr>
            </a:pPr>
            <a:r>
              <a:t>Unequal percentage grade ranges</a:t>
            </a:r>
          </a:p>
          <a:p>
            <a:pPr lvl="1" marL="914400" indent="-419100">
              <a:lnSpc>
                <a:spcPct val="115000"/>
              </a:lnSpc>
              <a:buClr>
                <a:srgbClr val="0000FF"/>
              </a:buClr>
              <a:defRPr>
                <a:solidFill>
                  <a:srgbClr val="0000FF"/>
                </a:solidFill>
              </a:defRPr>
            </a:pPr>
            <a:r>
              <a:t>Point/grade granularity</a:t>
            </a:r>
          </a:p>
          <a:p>
            <a:pPr lvl="1" marL="914400" indent="-342900">
              <a:lnSpc>
                <a:spcPct val="115000"/>
              </a:lnSpc>
              <a:buClr>
                <a:srgbClr val="0000FF"/>
              </a:buClr>
              <a:buSzPts val="1800"/>
              <a:defRPr sz="1800">
                <a:solidFill>
                  <a:srgbClr val="0000FF"/>
                </a:solidFill>
              </a:defRPr>
            </a:pPr>
            <a:r>
              <a:t>Averaging course elements</a:t>
            </a:r>
          </a:p>
          <a:p>
            <a:pPr lvl="1" marL="914400" indent="-342900">
              <a:lnSpc>
                <a:spcPct val="115000"/>
              </a:lnSpc>
              <a:buClr>
                <a:srgbClr val="0000FF"/>
              </a:buClr>
              <a:buSzPts val="1800"/>
              <a:defRPr sz="1800">
                <a:solidFill>
                  <a:srgbClr val="0000FF"/>
                </a:solidFill>
              </a:defRPr>
            </a:pPr>
            <a:r>
              <a:t>Using zeros for missing work</a:t>
            </a:r>
          </a:p>
          <a:p>
            <a:pPr lvl="1" marL="914400" indent="-342900">
              <a:lnSpc>
                <a:spcPct val="115000"/>
              </a:lnSpc>
              <a:buClr>
                <a:srgbClr val="0000FF"/>
              </a:buClr>
              <a:buSzPts val="1800"/>
              <a:defRPr sz="1800">
                <a:solidFill>
                  <a:srgbClr val="0000FF"/>
                </a:solidFill>
              </a:defRPr>
            </a:pPr>
            <a:r>
              <a:t>Behavioral penalties (late work and cheating)</a:t>
            </a:r>
          </a:p>
          <a:p>
            <a:pPr lvl="1" marL="914400" indent="-342900">
              <a:lnSpc>
                <a:spcPct val="115000"/>
              </a:lnSpc>
              <a:buClr>
                <a:srgbClr val="0000FF"/>
              </a:buClr>
              <a:buSzPts val="1800"/>
              <a:defRPr sz="1800">
                <a:solidFill>
                  <a:srgbClr val="0000FF"/>
                </a:solidFill>
              </a:defRPr>
            </a:pPr>
            <a:r>
              <a:t>Grading group work</a:t>
            </a:r>
          </a:p>
          <a:p>
            <a:pPr lvl="1" marL="914400" indent="-342900">
              <a:lnSpc>
                <a:spcPct val="115000"/>
              </a:lnSpc>
              <a:buClr>
                <a:srgbClr val="0000FF"/>
              </a:buClr>
              <a:buSzPts val="1800"/>
              <a:defRPr sz="1800">
                <a:solidFill>
                  <a:srgbClr val="0000FF"/>
                </a:solidFill>
              </a:defRPr>
            </a:pPr>
            <a:r>
              <a:t>One-and-done assessments</a:t>
            </a:r>
          </a:p>
        </p:txBody>
      </p:sp>
      <p:sp>
        <p:nvSpPr>
          <p:cNvPr id="164" name="Google Shape;111;p21"/>
          <p:cNvSpPr txBox="1"/>
          <p:nvPr>
            <p:ph type="sldNum" sz="quarter" idx="2"/>
          </p:nvPr>
        </p:nvSpPr>
        <p:spPr>
          <a:xfrm>
            <a:off x="8754976" y="89019"/>
            <a:ext cx="266183"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Google Shape;116;p22"/>
          <p:cNvSpPr txBox="1"/>
          <p:nvPr>
            <p:ph type="title"/>
          </p:nvPr>
        </p:nvSpPr>
        <p:spPr>
          <a:xfrm>
            <a:off x="311699" y="51424"/>
            <a:ext cx="8520602" cy="1204502"/>
          </a:xfrm>
          <a:prstGeom prst="rect">
            <a:avLst/>
          </a:prstGeom>
        </p:spPr>
        <p:txBody>
          <a:bodyPr/>
          <a:lstStyle/>
          <a:p>
            <a:pPr>
              <a:defRPr>
                <a:solidFill>
                  <a:srgbClr val="0000FF"/>
                </a:solidFill>
              </a:defRPr>
            </a:pPr>
            <a:r>
              <a:t>Unbiased, </a:t>
            </a:r>
            <a:r>
              <a:rPr b="1" i="1" u="sng"/>
              <a:t>Accurate</a:t>
            </a:r>
            <a:r>
              <a:t>, Motivating</a:t>
            </a:r>
          </a:p>
        </p:txBody>
      </p:sp>
      <p:sp>
        <p:nvSpPr>
          <p:cNvPr id="167" name="Google Shape;117;p22"/>
          <p:cNvSpPr txBox="1"/>
          <p:nvPr>
            <p:ph type="body" idx="1"/>
          </p:nvPr>
        </p:nvSpPr>
        <p:spPr>
          <a:xfrm>
            <a:off x="311700" y="1152474"/>
            <a:ext cx="8832300" cy="3304801"/>
          </a:xfrm>
          <a:prstGeom prst="rect">
            <a:avLst/>
          </a:prstGeom>
        </p:spPr>
        <p:txBody>
          <a:bodyPr/>
          <a:lstStyle/>
          <a:p>
            <a:pPr indent="-381000">
              <a:lnSpc>
                <a:spcPct val="115000"/>
              </a:lnSpc>
              <a:spcBef>
                <a:spcPts val="1200"/>
              </a:spcBef>
              <a:buClr>
                <a:srgbClr val="0000FF"/>
              </a:buClr>
              <a:buSzPts val="2400"/>
              <a:defRPr sz="2400">
                <a:solidFill>
                  <a:srgbClr val="0000FF"/>
                </a:solidFill>
              </a:defRPr>
            </a:pPr>
            <a:r>
              <a:t>Numbers should reflect student capability consistently and as desired/expected—some problems/issues:</a:t>
            </a:r>
          </a:p>
          <a:p>
            <a:pPr lvl="1" marL="914400" indent="-342900">
              <a:lnSpc>
                <a:spcPct val="115000"/>
              </a:lnSpc>
              <a:buClr>
                <a:srgbClr val="0000FF"/>
              </a:buClr>
              <a:buSzPts val="1800"/>
              <a:defRPr sz="1800">
                <a:solidFill>
                  <a:srgbClr val="0000FF"/>
                </a:solidFill>
              </a:defRPr>
            </a:pPr>
            <a:r>
              <a:t>Unequal percentage grade ranges</a:t>
            </a:r>
          </a:p>
          <a:p>
            <a:pPr lvl="1" marL="914400" indent="-342900">
              <a:lnSpc>
                <a:spcPct val="115000"/>
              </a:lnSpc>
              <a:buClr>
                <a:srgbClr val="0000FF"/>
              </a:buClr>
              <a:buSzPts val="1800"/>
              <a:defRPr sz="1800">
                <a:solidFill>
                  <a:srgbClr val="0000FF"/>
                </a:solidFill>
              </a:defRPr>
            </a:pPr>
            <a:r>
              <a:t>Point/grade granularity</a:t>
            </a:r>
          </a:p>
          <a:p>
            <a:pPr lvl="1" marL="914400" indent="-419100">
              <a:lnSpc>
                <a:spcPct val="115000"/>
              </a:lnSpc>
              <a:buClr>
                <a:srgbClr val="0000FF"/>
              </a:buClr>
              <a:defRPr>
                <a:solidFill>
                  <a:srgbClr val="0000FF"/>
                </a:solidFill>
              </a:defRPr>
            </a:pPr>
            <a:r>
              <a:t>Averaging course elements</a:t>
            </a:r>
          </a:p>
          <a:p>
            <a:pPr lvl="1" marL="914400" indent="-342900">
              <a:lnSpc>
                <a:spcPct val="115000"/>
              </a:lnSpc>
              <a:buClr>
                <a:srgbClr val="0000FF"/>
              </a:buClr>
              <a:buSzPts val="1800"/>
              <a:defRPr sz="1800">
                <a:solidFill>
                  <a:srgbClr val="0000FF"/>
                </a:solidFill>
              </a:defRPr>
            </a:pPr>
            <a:r>
              <a:t>Using zeros for missing work</a:t>
            </a:r>
          </a:p>
          <a:p>
            <a:pPr lvl="1" marL="914400" indent="-342900">
              <a:lnSpc>
                <a:spcPct val="115000"/>
              </a:lnSpc>
              <a:buClr>
                <a:srgbClr val="0000FF"/>
              </a:buClr>
              <a:buSzPts val="1800"/>
              <a:defRPr sz="1800">
                <a:solidFill>
                  <a:srgbClr val="0000FF"/>
                </a:solidFill>
              </a:defRPr>
            </a:pPr>
            <a:r>
              <a:t>Behavioral penalties (late work and cheating)</a:t>
            </a:r>
          </a:p>
          <a:p>
            <a:pPr lvl="1" marL="914400" indent="-342900">
              <a:lnSpc>
                <a:spcPct val="115000"/>
              </a:lnSpc>
              <a:buClr>
                <a:srgbClr val="0000FF"/>
              </a:buClr>
              <a:buSzPts val="1800"/>
              <a:defRPr sz="1800">
                <a:solidFill>
                  <a:srgbClr val="0000FF"/>
                </a:solidFill>
              </a:defRPr>
            </a:pPr>
            <a:r>
              <a:t>Grading group work</a:t>
            </a:r>
          </a:p>
          <a:p>
            <a:pPr lvl="1" marL="914400" indent="-342900">
              <a:lnSpc>
                <a:spcPct val="115000"/>
              </a:lnSpc>
              <a:buClr>
                <a:srgbClr val="0000FF"/>
              </a:buClr>
              <a:buSzPts val="1800"/>
              <a:defRPr sz="1800">
                <a:solidFill>
                  <a:srgbClr val="0000FF"/>
                </a:solidFill>
              </a:defRPr>
            </a:pPr>
            <a:r>
              <a:t>One-and-done assessments</a:t>
            </a:r>
          </a:p>
        </p:txBody>
      </p:sp>
      <p:sp>
        <p:nvSpPr>
          <p:cNvPr id="168" name="Google Shape;118;p22"/>
          <p:cNvSpPr txBox="1"/>
          <p:nvPr>
            <p:ph type="sldNum" sz="quarter" idx="2"/>
          </p:nvPr>
        </p:nvSpPr>
        <p:spPr>
          <a:xfrm>
            <a:off x="8754976" y="89019"/>
            <a:ext cx="266183" cy="31839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A7A7A7"/>
      </a:dk2>
      <a:lt2>
        <a:srgbClr val="535353"/>
      </a:lt2>
      <a:accent1>
        <a:srgbClr val="FFAB40"/>
      </a:accent1>
      <a:accent2>
        <a:srgbClr val="212121"/>
      </a:accent2>
      <a:accent3>
        <a:srgbClr val="78909C"/>
      </a:accent3>
      <a:accent4>
        <a:srgbClr val="8F6024"/>
      </a:accent4>
      <a:accent5>
        <a:srgbClr val="0097A7"/>
      </a:accent5>
      <a:accent6>
        <a:srgbClr val="EEFF41"/>
      </a:accent6>
      <a:hlink>
        <a:srgbClr val="0000FF"/>
      </a:hlink>
      <a:folHlink>
        <a:srgbClr val="FF00FF"/>
      </a:folHlink>
    </a:clrScheme>
    <a:fontScheme name="Simple Light">
      <a:majorFont>
        <a:latin typeface="Arial"/>
        <a:ea typeface="Arial"/>
        <a:cs typeface="Arial"/>
      </a:majorFont>
      <a:minorFont>
        <a:latin typeface="Helvetica"/>
        <a:ea typeface="Helvetica"/>
        <a:cs typeface="Helvetica"/>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A7A7A7"/>
      </a:dk2>
      <a:lt2>
        <a:srgbClr val="535353"/>
      </a:lt2>
      <a:accent1>
        <a:srgbClr val="FFAB40"/>
      </a:accent1>
      <a:accent2>
        <a:srgbClr val="212121"/>
      </a:accent2>
      <a:accent3>
        <a:srgbClr val="78909C"/>
      </a:accent3>
      <a:accent4>
        <a:srgbClr val="8F6024"/>
      </a:accent4>
      <a:accent5>
        <a:srgbClr val="0097A7"/>
      </a:accent5>
      <a:accent6>
        <a:srgbClr val="EEFF41"/>
      </a:accent6>
      <a:hlink>
        <a:srgbClr val="0000FF"/>
      </a:hlink>
      <a:folHlink>
        <a:srgbClr val="FF00FF"/>
      </a:folHlink>
    </a:clrScheme>
    <a:fontScheme name="Simple Light">
      <a:majorFont>
        <a:latin typeface="Arial"/>
        <a:ea typeface="Arial"/>
        <a:cs typeface="Arial"/>
      </a:majorFont>
      <a:minorFont>
        <a:latin typeface="Helvetica"/>
        <a:ea typeface="Helvetica"/>
        <a:cs typeface="Helvetica"/>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