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2CDE9"/>
          </a:solidFill>
        </a:fill>
      </a:tcStyle>
    </a:wholeTbl>
    <a:band2H>
      <a:tcTxStyle b="def" i="def"/>
      <a:tcStyle>
        <a:tcBdr/>
        <a:fill>
          <a:solidFill>
            <a:srgbClr val="F1E8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4DD"/>
          </a:solidFill>
        </a:fill>
      </a:tcStyle>
    </a:wholeTbl>
    <a:band2H>
      <a:tcTxStyle b="def" i="def"/>
      <a:tcStyle>
        <a:tcBdr/>
        <a:fill>
          <a:solidFill>
            <a:srgbClr val="E8F2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CFCE"/>
          </a:solidFill>
        </a:fill>
      </a:tcStyle>
    </a:wholeTbl>
    <a:band2H>
      <a:tcTxStyle b="def" i="def"/>
      <a:tcStyle>
        <a:tcBdr/>
        <a:fill>
          <a:solidFill>
            <a:srgbClr val="FAE9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88" name="Shape 188"/>
          <p:cNvSpPr/>
          <p:nvPr>
            <p:ph type="sldImg"/>
          </p:nvPr>
        </p:nvSpPr>
        <p:spPr>
          <a:xfrm>
            <a:off x="1143000" y="685800"/>
            <a:ext cx="4572000" cy="3429000"/>
          </a:xfrm>
          <a:prstGeom prst="rect">
            <a:avLst/>
          </a:prstGeom>
        </p:spPr>
        <p:txBody>
          <a:bodyPr/>
          <a:lstStyle/>
          <a:p>
            <a:pPr/>
          </a:p>
        </p:txBody>
      </p:sp>
      <p:sp>
        <p:nvSpPr>
          <p:cNvPr id="189" name="Shape 18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Shape 193"/>
          <p:cNvSpPr/>
          <p:nvPr>
            <p:ph type="sldImg"/>
          </p:nvPr>
        </p:nvSpPr>
        <p:spPr>
          <a:prstGeom prst="rect">
            <a:avLst/>
          </a:prstGeom>
        </p:spPr>
        <p:txBody>
          <a:bodyPr/>
          <a:lstStyle/>
          <a:p>
            <a:pPr/>
          </a:p>
        </p:txBody>
      </p:sp>
      <p:sp>
        <p:nvSpPr>
          <p:cNvPr id="194" name="Shape 194"/>
          <p:cNvSpPr/>
          <p:nvPr>
            <p:ph type="body" sz="quarter" idx="1"/>
          </p:nvPr>
        </p:nvSpPr>
        <p:spPr>
          <a:prstGeom prst="rect">
            <a:avLst/>
          </a:prstGeom>
        </p:spPr>
        <p:txBody>
          <a:bodyPr/>
          <a:lstStyle/>
          <a:p>
            <a:pPr>
              <a:defRPr sz="1200">
                <a:latin typeface="Merriweather Sans"/>
                <a:ea typeface="Merriweather Sans"/>
                <a:cs typeface="Merriweather Sans"/>
                <a:sym typeface="Merriweather Sans"/>
              </a:defRPr>
            </a:pPr>
            <a:r>
              <a:t>Good day.  Welcome.</a:t>
            </a:r>
            <a:endParaRPr>
              <a:latin typeface="Calibri"/>
              <a:ea typeface="Calibri"/>
              <a:cs typeface="Calibri"/>
              <a:sym typeface="Calibri"/>
            </a:endParaRPr>
          </a:p>
          <a:p>
            <a:pPr>
              <a:defRPr sz="1200">
                <a:latin typeface="Calibri"/>
                <a:ea typeface="Calibri"/>
                <a:cs typeface="Calibri"/>
                <a:sym typeface="Calibri"/>
              </a:defRPr>
            </a:pPr>
            <a:endParaRPr>
              <a:latin typeface="Merriweather Sans"/>
              <a:ea typeface="Merriweather Sans"/>
              <a:cs typeface="Merriweather Sans"/>
              <a:sym typeface="Merriweather Sans"/>
            </a:endParaRPr>
          </a:p>
          <a:p>
            <a:pPr>
              <a:defRPr sz="1200">
                <a:latin typeface="Merriweather Sans"/>
                <a:ea typeface="Merriweather Sans"/>
                <a:cs typeface="Merriweather Sans"/>
                <a:sym typeface="Merriweather Sans"/>
              </a:defRPr>
            </a:pPr>
            <a:r>
              <a:t>We have been working on our instructional practice and encountered Equitable Grading, and it is forcing us to change much of what we’ve done in the past.  And, made us want to share the ideas whenever possible.</a:t>
            </a:r>
            <a:endParaRPr>
              <a:latin typeface="Calibri"/>
              <a:ea typeface="Calibri"/>
              <a:cs typeface="Calibri"/>
              <a:sym typeface="Calibri"/>
            </a:endParaRPr>
          </a:p>
          <a:p>
            <a:pPr>
              <a:defRPr sz="1200">
                <a:latin typeface="Calibri"/>
                <a:ea typeface="Calibri"/>
                <a:cs typeface="Calibri"/>
                <a:sym typeface="Calibri"/>
              </a:defRPr>
            </a:pPr>
            <a:endParaRPr>
              <a:latin typeface="Merriweather Sans"/>
              <a:ea typeface="Merriweather Sans"/>
              <a:cs typeface="Merriweather Sans"/>
              <a:sym typeface="Merriweather Sans"/>
            </a:endParaRPr>
          </a:p>
          <a:p>
            <a:pPr>
              <a:defRPr sz="1200">
                <a:latin typeface="Merriweather Sans"/>
                <a:ea typeface="Merriweather Sans"/>
                <a:cs typeface="Merriweather Sans"/>
                <a:sym typeface="Merriweather Sans"/>
              </a:defRPr>
            </a:pPr>
            <a:r>
              <a:t>Note that we encourage you to speak up whenever there is uncertain communication.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Shape 201"/>
          <p:cNvSpPr/>
          <p:nvPr>
            <p:ph type="sldImg"/>
          </p:nvPr>
        </p:nvSpPr>
        <p:spPr>
          <a:prstGeom prst="rect">
            <a:avLst/>
          </a:prstGeom>
        </p:spPr>
        <p:txBody>
          <a:bodyPr/>
          <a:lstStyle/>
          <a:p>
            <a:pPr/>
          </a:p>
        </p:txBody>
      </p:sp>
      <p:sp>
        <p:nvSpPr>
          <p:cNvPr id="202" name="Shape 202"/>
          <p:cNvSpPr/>
          <p:nvPr>
            <p:ph type="body" sz="quarter" idx="1"/>
          </p:nvPr>
        </p:nvSpPr>
        <p:spPr>
          <a:prstGeom prst="rect">
            <a:avLst/>
          </a:prstGeom>
        </p:spPr>
        <p:txBody>
          <a:bodyPr/>
          <a:lstStyle/>
          <a:p>
            <a:pPr>
              <a:defRPr sz="1200">
                <a:latin typeface="Calibri"/>
                <a:ea typeface="Calibri"/>
                <a:cs typeface="Calibri"/>
                <a:sym typeface="Calibri"/>
              </a:defRPr>
            </a:pPr>
            <a:r>
              <a:t>We are suggesting that traditional grading practices are not really equitable and should change.  So, we need to be clear about what we think  those practices are.</a:t>
            </a:r>
          </a:p>
          <a:p>
            <a:pPr>
              <a:defRPr sz="1200">
                <a:latin typeface="Calibri"/>
                <a:ea typeface="Calibri"/>
                <a:cs typeface="Calibri"/>
                <a:sym typeface="Calibri"/>
              </a:defRPr>
            </a:pPr>
            <a:r>
              <a:t>EXPOSE EACH OF THE  5  ELEMENTS ALLOWING PEOPLE TO READ THEM </a:t>
            </a:r>
          </a:p>
          <a:p>
            <a:pPr>
              <a:defRPr sz="1200">
                <a:latin typeface="Calibri"/>
                <a:ea typeface="Calibri"/>
                <a:cs typeface="Calibri"/>
                <a:sym typeface="Calibri"/>
              </a:defRPr>
            </a:pPr>
            <a:r>
              <a:t>When done, ask if there are wonderings or questions.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Shape 206"/>
          <p:cNvSpPr/>
          <p:nvPr>
            <p:ph type="sldImg"/>
          </p:nvPr>
        </p:nvSpPr>
        <p:spPr>
          <a:prstGeom prst="rect">
            <a:avLst/>
          </a:prstGeom>
        </p:spPr>
        <p:txBody>
          <a:bodyPr/>
          <a:lstStyle/>
          <a:p>
            <a:pPr/>
          </a:p>
        </p:txBody>
      </p:sp>
      <p:sp>
        <p:nvSpPr>
          <p:cNvPr id="207" name="Shape 207"/>
          <p:cNvSpPr/>
          <p:nvPr>
            <p:ph type="body" sz="quarter" idx="1"/>
          </p:nvPr>
        </p:nvSpPr>
        <p:spPr>
          <a:prstGeom prst="rect">
            <a:avLst/>
          </a:prstGeom>
        </p:spPr>
        <p:txBody>
          <a:bodyPr/>
          <a:lstStyle/>
          <a:p>
            <a:pPr>
              <a:defRPr sz="1200">
                <a:latin typeface="Calibri"/>
                <a:ea typeface="Calibri"/>
                <a:cs typeface="Calibri"/>
                <a:sym typeface="Calibri"/>
              </a:defRPr>
            </a:pPr>
            <a:r>
              <a:t>So, what is equitable grading.  Well, it a book by Joe Feldman.  </a:t>
            </a:r>
          </a:p>
          <a:p>
            <a:pPr>
              <a:defRPr sz="1200">
                <a:latin typeface="Calibri"/>
                <a:ea typeface="Calibri"/>
                <a:cs typeface="Calibri"/>
                <a:sym typeface="Calibri"/>
              </a:defRPr>
            </a:pPr>
            <a:r>
              <a:t>We highly recommend the book.  </a:t>
            </a:r>
          </a:p>
          <a:p>
            <a:pPr>
              <a:defRPr sz="1200">
                <a:latin typeface="Calibri"/>
                <a:ea typeface="Calibri"/>
                <a:cs typeface="Calibri"/>
                <a:sym typeface="Calibri"/>
              </a:defRPr>
            </a:pPr>
            <a:r>
              <a:t>We use information from it but clearly cannot present everything of importance from it.</a:t>
            </a:r>
          </a:p>
          <a:p>
            <a:pPr>
              <a:defRPr sz="1200">
                <a:latin typeface="Calibri"/>
                <a:ea typeface="Calibri"/>
                <a:cs typeface="Calibri"/>
                <a:sym typeface="Calibri"/>
              </a:defRPr>
            </a:pPr>
            <a:r>
              <a:t>EXPOSE  1st   ELEMENTS</a:t>
            </a:r>
          </a:p>
          <a:p>
            <a:pPr>
              <a:defRPr sz="1200">
                <a:latin typeface="Calibri"/>
                <a:ea typeface="Calibri"/>
                <a:cs typeface="Calibri"/>
                <a:sym typeface="Calibri"/>
              </a:defRPr>
            </a:pPr>
            <a:r>
              <a:t>Feldman suggests equitable grading consists of grading practices that are accurate, i.e., relate to ONLY student capability with respect to the content and that student performance is accurately reflected in the grades</a:t>
            </a:r>
          </a:p>
          <a:p>
            <a:pPr>
              <a:defRPr sz="1200">
                <a:latin typeface="Calibri"/>
                <a:ea typeface="Calibri"/>
                <a:cs typeface="Calibri"/>
                <a:sym typeface="Calibri"/>
              </a:defRPr>
            </a:pPr>
            <a:r>
              <a:t>EXPOSE  2nd  ELEMENT</a:t>
            </a:r>
          </a:p>
          <a:p>
            <a:pPr>
              <a:defRPr sz="1200">
                <a:latin typeface="Calibri"/>
                <a:ea typeface="Calibri"/>
                <a:cs typeface="Calibri"/>
                <a:sym typeface="Calibri"/>
              </a:defRPr>
            </a:pPr>
            <a:r>
              <a:t>Bias refers to individuals not more general bias such as gender or cultural bias though those may come into play</a:t>
            </a:r>
          </a:p>
          <a:p>
            <a:pPr>
              <a:defRPr sz="1200">
                <a:latin typeface="Calibri"/>
                <a:ea typeface="Calibri"/>
                <a:cs typeface="Calibri"/>
                <a:sym typeface="Calibri"/>
              </a:defRPr>
            </a:pPr>
            <a:r>
              <a:t>EXPOSE  3rd  ELEMENT</a:t>
            </a:r>
          </a:p>
          <a:p>
            <a:pPr>
              <a:defRPr sz="1200">
                <a:latin typeface="Calibri"/>
                <a:ea typeface="Calibri"/>
                <a:cs typeface="Calibri"/>
                <a:sym typeface="Calibri"/>
              </a:defRPr>
            </a:pPr>
            <a:r>
              <a:t>And the practices should be motivational to students to the extent feasible</a:t>
            </a:r>
          </a:p>
          <a:p>
            <a:pPr>
              <a:defRPr sz="1200">
                <a:latin typeface="Calibri"/>
                <a:ea typeface="Calibri"/>
                <a:cs typeface="Calibri"/>
                <a:sym typeface="Calibri"/>
              </a:defRPr>
            </a:pPr>
          </a:p>
          <a:p>
            <a:pPr>
              <a:defRPr sz="1200">
                <a:latin typeface="Calibri"/>
                <a:ea typeface="Calibri"/>
                <a:cs typeface="Calibri"/>
                <a:sym typeface="Calibri"/>
              </a:defRPr>
            </a:pPr>
            <a:r>
              <a:t>Questions?/Wonderings? . . .</a:t>
            </a:r>
          </a:p>
          <a:p>
            <a:pPr>
              <a:defRPr sz="1200">
                <a:latin typeface="Calibri"/>
                <a:ea typeface="Calibri"/>
                <a:cs typeface="Calibri"/>
                <a:sym typeface="Calibri"/>
              </a:defRPr>
            </a:pPr>
          </a:p>
          <a:p>
            <a:pPr>
              <a:defRPr sz="1200">
                <a:latin typeface="Calibri"/>
                <a:ea typeface="Calibri"/>
                <a:cs typeface="Calibri"/>
                <a:sym typeface="Calibri"/>
              </a:defRPr>
            </a:pPr>
            <a:r>
              <a:t>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Shape 211"/>
          <p:cNvSpPr/>
          <p:nvPr>
            <p:ph type="sldImg"/>
          </p:nvPr>
        </p:nvSpPr>
        <p:spPr>
          <a:prstGeom prst="rect">
            <a:avLst/>
          </a:prstGeom>
        </p:spPr>
        <p:txBody>
          <a:bodyPr/>
          <a:lstStyle/>
          <a:p>
            <a:pPr/>
          </a:p>
        </p:txBody>
      </p:sp>
      <p:sp>
        <p:nvSpPr>
          <p:cNvPr id="212" name="Shape 212"/>
          <p:cNvSpPr/>
          <p:nvPr>
            <p:ph type="body" sz="quarter" idx="1"/>
          </p:nvPr>
        </p:nvSpPr>
        <p:spPr>
          <a:prstGeom prst="rect">
            <a:avLst/>
          </a:prstGeom>
        </p:spPr>
        <p:txBody>
          <a:bodyPr/>
          <a:lstStyle/>
          <a:p>
            <a:pPr>
              <a:defRPr sz="1200">
                <a:latin typeface="Calibri"/>
                <a:ea typeface="Calibri"/>
                <a:cs typeface="Calibri"/>
                <a:sym typeface="Calibri"/>
              </a:defRPr>
            </a:pPr>
            <a:r>
              <a:t>The message is that traditional grading practices . . .</a:t>
            </a:r>
          </a:p>
          <a:p>
            <a:pPr>
              <a:defRPr sz="1200">
                <a:latin typeface="Calibri"/>
                <a:ea typeface="Calibri"/>
                <a:cs typeface="Calibri"/>
                <a:sym typeface="Calibri"/>
              </a:defRPr>
            </a:pPr>
            <a:r>
              <a:t>EXPOSE EACH OF THE  3  POINTS READING EACH AS IT APPEARS</a:t>
            </a:r>
          </a:p>
          <a:p>
            <a:pPr>
              <a:defRPr sz="1200">
                <a:latin typeface="Calibri"/>
                <a:ea typeface="Calibri"/>
                <a:cs typeface="Calibri"/>
                <a:sym typeface="Calibri"/>
              </a:defRPr>
            </a:pPr>
          </a:p>
          <a:p>
            <a:pPr>
              <a:defRPr sz="1200">
                <a:latin typeface="Calibri"/>
                <a:ea typeface="Calibri"/>
                <a:cs typeface="Calibri"/>
                <a:sym typeface="Calibri"/>
              </a:defRPr>
            </a:pPr>
            <a:r>
              <a:t>NEXT SLIDE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Shape 238"/>
          <p:cNvSpPr/>
          <p:nvPr>
            <p:ph type="sldImg"/>
          </p:nvPr>
        </p:nvSpPr>
        <p:spPr>
          <a:prstGeom prst="rect">
            <a:avLst/>
          </a:prstGeom>
        </p:spPr>
        <p:txBody>
          <a:bodyPr/>
          <a:lstStyle/>
          <a:p>
            <a:pPr/>
          </a:p>
        </p:txBody>
      </p:sp>
      <p:sp>
        <p:nvSpPr>
          <p:cNvPr id="239" name="Shape 239"/>
          <p:cNvSpPr/>
          <p:nvPr>
            <p:ph type="body" sz="quarter" idx="1"/>
          </p:nvPr>
        </p:nvSpPr>
        <p:spPr>
          <a:prstGeom prst="rect">
            <a:avLst/>
          </a:prstGeom>
        </p:spPr>
        <p:txBody>
          <a:bodyPr/>
          <a:lstStyle/>
          <a:p>
            <a:pPr>
              <a:defRPr sz="1200">
                <a:latin typeface="Calibri"/>
                <a:ea typeface="Calibri"/>
                <a:cs typeface="Calibri"/>
                <a:sym typeface="Calibri"/>
              </a:defRPr>
            </a:pPr>
            <a:r>
              <a:t>We suspect that instruction is often driven by the grading scheme in use, if not at first, certainly they have to come together at some point in time.  To make that more explicit, first:</a:t>
            </a:r>
          </a:p>
          <a:p>
            <a:pPr>
              <a:defRPr sz="1200">
                <a:latin typeface="Calibri"/>
                <a:ea typeface="Calibri"/>
                <a:cs typeface="Calibri"/>
                <a:sym typeface="Calibri"/>
              </a:defRPr>
            </a:pPr>
            <a:r>
              <a:t>EXPOSE  1st  ELEMENT</a:t>
            </a:r>
          </a:p>
          <a:p>
            <a:pPr>
              <a:defRPr sz="1200">
                <a:latin typeface="Calibri"/>
                <a:ea typeface="Calibri"/>
                <a:cs typeface="Calibri"/>
                <a:sym typeface="Calibri"/>
              </a:defRPr>
            </a:pPr>
            <a:r>
              <a:t>Outcomes focus both teacher activity and grading tasks</a:t>
            </a:r>
          </a:p>
          <a:p>
            <a:pPr>
              <a:defRPr sz="1200">
                <a:latin typeface="Calibri"/>
                <a:ea typeface="Calibri"/>
                <a:cs typeface="Calibri"/>
                <a:sym typeface="Calibri"/>
              </a:defRPr>
            </a:pPr>
            <a:r>
              <a:t>EXPOSE  2nd  ELEMENT</a:t>
            </a:r>
          </a:p>
          <a:p>
            <a:pPr>
              <a:defRPr sz="1200">
                <a:latin typeface="Calibri"/>
                <a:ea typeface="Calibri"/>
                <a:cs typeface="Calibri"/>
                <a:sym typeface="Calibri"/>
              </a:defRPr>
            </a:pPr>
            <a:r>
              <a:t>Developing assessments before instruction tends to ensure that the instruction will address the course goals</a:t>
            </a:r>
          </a:p>
          <a:p>
            <a:pPr>
              <a:defRPr sz="1200">
                <a:latin typeface="Calibri"/>
                <a:ea typeface="Calibri"/>
                <a:cs typeface="Calibri"/>
                <a:sym typeface="Calibri"/>
              </a:defRPr>
            </a:pPr>
            <a:r>
              <a:t>EXPOSE  3rd  ELEMENT</a:t>
            </a:r>
          </a:p>
          <a:p>
            <a:pPr>
              <a:defRPr sz="1200">
                <a:latin typeface="Calibri"/>
                <a:ea typeface="Calibri"/>
                <a:cs typeface="Calibri"/>
                <a:sym typeface="Calibri"/>
              </a:defRPr>
            </a:pPr>
            <a:r>
              <a:t>Once you have the assessments you can prepare your instructional activity.</a:t>
            </a:r>
          </a:p>
          <a:p>
            <a:pPr>
              <a:defRPr sz="1200">
                <a:latin typeface="Calibri"/>
                <a:ea typeface="Calibri"/>
                <a:cs typeface="Calibri"/>
                <a:sym typeface="Calibri"/>
              </a:defRPr>
            </a:pPr>
          </a:p>
          <a:p>
            <a:pPr>
              <a:defRPr sz="1200">
                <a:latin typeface="Calibri"/>
                <a:ea typeface="Calibri"/>
                <a:cs typeface="Calibri"/>
                <a:sym typeface="Calibri"/>
              </a:defRPr>
            </a:pPr>
            <a:r>
              <a:t>(We often develop instruction one outcome or set of outcomes at a time rather than all outcomes, then all instruction.)</a:t>
            </a:r>
          </a:p>
          <a:p>
            <a:pPr>
              <a:defRPr sz="1200">
                <a:latin typeface="Calibri"/>
                <a:ea typeface="Calibri"/>
                <a:cs typeface="Calibri"/>
                <a:sym typeface="Calibri"/>
              </a:defRPr>
            </a:pPr>
          </a:p>
          <a:p>
            <a:pPr>
              <a:defRPr sz="1200">
                <a:latin typeface="Calibri"/>
                <a:ea typeface="Calibri"/>
                <a:cs typeface="Calibri"/>
                <a:sym typeface="Calibri"/>
              </a:defRPr>
            </a:pPr>
            <a:r>
              <a:t>Comments?  Questions?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Shape 243"/>
          <p:cNvSpPr/>
          <p:nvPr>
            <p:ph type="sldImg"/>
          </p:nvPr>
        </p:nvSpPr>
        <p:spPr>
          <a:prstGeom prst="rect">
            <a:avLst/>
          </a:prstGeom>
        </p:spPr>
        <p:txBody>
          <a:bodyPr/>
          <a:lstStyle/>
          <a:p>
            <a:pPr/>
          </a:p>
        </p:txBody>
      </p:sp>
      <p:sp>
        <p:nvSpPr>
          <p:cNvPr id="244" name="Shape 244"/>
          <p:cNvSpPr/>
          <p:nvPr>
            <p:ph type="body" sz="quarter" idx="1"/>
          </p:nvPr>
        </p:nvSpPr>
        <p:spPr>
          <a:prstGeom prst="rect">
            <a:avLst/>
          </a:prstGeom>
        </p:spPr>
        <p:txBody>
          <a:bodyPr/>
          <a:lstStyle/>
          <a:p>
            <a:pPr>
              <a:defRPr sz="1200">
                <a:latin typeface="Calibri"/>
                <a:ea typeface="Calibri"/>
                <a:cs typeface="Calibri"/>
                <a:sym typeface="Calibri"/>
              </a:defRPr>
            </a:pPr>
            <a:r>
              <a:t>Finally, it's time to devise your grading system.</a:t>
            </a:r>
          </a:p>
          <a:p>
            <a:pPr>
              <a:defRPr sz="1200">
                <a:latin typeface="Calibri"/>
                <a:ea typeface="Calibri"/>
                <a:cs typeface="Calibri"/>
                <a:sym typeface="Calibri"/>
              </a:defRPr>
            </a:pPr>
            <a:r>
              <a:t>EXPOSE  1st  ELEMENT</a:t>
            </a:r>
          </a:p>
          <a:p>
            <a:pPr>
              <a:defRPr sz="1200">
                <a:latin typeface="Calibri"/>
                <a:ea typeface="Calibri"/>
                <a:cs typeface="Calibri"/>
                <a:sym typeface="Calibri"/>
              </a:defRPr>
            </a:pPr>
            <a:r>
              <a:t>Remember, missing work does not indicate a total absence of understanding/skill/capability </a:t>
            </a:r>
          </a:p>
          <a:p>
            <a:pPr>
              <a:defRPr sz="1200">
                <a:latin typeface="Calibri"/>
                <a:ea typeface="Calibri"/>
                <a:cs typeface="Calibri"/>
                <a:sym typeface="Calibri"/>
              </a:defRPr>
            </a:pPr>
            <a:r>
              <a:t>EXPOSE  2nd  ELEMENT</a:t>
            </a:r>
          </a:p>
          <a:p>
            <a:pPr>
              <a:defRPr sz="1200">
                <a:latin typeface="Calibri"/>
                <a:ea typeface="Calibri"/>
                <a:cs typeface="Calibri"/>
                <a:sym typeface="Calibri"/>
              </a:defRPr>
            </a:pPr>
            <a:r>
              <a:t>Homework is for learning.  Mistakes are likely and are to be learned from, not penalized.  Homework or practice/learning activity should not be included in the grades.</a:t>
            </a:r>
          </a:p>
          <a:p>
            <a:pPr>
              <a:defRPr sz="1200">
                <a:latin typeface="Calibri"/>
                <a:ea typeface="Calibri"/>
                <a:cs typeface="Calibri"/>
                <a:sym typeface="Calibri"/>
              </a:defRPr>
            </a:pPr>
            <a:r>
              <a:t>EXPOSE  3rd  ELEMENT</a:t>
            </a:r>
          </a:p>
          <a:p>
            <a:pPr>
              <a:defRPr sz="1200">
                <a:latin typeface="Calibri"/>
                <a:ea typeface="Calibri"/>
                <a:cs typeface="Calibri"/>
                <a:sym typeface="Calibri"/>
              </a:defRPr>
            </a:pPr>
            <a:r>
              <a:t>There seems too be quite a bit of leeway here to devise something you are comfortable with.  We've seen a 14-point scale with three values in each grade band.  </a:t>
            </a:r>
          </a:p>
          <a:p>
            <a:pPr>
              <a:defRPr sz="1200">
                <a:latin typeface="Calibri"/>
                <a:ea typeface="Calibri"/>
                <a:cs typeface="Calibri"/>
                <a:sym typeface="Calibri"/>
              </a:defRPr>
            </a:pPr>
            <a:r>
              <a:t>You should do something that meets the equitable grading principles and makes you comfortable.</a:t>
            </a:r>
          </a:p>
          <a:p>
            <a:pPr>
              <a:defRPr sz="1200">
                <a:latin typeface="Calibri"/>
                <a:ea typeface="Calibri"/>
                <a:cs typeface="Calibri"/>
                <a:sym typeface="Calibri"/>
              </a:defRPr>
            </a:pPr>
            <a:r>
              <a:t>EXPOSE  4th  ELEMENT</a:t>
            </a:r>
          </a:p>
          <a:p>
            <a:pPr>
              <a:defRPr sz="1200">
                <a:latin typeface="Calibri"/>
                <a:ea typeface="Calibri"/>
                <a:cs typeface="Calibri"/>
                <a:sym typeface="Calibri"/>
              </a:defRPr>
            </a:pPr>
            <a:r>
              <a:t>Being accurate (and equitable) means that students who don't get it at first have more than one opportunity to show they have learned.</a:t>
            </a:r>
          </a:p>
          <a:p>
            <a:pPr>
              <a:defRPr sz="1200">
                <a:latin typeface="Calibri"/>
                <a:ea typeface="Calibri"/>
                <a:cs typeface="Calibri"/>
                <a:sym typeface="Calibri"/>
              </a:defRPr>
            </a:pPr>
          </a:p>
          <a:p>
            <a:pPr>
              <a:defRPr sz="1200">
                <a:latin typeface="Calibri"/>
                <a:ea typeface="Calibri"/>
                <a:cs typeface="Calibri"/>
                <a:sym typeface="Calibri"/>
              </a:defRPr>
            </a:pPr>
            <a:r>
              <a:t>Wonderings?  Comments?  Questions?</a:t>
            </a:r>
          </a:p>
          <a:p>
            <a:pPr>
              <a:defRPr sz="1200">
                <a:latin typeface="Calibri"/>
                <a:ea typeface="Calibri"/>
                <a:cs typeface="Calibri"/>
                <a:sym typeface="Calibri"/>
              </a:defRPr>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8" name="Shape 248"/>
          <p:cNvSpPr/>
          <p:nvPr>
            <p:ph type="sldImg"/>
          </p:nvPr>
        </p:nvSpPr>
        <p:spPr>
          <a:prstGeom prst="rect">
            <a:avLst/>
          </a:prstGeom>
        </p:spPr>
        <p:txBody>
          <a:bodyPr/>
          <a:lstStyle/>
          <a:p>
            <a:pPr/>
          </a:p>
        </p:txBody>
      </p:sp>
      <p:sp>
        <p:nvSpPr>
          <p:cNvPr id="249" name="Shape 249"/>
          <p:cNvSpPr/>
          <p:nvPr>
            <p:ph type="body" sz="quarter" idx="1"/>
          </p:nvPr>
        </p:nvSpPr>
        <p:spPr>
          <a:prstGeom prst="rect">
            <a:avLst/>
          </a:prstGeom>
        </p:spPr>
        <p:txBody>
          <a:bodyPr/>
          <a:lstStyle/>
          <a:p>
            <a:pPr>
              <a:defRPr sz="1200">
                <a:latin typeface="Calibri"/>
                <a:ea typeface="Calibri"/>
                <a:cs typeface="Calibri"/>
                <a:sym typeface="Calibri"/>
              </a:defRPr>
            </a:pPr>
            <a:r>
              <a:t>The previous slides suggest that using equitable grading is  probably a significant change.  It will take time and effort.</a:t>
            </a:r>
          </a:p>
          <a:p>
            <a:pPr>
              <a:defRPr sz="1200">
                <a:latin typeface="Calibri"/>
                <a:ea typeface="Calibri"/>
                <a:cs typeface="Calibri"/>
                <a:sym typeface="Calibri"/>
              </a:defRPr>
            </a:pPr>
            <a:r>
              <a:t>We have seen the following happen:</a:t>
            </a:r>
          </a:p>
          <a:p>
            <a:pPr>
              <a:defRPr sz="1200">
                <a:latin typeface="Calibri"/>
                <a:ea typeface="Calibri"/>
                <a:cs typeface="Calibri"/>
                <a:sym typeface="Calibri"/>
              </a:defRPr>
            </a:pPr>
            <a:r>
              <a:t>EXPOSE  1st  ELEMENT</a:t>
            </a:r>
          </a:p>
          <a:p>
            <a:pPr>
              <a:defRPr sz="1200">
                <a:latin typeface="Calibri"/>
                <a:ea typeface="Calibri"/>
                <a:cs typeface="Calibri"/>
                <a:sym typeface="Calibri"/>
              </a:defRPr>
            </a:pPr>
            <a:r>
              <a:t>Often, we want to develop non-content related capabilities such as communication, group work, etc.  If that is your goal, specific outcomes need to be identified</a:t>
            </a:r>
          </a:p>
          <a:p>
            <a:pPr>
              <a:defRPr sz="1200">
                <a:latin typeface="Calibri"/>
                <a:ea typeface="Calibri"/>
                <a:cs typeface="Calibri"/>
                <a:sym typeface="Calibri"/>
              </a:defRPr>
            </a:pPr>
            <a:r>
              <a:t>EXPOSE  2nd  ELEMENT</a:t>
            </a:r>
          </a:p>
          <a:p>
            <a:pPr>
              <a:defRPr sz="1200">
                <a:latin typeface="Calibri"/>
                <a:ea typeface="Calibri"/>
                <a:cs typeface="Calibri"/>
                <a:sym typeface="Calibri"/>
              </a:defRPr>
            </a:pPr>
            <a:r>
              <a:t>We use group work quite often.  To be accurate, group scores on projects cannot be used in individual grades.  Specific assessments have to be developed and used.</a:t>
            </a:r>
          </a:p>
          <a:p>
            <a:pPr>
              <a:defRPr sz="1200">
                <a:latin typeface="Calibri"/>
                <a:ea typeface="Calibri"/>
                <a:cs typeface="Calibri"/>
                <a:sym typeface="Calibri"/>
              </a:defRPr>
            </a:pPr>
            <a:r>
              <a:t>EXPOSE  3rd  ELEMENT</a:t>
            </a:r>
          </a:p>
          <a:p>
            <a:pPr>
              <a:defRPr sz="1200">
                <a:latin typeface="Calibri"/>
                <a:ea typeface="Calibri"/>
                <a:cs typeface="Calibri"/>
                <a:sym typeface="Calibri"/>
              </a:defRPr>
            </a:pPr>
            <a:r>
              <a:t>Historically, student feedback was provided when homework was graded.  We're not grading homework any more so ... we must identify alternative means of providing feedback.  Some possibilities are:  1)  peer review;  2)  question sessions where students seek to have their work examined for corrections or possible improvement;  3)  class-discussion of selected student work;  . . .</a:t>
            </a:r>
          </a:p>
          <a:p>
            <a:pPr>
              <a:defRPr sz="1200">
                <a:latin typeface="Calibri"/>
                <a:ea typeface="Calibri"/>
                <a:cs typeface="Calibri"/>
                <a:sym typeface="Calibri"/>
              </a:defRPr>
            </a:pPr>
            <a:r>
              <a:t>Other ideas?</a:t>
            </a:r>
          </a:p>
          <a:p>
            <a:pPr>
              <a:defRPr sz="1200">
                <a:latin typeface="Calibri"/>
                <a:ea typeface="Calibri"/>
                <a:cs typeface="Calibri"/>
                <a:sym typeface="Calibri"/>
              </a:defRPr>
            </a:pPr>
            <a:r>
              <a:t>EXPOSE  4th  ELEMENT</a:t>
            </a:r>
          </a:p>
          <a:p>
            <a:pPr>
              <a:defRPr sz="1200">
                <a:latin typeface="Calibri"/>
                <a:ea typeface="Calibri"/>
                <a:cs typeface="Calibri"/>
                <a:sym typeface="Calibri"/>
              </a:defRPr>
            </a:pPr>
            <a:r>
              <a:t>We find that even with assessment re-takes, we spend less time grading.  That's because the assessments are typically fairly small and are used only for very general feedback about successful (or not) learning.</a:t>
            </a:r>
          </a:p>
          <a:p>
            <a:pPr>
              <a:defRPr sz="1200">
                <a:latin typeface="Calibri"/>
                <a:ea typeface="Calibri"/>
                <a:cs typeface="Calibri"/>
                <a:sym typeface="Calibri"/>
              </a:defRPr>
            </a:pPr>
            <a:r>
              <a:t>EXPOSE  5th  ELEMENT</a:t>
            </a:r>
          </a:p>
          <a:p>
            <a:pPr>
              <a:defRPr sz="1200">
                <a:latin typeface="Calibri"/>
                <a:ea typeface="Calibri"/>
                <a:cs typeface="Calibri"/>
                <a:sym typeface="Calibri"/>
              </a:defRPr>
            </a:pPr>
            <a:r>
              <a:t>It's really true.  We now speak in terms like, "Your performance did not convince me that you really knew this."  and  "How do you think I mis-interpreted your capability?"</a:t>
            </a:r>
          </a:p>
          <a:p>
            <a:pPr>
              <a:defRPr sz="1200">
                <a:latin typeface="Calibri"/>
                <a:ea typeface="Calibri"/>
                <a:cs typeface="Calibri"/>
                <a:sym typeface="Calibri"/>
              </a:defRPr>
            </a:pPr>
            <a:r>
              <a:t>Even if we make a mistake, it's all about the content and student understanding.</a:t>
            </a:r>
          </a:p>
          <a:p>
            <a:pPr>
              <a:defRPr sz="1200">
                <a:latin typeface="Calibri"/>
                <a:ea typeface="Calibri"/>
                <a:cs typeface="Calibri"/>
                <a:sym typeface="Calibri"/>
              </a:defRPr>
            </a:pPr>
            <a:r>
              <a:t>EXPOSE  6th  ELEMENT</a:t>
            </a:r>
          </a:p>
          <a:p>
            <a:pPr>
              <a:defRPr sz="1200">
                <a:latin typeface="Calibri"/>
                <a:ea typeface="Calibri"/>
                <a:cs typeface="Calibri"/>
                <a:sym typeface="Calibri"/>
              </a:defRPr>
            </a:pPr>
            <a:r>
              <a:t>It takes a while for students to get used to the different approach, but they do come to prefer it over traditional grading.</a:t>
            </a:r>
          </a:p>
          <a:p>
            <a:pPr>
              <a:defRPr sz="1200">
                <a:latin typeface="Calibri"/>
                <a:ea typeface="Calibri"/>
                <a:cs typeface="Calibri"/>
                <a:sym typeface="Calibri"/>
              </a:defRPr>
            </a:pPr>
          </a:p>
          <a:p>
            <a:pPr>
              <a:defRPr sz="1200">
                <a:latin typeface="Calibri"/>
                <a:ea typeface="Calibri"/>
                <a:cs typeface="Calibri"/>
                <a:sym typeface="Calibri"/>
              </a:defRPr>
            </a:pPr>
            <a:r>
              <a:t>Comments?  Questions?</a:t>
            </a:r>
          </a:p>
          <a:p>
            <a:pPr>
              <a:defRPr sz="1200">
                <a:latin typeface="Calibri"/>
                <a:ea typeface="Calibri"/>
                <a:cs typeface="Calibri"/>
                <a:sym typeface="Calibri"/>
              </a:defRPr>
            </a:pPr>
          </a:p>
          <a:p>
            <a:pPr>
              <a:defRPr sz="1200">
                <a:latin typeface="Calibri"/>
                <a:ea typeface="Calibri"/>
                <a:cs typeface="Calibri"/>
                <a:sym typeface="Calibri"/>
              </a:defRPr>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Shape 253"/>
          <p:cNvSpPr/>
          <p:nvPr>
            <p:ph type="sldImg"/>
          </p:nvPr>
        </p:nvSpPr>
        <p:spPr>
          <a:prstGeom prst="rect">
            <a:avLst/>
          </a:prstGeom>
        </p:spPr>
        <p:txBody>
          <a:bodyPr/>
          <a:lstStyle/>
          <a:p>
            <a:pPr/>
          </a:p>
        </p:txBody>
      </p:sp>
      <p:sp>
        <p:nvSpPr>
          <p:cNvPr id="254" name="Shape 254"/>
          <p:cNvSpPr/>
          <p:nvPr>
            <p:ph type="body" sz="quarter" idx="1"/>
          </p:nvPr>
        </p:nvSpPr>
        <p:spPr>
          <a:prstGeom prst="rect">
            <a:avLst/>
          </a:prstGeom>
        </p:spPr>
        <p:txBody>
          <a:bodyPr/>
          <a:lstStyle/>
          <a:p>
            <a:pPr>
              <a:defRPr sz="1200">
                <a:latin typeface="Calibri"/>
                <a:ea typeface="Calibri"/>
                <a:cs typeface="Calibri"/>
                <a:sym typeface="Calibri"/>
              </a:defRPr>
            </a:pPr>
            <a:r>
              <a:t>The previous slides suggest that using equitable grading is  probably a significant change.  It will take time and effort.</a:t>
            </a:r>
          </a:p>
          <a:p>
            <a:pPr>
              <a:defRPr sz="1200">
                <a:latin typeface="Calibri"/>
                <a:ea typeface="Calibri"/>
                <a:cs typeface="Calibri"/>
                <a:sym typeface="Calibri"/>
              </a:defRPr>
            </a:pPr>
            <a:r>
              <a:t>We have seen the following happen:</a:t>
            </a:r>
          </a:p>
          <a:p>
            <a:pPr>
              <a:defRPr sz="1200">
                <a:latin typeface="Calibri"/>
                <a:ea typeface="Calibri"/>
                <a:cs typeface="Calibri"/>
                <a:sym typeface="Calibri"/>
              </a:defRPr>
            </a:pPr>
            <a:r>
              <a:t>EXPOSE  1st  ELEMENT</a:t>
            </a:r>
          </a:p>
          <a:p>
            <a:pPr>
              <a:defRPr sz="1200">
                <a:latin typeface="Calibri"/>
                <a:ea typeface="Calibri"/>
                <a:cs typeface="Calibri"/>
                <a:sym typeface="Calibri"/>
              </a:defRPr>
            </a:pPr>
            <a:r>
              <a:t>Often, we want to develop non-content related capabilities such as communication, group work, etc.  If that is your goal, specific outcomes need to be identified</a:t>
            </a:r>
          </a:p>
          <a:p>
            <a:pPr>
              <a:defRPr sz="1200">
                <a:latin typeface="Calibri"/>
                <a:ea typeface="Calibri"/>
                <a:cs typeface="Calibri"/>
                <a:sym typeface="Calibri"/>
              </a:defRPr>
            </a:pPr>
            <a:r>
              <a:t>EXPOSE  2nd  ELEMENT</a:t>
            </a:r>
          </a:p>
          <a:p>
            <a:pPr>
              <a:defRPr sz="1200">
                <a:latin typeface="Calibri"/>
                <a:ea typeface="Calibri"/>
                <a:cs typeface="Calibri"/>
                <a:sym typeface="Calibri"/>
              </a:defRPr>
            </a:pPr>
            <a:r>
              <a:t>We use group work quite often.  To be accurate, group scores on projects cannot be used in individual grades.  Specific assessments have to be developed and used.</a:t>
            </a:r>
          </a:p>
          <a:p>
            <a:pPr>
              <a:defRPr sz="1200">
                <a:latin typeface="Calibri"/>
                <a:ea typeface="Calibri"/>
                <a:cs typeface="Calibri"/>
                <a:sym typeface="Calibri"/>
              </a:defRPr>
            </a:pPr>
            <a:r>
              <a:t>EXPOSE  3rd  ELEMENT</a:t>
            </a:r>
          </a:p>
          <a:p>
            <a:pPr>
              <a:defRPr sz="1200">
                <a:latin typeface="Calibri"/>
                <a:ea typeface="Calibri"/>
                <a:cs typeface="Calibri"/>
                <a:sym typeface="Calibri"/>
              </a:defRPr>
            </a:pPr>
            <a:r>
              <a:t>Historically, student feedback was provided when homework was graded.  We're not grading homework any more so ... we must identify alternative means of providing feedback.  Some possibilities are:  1)  peer review;  2)  question sessions where students seek to have their work examined for corrections or possible improvement;  3)  class-discussion of selected student work;  . . .</a:t>
            </a:r>
          </a:p>
          <a:p>
            <a:pPr>
              <a:defRPr sz="1200">
                <a:latin typeface="Calibri"/>
                <a:ea typeface="Calibri"/>
                <a:cs typeface="Calibri"/>
                <a:sym typeface="Calibri"/>
              </a:defRPr>
            </a:pPr>
            <a:r>
              <a:t>Other ideas?</a:t>
            </a:r>
          </a:p>
          <a:p>
            <a:pPr>
              <a:defRPr sz="1200">
                <a:latin typeface="Calibri"/>
                <a:ea typeface="Calibri"/>
                <a:cs typeface="Calibri"/>
                <a:sym typeface="Calibri"/>
              </a:defRPr>
            </a:pPr>
            <a:r>
              <a:t>EXPOSE  4th  ELEMENT</a:t>
            </a:r>
          </a:p>
          <a:p>
            <a:pPr>
              <a:defRPr sz="1200">
                <a:latin typeface="Calibri"/>
                <a:ea typeface="Calibri"/>
                <a:cs typeface="Calibri"/>
                <a:sym typeface="Calibri"/>
              </a:defRPr>
            </a:pPr>
            <a:r>
              <a:t>We find that even with assessment re-takes, we spend less time grading.  That's because the assessments are typically fairly small and are used only for very general feedback about successful (or not) learning.</a:t>
            </a:r>
          </a:p>
          <a:p>
            <a:pPr>
              <a:defRPr sz="1200">
                <a:latin typeface="Calibri"/>
                <a:ea typeface="Calibri"/>
                <a:cs typeface="Calibri"/>
                <a:sym typeface="Calibri"/>
              </a:defRPr>
            </a:pPr>
            <a:r>
              <a:t>EXPOSE  5th  ELEMENT</a:t>
            </a:r>
          </a:p>
          <a:p>
            <a:pPr>
              <a:defRPr sz="1200">
                <a:latin typeface="Calibri"/>
                <a:ea typeface="Calibri"/>
                <a:cs typeface="Calibri"/>
                <a:sym typeface="Calibri"/>
              </a:defRPr>
            </a:pPr>
            <a:r>
              <a:t>It's really true.  We now speak in terms like, "Your performance did not convince me that you really knew this."  and  "How do you think I mis-interpreted your capability?"</a:t>
            </a:r>
          </a:p>
          <a:p>
            <a:pPr>
              <a:defRPr sz="1200">
                <a:latin typeface="Calibri"/>
                <a:ea typeface="Calibri"/>
                <a:cs typeface="Calibri"/>
                <a:sym typeface="Calibri"/>
              </a:defRPr>
            </a:pPr>
            <a:r>
              <a:t>Even if we make a mistake, it's all about the content and student understanding.</a:t>
            </a:r>
          </a:p>
          <a:p>
            <a:pPr>
              <a:defRPr sz="1200">
                <a:latin typeface="Calibri"/>
                <a:ea typeface="Calibri"/>
                <a:cs typeface="Calibri"/>
                <a:sym typeface="Calibri"/>
              </a:defRPr>
            </a:pPr>
            <a:r>
              <a:t>EXPOSE  6th  ELEMENT</a:t>
            </a:r>
          </a:p>
          <a:p>
            <a:pPr>
              <a:defRPr sz="1200">
                <a:latin typeface="Calibri"/>
                <a:ea typeface="Calibri"/>
                <a:cs typeface="Calibri"/>
                <a:sym typeface="Calibri"/>
              </a:defRPr>
            </a:pPr>
            <a:r>
              <a:t>It takes a while for students to get used to the different approach, but they do come to prefer it over traditional grading.</a:t>
            </a:r>
          </a:p>
          <a:p>
            <a:pPr>
              <a:defRPr sz="1200">
                <a:latin typeface="Calibri"/>
                <a:ea typeface="Calibri"/>
                <a:cs typeface="Calibri"/>
                <a:sym typeface="Calibri"/>
              </a:defRPr>
            </a:pPr>
          </a:p>
          <a:p>
            <a:pPr>
              <a:defRPr sz="1200">
                <a:latin typeface="Calibri"/>
                <a:ea typeface="Calibri"/>
                <a:cs typeface="Calibri"/>
                <a:sym typeface="Calibri"/>
              </a:defRPr>
            </a:pPr>
            <a:r>
              <a:t>Comments?  Questions?</a:t>
            </a:r>
          </a:p>
          <a:p>
            <a:pPr>
              <a:defRPr sz="1200">
                <a:latin typeface="Calibri"/>
                <a:ea typeface="Calibri"/>
                <a:cs typeface="Calibri"/>
                <a:sym typeface="Calibri"/>
              </a:defRPr>
            </a:pPr>
          </a:p>
          <a:p>
            <a:pPr>
              <a:defRPr sz="1200">
                <a:latin typeface="Calibri"/>
                <a:ea typeface="Calibri"/>
                <a:cs typeface="Calibri"/>
                <a:sym typeface="Calibri"/>
              </a:defRPr>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JECT">
    <p:spTree>
      <p:nvGrpSpPr>
        <p:cNvPr id="1" name=""/>
        <p:cNvGrpSpPr/>
        <p:nvPr/>
      </p:nvGrpSpPr>
      <p:grpSpPr>
        <a:xfrm>
          <a:off x="0" y="0"/>
          <a:ext cx="0" cy="0"/>
          <a:chOff x="0" y="0"/>
          <a:chExt cx="0" cy="0"/>
        </a:xfrm>
      </p:grpSpPr>
      <p:pic>
        <p:nvPicPr>
          <p:cNvPr id="15" name="Google Shape;14;p1" descr="Google Shape;14;p1"/>
          <p:cNvPicPr>
            <a:picLocks noChangeAspect="1"/>
          </p:cNvPicPr>
          <p:nvPr/>
        </p:nvPicPr>
        <p:blipFill>
          <a:blip r:embed="rId2">
            <a:extLst/>
          </a:blip>
          <a:stretch>
            <a:fillRect/>
          </a:stretch>
        </p:blipFill>
        <p:spPr>
          <a:xfrm>
            <a:off x="7953308" y="6243816"/>
            <a:ext cx="1841141" cy="628682"/>
          </a:xfrm>
          <a:prstGeom prst="rect">
            <a:avLst/>
          </a:prstGeom>
          <a:ln w="12700">
            <a:miter lim="400000"/>
          </a:ln>
        </p:spPr>
      </p:pic>
      <p:pic>
        <p:nvPicPr>
          <p:cNvPr id="16" name="Google Shape;15;p1" descr="Google Shape;15;p1"/>
          <p:cNvPicPr>
            <a:picLocks noChangeAspect="1"/>
          </p:cNvPicPr>
          <p:nvPr/>
        </p:nvPicPr>
        <p:blipFill>
          <a:blip r:embed="rId3">
            <a:extLst/>
          </a:blip>
          <a:stretch>
            <a:fillRect/>
          </a:stretch>
        </p:blipFill>
        <p:spPr>
          <a:xfrm>
            <a:off x="4974956" y="6397759"/>
            <a:ext cx="2626076" cy="460241"/>
          </a:xfrm>
          <a:prstGeom prst="rect">
            <a:avLst/>
          </a:prstGeom>
          <a:ln w="12700">
            <a:miter lim="400000"/>
          </a:ln>
        </p:spPr>
      </p:pic>
      <p:pic>
        <p:nvPicPr>
          <p:cNvPr id="17" name="Google Shape;16;p1" descr="Google Shape;16;p1"/>
          <p:cNvPicPr>
            <a:picLocks noChangeAspect="1"/>
          </p:cNvPicPr>
          <p:nvPr/>
        </p:nvPicPr>
        <p:blipFill>
          <a:blip r:embed="rId4">
            <a:extLst/>
          </a:blip>
          <a:stretch>
            <a:fillRect/>
          </a:stretch>
        </p:blipFill>
        <p:spPr>
          <a:xfrm>
            <a:off x="2840897" y="6397759"/>
            <a:ext cx="1781783" cy="454924"/>
          </a:xfrm>
          <a:prstGeom prst="rect">
            <a:avLst/>
          </a:prstGeom>
          <a:ln w="12700">
            <a:miter lim="400000"/>
          </a:ln>
        </p:spPr>
      </p:pic>
      <p:pic>
        <p:nvPicPr>
          <p:cNvPr id="18" name="Google Shape;18;p2" descr="Google Shape;18;p2"/>
          <p:cNvPicPr>
            <a:picLocks noChangeAspect="1"/>
          </p:cNvPicPr>
          <p:nvPr/>
        </p:nvPicPr>
        <p:blipFill>
          <a:blip r:embed="rId5">
            <a:extLst/>
          </a:blip>
          <a:stretch>
            <a:fillRect/>
          </a:stretch>
        </p:blipFill>
        <p:spPr>
          <a:xfrm>
            <a:off x="0" y="1785"/>
            <a:ext cx="12188828" cy="6856216"/>
          </a:xfrm>
          <a:prstGeom prst="rect">
            <a:avLst/>
          </a:prstGeom>
          <a:ln w="12700">
            <a:miter lim="400000"/>
          </a:ln>
        </p:spPr>
      </p:pic>
      <p:sp>
        <p:nvSpPr>
          <p:cNvPr id="19" name="Title Text"/>
          <p:cNvSpPr txBox="1"/>
          <p:nvPr>
            <p:ph type="title"/>
          </p:nvPr>
        </p:nvSpPr>
        <p:spPr>
          <a:xfrm>
            <a:off x="234462" y="328246"/>
            <a:ext cx="11711401" cy="1659902"/>
          </a:xfrm>
          <a:prstGeom prst="rect">
            <a:avLst/>
          </a:prstGeom>
        </p:spPr>
        <p:txBody>
          <a:bodyPr>
            <a:normAutofit fontScale="100000" lnSpcReduction="0"/>
          </a:bodyPr>
          <a:lstStyle/>
          <a:p>
            <a:pPr/>
            <a:r>
              <a:t>Title Text</a:t>
            </a:r>
          </a:p>
        </p:txBody>
      </p:sp>
      <p:sp>
        <p:nvSpPr>
          <p:cNvPr id="20" name="Body Level One…"/>
          <p:cNvSpPr txBox="1"/>
          <p:nvPr>
            <p:ph type="body" idx="1"/>
          </p:nvPr>
        </p:nvSpPr>
        <p:spPr>
          <a:xfrm>
            <a:off x="234462" y="1861154"/>
            <a:ext cx="11711401" cy="3649201"/>
          </a:xfrm>
          <a:prstGeom prst="rect">
            <a:avLst/>
          </a:prstGeom>
        </p:spPr>
        <p:txBody>
          <a:bodyPr>
            <a:normAutofit fontScale="100000" lnSpcReduction="0"/>
          </a:bodyPr>
          <a:lstStyle>
            <a:lvl1pPr indent="-342900"/>
            <a:lvl3pPr marL="1543050" indent="-514350"/>
            <a:lvl4pPr marL="2073728" indent="-587828"/>
            <a:lvl5pPr marL="2628900" indent="-685800"/>
          </a:lstStyle>
          <a:p>
            <a:pPr/>
            <a:r>
              <a:t>Body Level One</a:t>
            </a:r>
          </a:p>
          <a:p>
            <a:pPr lvl="1"/>
            <a:r>
              <a:t>Body Level Two</a:t>
            </a:r>
          </a:p>
          <a:p>
            <a:pPr lvl="2"/>
            <a:r>
              <a:t>Body Level Three</a:t>
            </a:r>
          </a:p>
          <a:p>
            <a:pPr lvl="3"/>
            <a:r>
              <a:t>Body Level Four</a:t>
            </a:r>
          </a:p>
          <a:p>
            <a:pPr lvl="4"/>
            <a:r>
              <a:t>Body Level Five</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anoramic Picture with Caption">
    <p:spTree>
      <p:nvGrpSpPr>
        <p:cNvPr id="1" name=""/>
        <p:cNvGrpSpPr/>
        <p:nvPr/>
      </p:nvGrpSpPr>
      <p:grpSpPr>
        <a:xfrm>
          <a:off x="0" y="0"/>
          <a:ext cx="0" cy="0"/>
          <a:chOff x="0" y="0"/>
          <a:chExt cx="0" cy="0"/>
        </a:xfrm>
      </p:grpSpPr>
      <p:sp>
        <p:nvSpPr>
          <p:cNvPr id="109" name="Title Text"/>
          <p:cNvSpPr txBox="1"/>
          <p:nvPr>
            <p:ph type="title"/>
          </p:nvPr>
        </p:nvSpPr>
        <p:spPr>
          <a:xfrm>
            <a:off x="685800" y="4732864"/>
            <a:ext cx="10131301" cy="566701"/>
          </a:xfrm>
          <a:prstGeom prst="rect">
            <a:avLst/>
          </a:prstGeom>
        </p:spPr>
        <p:txBody>
          <a:bodyPr anchor="b">
            <a:normAutofit fontScale="100000" lnSpcReduction="0"/>
          </a:bodyPr>
          <a:lstStyle>
            <a:lvl1pPr>
              <a:defRPr sz="2400"/>
            </a:lvl1pPr>
          </a:lstStyle>
          <a:p>
            <a:pPr/>
            <a:r>
              <a:t>Title Text</a:t>
            </a:r>
          </a:p>
        </p:txBody>
      </p:sp>
      <p:sp>
        <p:nvSpPr>
          <p:cNvPr id="110" name="Google Shape;83;p11"/>
          <p:cNvSpPr/>
          <p:nvPr>
            <p:ph type="pic" sz="half" idx="21"/>
          </p:nvPr>
        </p:nvSpPr>
        <p:spPr>
          <a:xfrm>
            <a:off x="1371599" y="932111"/>
            <a:ext cx="8759702" cy="3165002"/>
          </a:xfrm>
          <a:prstGeom prst="rect">
            <a:avLst/>
          </a:prstGeom>
          <a:ln w="50800" cap="sq">
            <a:solidFill>
              <a:srgbClr val="FFFFFF"/>
            </a:solidFill>
            <a:miter lim="800000"/>
          </a:ln>
          <a:effectLst>
            <a:outerShdw sx="100000" sy="100000" kx="0" ky="0" algn="b" rotWithShape="0" blurRad="254000" dist="0" dir="0">
              <a:srgbClr val="000000">
                <a:alpha val="42750"/>
              </a:srgbClr>
            </a:outerShdw>
          </a:effectLst>
        </p:spPr>
        <p:txBody>
          <a:bodyPr lIns="91439" tIns="45719" rIns="91439" bIns="45719" anchor="t"/>
          <a:lstStyle/>
          <a:p>
            <a:pPr/>
          </a:p>
        </p:txBody>
      </p:sp>
      <p:sp>
        <p:nvSpPr>
          <p:cNvPr id="111" name="Body Level One…"/>
          <p:cNvSpPr txBox="1"/>
          <p:nvPr>
            <p:ph type="body" sz="quarter" idx="1"/>
          </p:nvPr>
        </p:nvSpPr>
        <p:spPr>
          <a:xfrm>
            <a:off x="685800" y="5299602"/>
            <a:ext cx="10131301" cy="493801"/>
          </a:xfrm>
          <a:prstGeom prst="rect">
            <a:avLst/>
          </a:prstGeom>
        </p:spPr>
        <p:txBody>
          <a:bodyPr anchor="t">
            <a:normAutofit fontScale="100000" lnSpcReduction="0"/>
          </a:bodyPr>
          <a:lstStyle>
            <a:lvl1pPr marL="228600" indent="0">
              <a:buClrTx/>
              <a:buSzTx/>
              <a:buFontTx/>
              <a:buNone/>
              <a:defRPr sz="1400"/>
            </a:lvl1pPr>
            <a:lvl2pPr marL="228600" indent="457200">
              <a:buClrTx/>
              <a:buSzTx/>
              <a:buFontTx/>
              <a:buNone/>
              <a:defRPr sz="1400"/>
            </a:lvl2pPr>
            <a:lvl3pPr marL="228600" indent="914400">
              <a:buClrTx/>
              <a:buSzTx/>
              <a:buFontTx/>
              <a:buNone/>
              <a:defRPr sz="1400"/>
            </a:lvl3pPr>
            <a:lvl4pPr marL="228600" indent="1371600">
              <a:buClrTx/>
              <a:buSzTx/>
              <a:buFontTx/>
              <a:buNone/>
              <a:defRPr sz="1400"/>
            </a:lvl4pPr>
            <a:lvl5pPr marL="228600" indent="1828800">
              <a:buClrTx/>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aption">
    <p:spTree>
      <p:nvGrpSpPr>
        <p:cNvPr id="1" name=""/>
        <p:cNvGrpSpPr/>
        <p:nvPr/>
      </p:nvGrpSpPr>
      <p:grpSpPr>
        <a:xfrm>
          <a:off x="0" y="0"/>
          <a:ext cx="0" cy="0"/>
          <a:chOff x="0" y="0"/>
          <a:chExt cx="0" cy="0"/>
        </a:xfrm>
      </p:grpSpPr>
      <p:sp>
        <p:nvSpPr>
          <p:cNvPr id="119" name="Title Text"/>
          <p:cNvSpPr txBox="1"/>
          <p:nvPr>
            <p:ph type="title"/>
          </p:nvPr>
        </p:nvSpPr>
        <p:spPr>
          <a:xfrm>
            <a:off x="685801" y="609601"/>
            <a:ext cx="10131301" cy="3124201"/>
          </a:xfrm>
          <a:prstGeom prst="rect">
            <a:avLst/>
          </a:prstGeom>
        </p:spPr>
        <p:txBody>
          <a:bodyPr>
            <a:normAutofit fontScale="100000" lnSpcReduction="0"/>
          </a:bodyPr>
          <a:lstStyle>
            <a:lvl1pPr>
              <a:defRPr cap="none" sz="3200"/>
            </a:lvl1pPr>
          </a:lstStyle>
          <a:p>
            <a:pPr/>
            <a:r>
              <a:t>Title Text</a:t>
            </a:r>
          </a:p>
        </p:txBody>
      </p:sp>
      <p:sp>
        <p:nvSpPr>
          <p:cNvPr id="120" name="Body Level One…"/>
          <p:cNvSpPr txBox="1"/>
          <p:nvPr>
            <p:ph type="body" sz="quarter" idx="1"/>
          </p:nvPr>
        </p:nvSpPr>
        <p:spPr>
          <a:xfrm>
            <a:off x="685800" y="4343400"/>
            <a:ext cx="10131301" cy="1447800"/>
          </a:xfrm>
          <a:prstGeom prst="rect">
            <a:avLst/>
          </a:prstGeom>
        </p:spPr>
        <p:txBody>
          <a:bodyPr>
            <a:normAutofit fontScale="100000" lnSpcReduction="0"/>
          </a:bodyPr>
          <a:lstStyle>
            <a:lvl1pPr marL="228600" indent="0">
              <a:buClrTx/>
              <a:buSzTx/>
              <a:buFontTx/>
              <a:buNone/>
              <a:defRPr sz="2000"/>
            </a:lvl1pPr>
            <a:lvl2pPr marL="228600" indent="457200">
              <a:buClrTx/>
              <a:buSzTx/>
              <a:buFontTx/>
              <a:buNone/>
              <a:defRPr sz="2000"/>
            </a:lvl2pPr>
            <a:lvl3pPr marL="228600" indent="914400">
              <a:buClrTx/>
              <a:buSzTx/>
              <a:buFontTx/>
              <a:buNone/>
              <a:defRPr sz="2000"/>
            </a:lvl3pPr>
            <a:lvl4pPr marL="228600" indent="1371600">
              <a:buClrTx/>
              <a:buSzTx/>
              <a:buFontTx/>
              <a:buNone/>
              <a:defRPr sz="2000"/>
            </a:lvl4pPr>
            <a:lvl5pPr marL="228600" indent="1828800">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with Caption">
    <p:spTree>
      <p:nvGrpSpPr>
        <p:cNvPr id="1" name=""/>
        <p:cNvGrpSpPr/>
        <p:nvPr/>
      </p:nvGrpSpPr>
      <p:grpSpPr>
        <a:xfrm>
          <a:off x="0" y="0"/>
          <a:ext cx="0" cy="0"/>
          <a:chOff x="0" y="0"/>
          <a:chExt cx="0" cy="0"/>
        </a:xfrm>
      </p:grpSpPr>
      <p:sp>
        <p:nvSpPr>
          <p:cNvPr id="128" name="Google Shape;97;p13"/>
          <p:cNvSpPr txBox="1"/>
          <p:nvPr/>
        </p:nvSpPr>
        <p:spPr>
          <a:xfrm>
            <a:off x="10283592" y="2479667"/>
            <a:ext cx="518151" cy="1111766"/>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algn="r">
              <a:defRPr sz="8000">
                <a:solidFill>
                  <a:srgbClr val="FFFFFF"/>
                </a:solidFill>
                <a:latin typeface="Calibri"/>
                <a:ea typeface="Calibri"/>
                <a:cs typeface="Calibri"/>
                <a:sym typeface="Calibri"/>
              </a:defRPr>
            </a:lvl1pPr>
          </a:lstStyle>
          <a:p>
            <a:pPr/>
            <a:r>
              <a:t>”</a:t>
            </a:r>
          </a:p>
        </p:txBody>
      </p:sp>
      <p:sp>
        <p:nvSpPr>
          <p:cNvPr id="129" name="Google Shape;98;p13"/>
          <p:cNvSpPr txBox="1"/>
          <p:nvPr/>
        </p:nvSpPr>
        <p:spPr>
          <a:xfrm>
            <a:off x="533999" y="559804"/>
            <a:ext cx="518151" cy="1111766"/>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algn="r">
              <a:defRPr sz="8000">
                <a:solidFill>
                  <a:srgbClr val="FFFFFF"/>
                </a:solidFill>
                <a:latin typeface="Calibri"/>
                <a:ea typeface="Calibri"/>
                <a:cs typeface="Calibri"/>
                <a:sym typeface="Calibri"/>
              </a:defRPr>
            </a:lvl1pPr>
          </a:lstStyle>
          <a:p>
            <a:pPr/>
            <a:r>
              <a:t>“</a:t>
            </a:r>
          </a:p>
        </p:txBody>
      </p:sp>
      <p:sp>
        <p:nvSpPr>
          <p:cNvPr id="130" name="Title Text"/>
          <p:cNvSpPr txBox="1"/>
          <p:nvPr>
            <p:ph type="title"/>
          </p:nvPr>
        </p:nvSpPr>
        <p:spPr>
          <a:xfrm>
            <a:off x="992266" y="609601"/>
            <a:ext cx="9550501" cy="2743201"/>
          </a:xfrm>
          <a:prstGeom prst="rect">
            <a:avLst/>
          </a:prstGeom>
        </p:spPr>
        <p:txBody>
          <a:bodyPr>
            <a:normAutofit fontScale="100000" lnSpcReduction="0"/>
          </a:bodyPr>
          <a:lstStyle>
            <a:lvl1pPr>
              <a:defRPr cap="none" sz="3200"/>
            </a:lvl1pPr>
          </a:lstStyle>
          <a:p>
            <a:pPr/>
            <a:r>
              <a:t>Title Text</a:t>
            </a:r>
          </a:p>
        </p:txBody>
      </p:sp>
      <p:sp>
        <p:nvSpPr>
          <p:cNvPr id="131" name="Body Level One…"/>
          <p:cNvSpPr txBox="1"/>
          <p:nvPr>
            <p:ph type="body" sz="quarter" idx="1"/>
          </p:nvPr>
        </p:nvSpPr>
        <p:spPr>
          <a:xfrm>
            <a:off x="1097875" y="3352800"/>
            <a:ext cx="9339300" cy="381000"/>
          </a:xfrm>
          <a:prstGeom prst="rect">
            <a:avLst/>
          </a:prstGeom>
        </p:spPr>
        <p:txBody>
          <a:bodyPr>
            <a:normAutofit fontScale="100000" lnSpcReduction="0"/>
          </a:bodyPr>
          <a:lstStyle>
            <a:lvl1pPr marL="228600" indent="0">
              <a:buClrTx/>
              <a:buSzTx/>
              <a:buFontTx/>
              <a:buNone/>
            </a:lvl1pPr>
            <a:lvl2pPr marL="228600" indent="457200">
              <a:buClrTx/>
              <a:buSzTx/>
              <a:buFontTx/>
              <a:buNone/>
            </a:lvl2pPr>
            <a:lvl3pPr marL="228600" indent="914400">
              <a:buClrTx/>
              <a:buSzTx/>
              <a:buFontTx/>
              <a:buNone/>
            </a:lvl3pPr>
            <a:lvl4pPr marL="228600" indent="1371600">
              <a:buClrTx/>
              <a:buSzTx/>
              <a:buFontTx/>
              <a:buNone/>
            </a:lvl4pPr>
            <a:lvl5pPr marL="228600" indent="1828800">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32" name="Google Shape;101;p13"/>
          <p:cNvSpPr txBox="1"/>
          <p:nvPr>
            <p:ph type="body" sz="quarter" idx="21"/>
          </p:nvPr>
        </p:nvSpPr>
        <p:spPr>
          <a:xfrm>
            <a:off x="687464" y="4343400"/>
            <a:ext cx="10152302" cy="1447800"/>
          </a:xfrm>
          <a:prstGeom prst="rect">
            <a:avLst/>
          </a:prstGeom>
        </p:spPr>
        <p:txBody>
          <a:bodyPr>
            <a:normAutofit fontScale="100000" lnSpcReduction="0"/>
          </a:bodyPr>
          <a:lstStyle/>
          <a:p>
            <a:pPr marL="228600" indent="0">
              <a:buClrTx/>
              <a:buSzTx/>
              <a:buFontTx/>
              <a:buNone/>
              <a:defRPr sz="2000"/>
            </a:pPr>
          </a:p>
        </p:txBody>
      </p:sp>
      <p:sp>
        <p:nvSpPr>
          <p:cNvPr id="1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Name Card">
    <p:spTree>
      <p:nvGrpSpPr>
        <p:cNvPr id="1" name=""/>
        <p:cNvGrpSpPr/>
        <p:nvPr/>
      </p:nvGrpSpPr>
      <p:grpSpPr>
        <a:xfrm>
          <a:off x="0" y="0"/>
          <a:ext cx="0" cy="0"/>
          <a:chOff x="0" y="0"/>
          <a:chExt cx="0" cy="0"/>
        </a:xfrm>
      </p:grpSpPr>
      <p:sp>
        <p:nvSpPr>
          <p:cNvPr id="140" name="Title Text"/>
          <p:cNvSpPr txBox="1"/>
          <p:nvPr>
            <p:ph type="title"/>
          </p:nvPr>
        </p:nvSpPr>
        <p:spPr>
          <a:xfrm>
            <a:off x="685801" y="3308580"/>
            <a:ext cx="10131302" cy="1468801"/>
          </a:xfrm>
          <a:prstGeom prst="rect">
            <a:avLst/>
          </a:prstGeom>
        </p:spPr>
        <p:txBody>
          <a:bodyPr anchor="b">
            <a:normAutofit fontScale="100000" lnSpcReduction="0"/>
          </a:bodyPr>
          <a:lstStyle>
            <a:lvl1pPr>
              <a:defRPr cap="none" sz="3200"/>
            </a:lvl1pPr>
          </a:lstStyle>
          <a:p>
            <a:pPr/>
            <a:r>
              <a:t>Title Text</a:t>
            </a:r>
          </a:p>
        </p:txBody>
      </p:sp>
      <p:sp>
        <p:nvSpPr>
          <p:cNvPr id="141" name="Body Level One…"/>
          <p:cNvSpPr txBox="1"/>
          <p:nvPr>
            <p:ph type="body" sz="quarter" idx="1"/>
          </p:nvPr>
        </p:nvSpPr>
        <p:spPr>
          <a:xfrm>
            <a:off x="685801" y="4777380"/>
            <a:ext cx="10131301" cy="860401"/>
          </a:xfrm>
          <a:prstGeom prst="rect">
            <a:avLst/>
          </a:prstGeom>
        </p:spPr>
        <p:txBody>
          <a:bodyPr anchor="t">
            <a:normAutofit fontScale="100000" lnSpcReduction="0"/>
          </a:bodyPr>
          <a:lstStyle>
            <a:lvl1pPr marL="228600" indent="0">
              <a:buClrTx/>
              <a:buSzTx/>
              <a:buFontTx/>
              <a:buNone/>
              <a:defRPr sz="2000"/>
            </a:lvl1pPr>
            <a:lvl2pPr marL="228600" indent="457200">
              <a:buClrTx/>
              <a:buSzTx/>
              <a:buFontTx/>
              <a:buNone/>
              <a:defRPr sz="2000"/>
            </a:lvl2pPr>
            <a:lvl3pPr marL="228600" indent="914400">
              <a:buClrTx/>
              <a:buSzTx/>
              <a:buFontTx/>
              <a:buNone/>
              <a:defRPr sz="2000"/>
            </a:lvl3pPr>
            <a:lvl4pPr marL="228600" indent="1371600">
              <a:buClrTx/>
              <a:buSzTx/>
              <a:buFontTx/>
              <a:buNone/>
              <a:defRPr sz="2000"/>
            </a:lvl4pPr>
            <a:lvl5pPr marL="228600" indent="1828800">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Name Card">
    <p:spTree>
      <p:nvGrpSpPr>
        <p:cNvPr id="1" name=""/>
        <p:cNvGrpSpPr/>
        <p:nvPr/>
      </p:nvGrpSpPr>
      <p:grpSpPr>
        <a:xfrm>
          <a:off x="0" y="0"/>
          <a:ext cx="0" cy="0"/>
          <a:chOff x="0" y="0"/>
          <a:chExt cx="0" cy="0"/>
        </a:xfrm>
      </p:grpSpPr>
      <p:sp>
        <p:nvSpPr>
          <p:cNvPr id="149" name="Google Shape;114;p15"/>
          <p:cNvSpPr txBox="1"/>
          <p:nvPr/>
        </p:nvSpPr>
        <p:spPr>
          <a:xfrm>
            <a:off x="10283592" y="2479667"/>
            <a:ext cx="518151" cy="1111766"/>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algn="r">
              <a:defRPr sz="8000">
                <a:solidFill>
                  <a:srgbClr val="FFFFFF"/>
                </a:solidFill>
                <a:latin typeface="Calibri"/>
                <a:ea typeface="Calibri"/>
                <a:cs typeface="Calibri"/>
                <a:sym typeface="Calibri"/>
              </a:defRPr>
            </a:lvl1pPr>
          </a:lstStyle>
          <a:p>
            <a:pPr/>
            <a:r>
              <a:t>”</a:t>
            </a:r>
          </a:p>
        </p:txBody>
      </p:sp>
      <p:sp>
        <p:nvSpPr>
          <p:cNvPr id="150" name="Google Shape;115;p15"/>
          <p:cNvSpPr txBox="1"/>
          <p:nvPr/>
        </p:nvSpPr>
        <p:spPr>
          <a:xfrm>
            <a:off x="533999" y="559804"/>
            <a:ext cx="518151" cy="1111766"/>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algn="r">
              <a:defRPr sz="8000">
                <a:solidFill>
                  <a:srgbClr val="FFFFFF"/>
                </a:solidFill>
                <a:latin typeface="Calibri"/>
                <a:ea typeface="Calibri"/>
                <a:cs typeface="Calibri"/>
                <a:sym typeface="Calibri"/>
              </a:defRPr>
            </a:lvl1pPr>
          </a:lstStyle>
          <a:p>
            <a:pPr/>
            <a:r>
              <a:t>“</a:t>
            </a:r>
          </a:p>
        </p:txBody>
      </p:sp>
      <p:sp>
        <p:nvSpPr>
          <p:cNvPr id="151" name="Title Text"/>
          <p:cNvSpPr txBox="1"/>
          <p:nvPr>
            <p:ph type="title"/>
          </p:nvPr>
        </p:nvSpPr>
        <p:spPr>
          <a:xfrm>
            <a:off x="992266" y="609601"/>
            <a:ext cx="9550501" cy="2743201"/>
          </a:xfrm>
          <a:prstGeom prst="rect">
            <a:avLst/>
          </a:prstGeom>
        </p:spPr>
        <p:txBody>
          <a:bodyPr>
            <a:normAutofit fontScale="100000" lnSpcReduction="0"/>
          </a:bodyPr>
          <a:lstStyle>
            <a:lvl1pPr>
              <a:defRPr cap="none" sz="3200"/>
            </a:lvl1pPr>
          </a:lstStyle>
          <a:p>
            <a:pPr/>
            <a:r>
              <a:t>Title Text</a:t>
            </a:r>
          </a:p>
        </p:txBody>
      </p:sp>
      <p:sp>
        <p:nvSpPr>
          <p:cNvPr id="152" name="Body Level One…"/>
          <p:cNvSpPr txBox="1"/>
          <p:nvPr>
            <p:ph type="body" sz="quarter" idx="1"/>
          </p:nvPr>
        </p:nvSpPr>
        <p:spPr>
          <a:xfrm>
            <a:off x="685800" y="3886200"/>
            <a:ext cx="10135500" cy="888901"/>
          </a:xfrm>
          <a:prstGeom prst="rect">
            <a:avLst/>
          </a:prstGeom>
        </p:spPr>
        <p:txBody>
          <a:bodyPr anchor="b">
            <a:normAutofit fontScale="100000" lnSpcReduction="0"/>
          </a:bodyPr>
          <a:lstStyle>
            <a:lvl1pPr marL="228600" indent="0">
              <a:buClrTx/>
              <a:buSzTx/>
              <a:buFontTx/>
              <a:buNone/>
            </a:lvl1pPr>
            <a:lvl2pPr>
              <a:buClrTx/>
              <a:buFontTx/>
            </a:lvl2pPr>
            <a:lvl3pPr marL="1543050" indent="-514350">
              <a:buClrTx/>
              <a:buFontTx/>
            </a:lvl3pPr>
            <a:lvl4pPr marL="2073728" indent="-587828">
              <a:buClrTx/>
              <a:buFontTx/>
            </a:lvl4pPr>
            <a:lvl5pPr marL="2628900" indent="-685800">
              <a:buClrTx/>
              <a:buFontTx/>
            </a:lvl5pPr>
          </a:lstStyle>
          <a:p>
            <a:pPr/>
            <a:r>
              <a:t>Body Level One</a:t>
            </a:r>
          </a:p>
          <a:p>
            <a:pPr lvl="1"/>
            <a:r>
              <a:t>Body Level Two</a:t>
            </a:r>
          </a:p>
          <a:p>
            <a:pPr lvl="2"/>
            <a:r>
              <a:t>Body Level Three</a:t>
            </a:r>
          </a:p>
          <a:p>
            <a:pPr lvl="3"/>
            <a:r>
              <a:t>Body Level Four</a:t>
            </a:r>
          </a:p>
          <a:p>
            <a:pPr lvl="4"/>
            <a:r>
              <a:t>Body Level Five</a:t>
            </a:r>
          </a:p>
        </p:txBody>
      </p:sp>
      <p:sp>
        <p:nvSpPr>
          <p:cNvPr id="153" name="Google Shape;118;p15"/>
          <p:cNvSpPr txBox="1"/>
          <p:nvPr>
            <p:ph type="body" sz="quarter" idx="21"/>
          </p:nvPr>
        </p:nvSpPr>
        <p:spPr>
          <a:xfrm>
            <a:off x="685799" y="4775200"/>
            <a:ext cx="10135500" cy="1016100"/>
          </a:xfrm>
          <a:prstGeom prst="rect">
            <a:avLst/>
          </a:prstGeom>
        </p:spPr>
        <p:txBody>
          <a:bodyPr anchor="t">
            <a:normAutofit fontScale="100000" lnSpcReduction="0"/>
          </a:bodyPr>
          <a:lstStyle/>
          <a:p>
            <a:pPr marL="228600" indent="0">
              <a:buClrTx/>
              <a:buSzTx/>
              <a:buFontTx/>
              <a:buNone/>
              <a:defRPr sz="1800"/>
            </a:pPr>
          </a:p>
        </p:txBody>
      </p:sp>
      <p:sp>
        <p:nvSpPr>
          <p:cNvPr id="1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rue or False">
    <p:spTree>
      <p:nvGrpSpPr>
        <p:cNvPr id="1" name=""/>
        <p:cNvGrpSpPr/>
        <p:nvPr/>
      </p:nvGrpSpPr>
      <p:grpSpPr>
        <a:xfrm>
          <a:off x="0" y="0"/>
          <a:ext cx="0" cy="0"/>
          <a:chOff x="0" y="0"/>
          <a:chExt cx="0" cy="0"/>
        </a:xfrm>
      </p:grpSpPr>
      <p:sp>
        <p:nvSpPr>
          <p:cNvPr id="161" name="Title Text"/>
          <p:cNvSpPr txBox="1"/>
          <p:nvPr>
            <p:ph type="title"/>
          </p:nvPr>
        </p:nvSpPr>
        <p:spPr>
          <a:xfrm>
            <a:off x="685801" y="609601"/>
            <a:ext cx="10131301" cy="2743201"/>
          </a:xfrm>
          <a:prstGeom prst="rect">
            <a:avLst/>
          </a:prstGeom>
        </p:spPr>
        <p:txBody>
          <a:bodyPr>
            <a:normAutofit fontScale="100000" lnSpcReduction="0"/>
          </a:bodyPr>
          <a:lstStyle/>
          <a:p>
            <a:pPr/>
            <a:r>
              <a:t>Title Text</a:t>
            </a:r>
          </a:p>
        </p:txBody>
      </p:sp>
      <p:sp>
        <p:nvSpPr>
          <p:cNvPr id="162" name="Body Level One…"/>
          <p:cNvSpPr txBox="1"/>
          <p:nvPr>
            <p:ph type="body" sz="quarter" idx="1"/>
          </p:nvPr>
        </p:nvSpPr>
        <p:spPr>
          <a:xfrm>
            <a:off x="685801" y="3505200"/>
            <a:ext cx="10131301" cy="838200"/>
          </a:xfrm>
          <a:prstGeom prst="rect">
            <a:avLst/>
          </a:prstGeom>
        </p:spPr>
        <p:txBody>
          <a:bodyPr anchor="b">
            <a:normAutofit fontScale="100000" lnSpcReduction="0"/>
          </a:bodyPr>
          <a:lstStyle>
            <a:lvl1pPr marL="228600" indent="0">
              <a:buClrTx/>
              <a:buSzTx/>
              <a:buFontTx/>
              <a:buNone/>
              <a:defRPr sz="2800"/>
            </a:lvl1pPr>
            <a:lvl2pPr marL="1104900" indent="-533400">
              <a:buClrTx/>
              <a:buSzPts val="2800"/>
              <a:buFontTx/>
              <a:defRPr sz="2800"/>
            </a:lvl2pPr>
            <a:lvl3pPr marL="1628775" indent="-600075">
              <a:buClrTx/>
              <a:buSzPts val="2800"/>
              <a:buFontTx/>
              <a:defRPr sz="2800"/>
            </a:lvl3pPr>
            <a:lvl4pPr marL="2171700" indent="-685800">
              <a:buClrTx/>
              <a:buSzPts val="2800"/>
              <a:buFontTx/>
              <a:defRPr sz="2800"/>
            </a:lvl4pPr>
            <a:lvl5pPr marL="2743200" indent="-800100">
              <a:buClrTx/>
              <a:buSzPts val="2800"/>
              <a:buFontTx/>
              <a:defRPr sz="2800"/>
            </a:lvl5pPr>
          </a:lstStyle>
          <a:p>
            <a:pPr/>
            <a:r>
              <a:t>Body Level One</a:t>
            </a:r>
          </a:p>
          <a:p>
            <a:pPr lvl="1"/>
            <a:r>
              <a:t>Body Level Two</a:t>
            </a:r>
          </a:p>
          <a:p>
            <a:pPr lvl="2"/>
            <a:r>
              <a:t>Body Level Three</a:t>
            </a:r>
          </a:p>
          <a:p>
            <a:pPr lvl="3"/>
            <a:r>
              <a:t>Body Level Four</a:t>
            </a:r>
          </a:p>
          <a:p>
            <a:pPr lvl="4"/>
            <a:r>
              <a:t>Body Level Five</a:t>
            </a:r>
          </a:p>
        </p:txBody>
      </p:sp>
      <p:sp>
        <p:nvSpPr>
          <p:cNvPr id="163" name="Google Shape;126;p16"/>
          <p:cNvSpPr txBox="1"/>
          <p:nvPr>
            <p:ph type="body" sz="quarter" idx="21"/>
          </p:nvPr>
        </p:nvSpPr>
        <p:spPr>
          <a:xfrm>
            <a:off x="685799" y="4343400"/>
            <a:ext cx="10131302" cy="1447800"/>
          </a:xfrm>
          <a:prstGeom prst="rect">
            <a:avLst/>
          </a:prstGeom>
        </p:spPr>
        <p:txBody>
          <a:bodyPr anchor="t">
            <a:normAutofit fontScale="100000" lnSpcReduction="0"/>
          </a:bodyPr>
          <a:lstStyle/>
          <a:p>
            <a:pPr marL="228600" indent="0">
              <a:buClrTx/>
              <a:buSzTx/>
              <a:buFontTx/>
              <a:buNone/>
              <a:defRPr sz="1800"/>
            </a:pPr>
          </a:p>
        </p:txBody>
      </p:sp>
      <p:sp>
        <p:nvSpPr>
          <p:cNvPr id="1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_TEXT">
    <p:spTree>
      <p:nvGrpSpPr>
        <p:cNvPr id="1" name=""/>
        <p:cNvGrpSpPr/>
        <p:nvPr/>
      </p:nvGrpSpPr>
      <p:grpSpPr>
        <a:xfrm>
          <a:off x="0" y="0"/>
          <a:ext cx="0" cy="0"/>
          <a:chOff x="0" y="0"/>
          <a:chExt cx="0" cy="0"/>
        </a:xfrm>
      </p:grpSpPr>
      <p:sp>
        <p:nvSpPr>
          <p:cNvPr id="171" name="Body Level One…"/>
          <p:cNvSpPr txBox="1"/>
          <p:nvPr>
            <p:ph type="body" idx="1"/>
          </p:nvPr>
        </p:nvSpPr>
        <p:spPr>
          <a:xfrm rot="5400000">
            <a:off x="4265514" y="-1887447"/>
            <a:ext cx="3649201" cy="11711401"/>
          </a:xfrm>
          <a:prstGeom prst="rect">
            <a:avLst/>
          </a:prstGeom>
        </p:spPr>
        <p:txBody>
          <a:bodyPr anchor="t">
            <a:normAutofit fontScale="100000" lnSpcReduction="0"/>
          </a:bodyPr>
          <a:lstStyle>
            <a:lvl1pPr indent="-342900"/>
            <a:lvl3pPr marL="1543050" indent="-514350"/>
            <a:lvl4pPr marL="2073728" indent="-587828"/>
            <a:lvl5pPr marL="2628900" indent="-685800"/>
          </a:lstStyle>
          <a:p>
            <a:pPr/>
            <a:r>
              <a:t>Body Level One</a:t>
            </a:r>
          </a:p>
          <a:p>
            <a:pPr lvl="1"/>
            <a:r>
              <a:t>Body Level Two</a:t>
            </a:r>
          </a:p>
          <a:p>
            <a:pPr lvl="2"/>
            <a:r>
              <a:t>Body Level Three</a:t>
            </a:r>
          </a:p>
          <a:p>
            <a:pPr lvl="3"/>
            <a:r>
              <a:t>Body Level Four</a:t>
            </a:r>
          </a:p>
          <a:p>
            <a:pPr lvl="4"/>
            <a:r>
              <a:t>Body Level Five</a:t>
            </a:r>
          </a:p>
        </p:txBody>
      </p:sp>
      <p:sp>
        <p:nvSpPr>
          <p:cNvPr id="172" name="Title Text"/>
          <p:cNvSpPr txBox="1"/>
          <p:nvPr>
            <p:ph type="title"/>
          </p:nvPr>
        </p:nvSpPr>
        <p:spPr>
          <a:xfrm>
            <a:off x="685801" y="609600"/>
            <a:ext cx="10131301" cy="1456200"/>
          </a:xfrm>
          <a:prstGeom prst="rect">
            <a:avLst/>
          </a:prstGeom>
        </p:spPr>
        <p:txBody>
          <a:bodyPr>
            <a:normAutofit fontScale="100000" lnSpcReduction="0"/>
          </a:bodyPr>
          <a:lstStyle/>
          <a:p>
            <a:pPr/>
            <a:r>
              <a:t>Title Text</a:t>
            </a:r>
          </a:p>
        </p:txBody>
      </p:sp>
      <p:sp>
        <p:nvSpPr>
          <p:cNvPr id="1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_TITLE_AND_VERTICAL_TEXT">
    <p:spTree>
      <p:nvGrpSpPr>
        <p:cNvPr id="1" name=""/>
        <p:cNvGrpSpPr/>
        <p:nvPr/>
      </p:nvGrpSpPr>
      <p:grpSpPr>
        <a:xfrm>
          <a:off x="0" y="0"/>
          <a:ext cx="0" cy="0"/>
          <a:chOff x="0" y="0"/>
          <a:chExt cx="0" cy="0"/>
        </a:xfrm>
      </p:grpSpPr>
      <p:sp>
        <p:nvSpPr>
          <p:cNvPr id="180" name="Title Text"/>
          <p:cNvSpPr txBox="1"/>
          <p:nvPr>
            <p:ph type="title"/>
          </p:nvPr>
        </p:nvSpPr>
        <p:spPr>
          <a:xfrm rot="5400000">
            <a:off x="7147176" y="2121149"/>
            <a:ext cx="5181601" cy="2158501"/>
          </a:xfrm>
          <a:prstGeom prst="rect">
            <a:avLst/>
          </a:prstGeom>
        </p:spPr>
        <p:txBody>
          <a:bodyPr>
            <a:normAutofit fontScale="100000" lnSpcReduction="0"/>
          </a:bodyPr>
          <a:lstStyle/>
          <a:p>
            <a:pPr/>
            <a:r>
              <a:t>Title Text</a:t>
            </a:r>
          </a:p>
        </p:txBody>
      </p:sp>
      <p:sp>
        <p:nvSpPr>
          <p:cNvPr id="181" name="Body Level One…"/>
          <p:cNvSpPr txBox="1"/>
          <p:nvPr>
            <p:ph type="body" idx="1"/>
          </p:nvPr>
        </p:nvSpPr>
        <p:spPr>
          <a:xfrm rot="5400000">
            <a:off x="2011066" y="-715651"/>
            <a:ext cx="5181601" cy="7832102"/>
          </a:xfrm>
          <a:prstGeom prst="rect">
            <a:avLst/>
          </a:prstGeom>
        </p:spPr>
        <p:txBody>
          <a:bodyPr anchor="t">
            <a:normAutofit fontScale="100000" lnSpcReduction="0"/>
          </a:bodyPr>
          <a:lstStyle>
            <a:lvl1pPr indent="-342900"/>
            <a:lvl3pPr marL="1543050" indent="-514350"/>
            <a:lvl4pPr marL="2073728" indent="-587828"/>
            <a:lvl5pPr marL="2628900" indent="-685800"/>
          </a:lstStyle>
          <a:p>
            <a:pPr/>
            <a:r>
              <a:t>Body Level One</a:t>
            </a:r>
          </a:p>
          <a:p>
            <a:pPr lvl="1"/>
            <a:r>
              <a:t>Body Level Two</a:t>
            </a:r>
          </a:p>
          <a:p>
            <a:pPr lvl="2"/>
            <a:r>
              <a:t>Body Level Three</a:t>
            </a:r>
          </a:p>
          <a:p>
            <a:pPr lvl="3"/>
            <a:r>
              <a:t>Body Level Four</a:t>
            </a:r>
          </a:p>
          <a:p>
            <a:pPr lvl="4"/>
            <a:r>
              <a:t>Body Level Five</a:t>
            </a:r>
          </a:p>
        </p:txBody>
      </p:sp>
      <p:sp>
        <p:nvSpPr>
          <p:cNvPr id="1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p:spTree>
      <p:nvGrpSpPr>
        <p:cNvPr id="1" name=""/>
        <p:cNvGrpSpPr/>
        <p:nvPr/>
      </p:nvGrpSpPr>
      <p:grpSpPr>
        <a:xfrm>
          <a:off x="0" y="0"/>
          <a:ext cx="0" cy="0"/>
          <a:chOff x="0" y="0"/>
          <a:chExt cx="0" cy="0"/>
        </a:xfrm>
      </p:grpSpPr>
      <p:pic>
        <p:nvPicPr>
          <p:cNvPr id="28" name="Google Shape;14;p1" descr="Google Shape;14;p1"/>
          <p:cNvPicPr>
            <a:picLocks noChangeAspect="1"/>
          </p:cNvPicPr>
          <p:nvPr/>
        </p:nvPicPr>
        <p:blipFill>
          <a:blip r:embed="rId2">
            <a:extLst/>
          </a:blip>
          <a:stretch>
            <a:fillRect/>
          </a:stretch>
        </p:blipFill>
        <p:spPr>
          <a:xfrm>
            <a:off x="7953308" y="6243816"/>
            <a:ext cx="1841141" cy="628682"/>
          </a:xfrm>
          <a:prstGeom prst="rect">
            <a:avLst/>
          </a:prstGeom>
          <a:ln w="12700">
            <a:miter lim="400000"/>
          </a:ln>
        </p:spPr>
      </p:pic>
      <p:pic>
        <p:nvPicPr>
          <p:cNvPr id="29" name="Google Shape;15;p1" descr="Google Shape;15;p1"/>
          <p:cNvPicPr>
            <a:picLocks noChangeAspect="1"/>
          </p:cNvPicPr>
          <p:nvPr/>
        </p:nvPicPr>
        <p:blipFill>
          <a:blip r:embed="rId3">
            <a:extLst/>
          </a:blip>
          <a:stretch>
            <a:fillRect/>
          </a:stretch>
        </p:blipFill>
        <p:spPr>
          <a:xfrm>
            <a:off x="4974956" y="6397759"/>
            <a:ext cx="2626076" cy="460241"/>
          </a:xfrm>
          <a:prstGeom prst="rect">
            <a:avLst/>
          </a:prstGeom>
          <a:ln w="12700">
            <a:miter lim="400000"/>
          </a:ln>
        </p:spPr>
      </p:pic>
      <p:pic>
        <p:nvPicPr>
          <p:cNvPr id="30" name="Google Shape;16;p1" descr="Google Shape;16;p1"/>
          <p:cNvPicPr>
            <a:picLocks noChangeAspect="1"/>
          </p:cNvPicPr>
          <p:nvPr/>
        </p:nvPicPr>
        <p:blipFill>
          <a:blip r:embed="rId4">
            <a:extLst/>
          </a:blip>
          <a:stretch>
            <a:fillRect/>
          </a:stretch>
        </p:blipFill>
        <p:spPr>
          <a:xfrm>
            <a:off x="2840897" y="6397759"/>
            <a:ext cx="1781783" cy="454924"/>
          </a:xfrm>
          <a:prstGeom prst="rect">
            <a:avLst/>
          </a:prstGeom>
          <a:ln w="12700">
            <a:miter lim="400000"/>
          </a:ln>
        </p:spPr>
      </p:pic>
      <p:sp>
        <p:nvSpPr>
          <p:cNvPr id="31" name="Title Text"/>
          <p:cNvSpPr txBox="1"/>
          <p:nvPr>
            <p:ph type="title"/>
          </p:nvPr>
        </p:nvSpPr>
        <p:spPr>
          <a:xfrm>
            <a:off x="3962398" y="1964266"/>
            <a:ext cx="7197602" cy="2421601"/>
          </a:xfrm>
          <a:prstGeom prst="rect">
            <a:avLst/>
          </a:prstGeom>
        </p:spPr>
        <p:txBody>
          <a:bodyPr anchor="b">
            <a:normAutofit fontScale="100000" lnSpcReduction="0"/>
          </a:bodyPr>
          <a:lstStyle>
            <a:lvl1pPr algn="r">
              <a:defRPr sz="4800"/>
            </a:lvl1pPr>
          </a:lstStyle>
          <a:p>
            <a:pPr/>
            <a:r>
              <a:t>Title Text</a:t>
            </a:r>
          </a:p>
        </p:txBody>
      </p:sp>
      <p:sp>
        <p:nvSpPr>
          <p:cNvPr id="32" name="Body Level One…"/>
          <p:cNvSpPr txBox="1"/>
          <p:nvPr>
            <p:ph type="body" sz="quarter" idx="1"/>
          </p:nvPr>
        </p:nvSpPr>
        <p:spPr>
          <a:xfrm>
            <a:off x="3962398" y="4385731"/>
            <a:ext cx="7197602" cy="1405501"/>
          </a:xfrm>
          <a:prstGeom prst="rect">
            <a:avLst/>
          </a:prstGeom>
        </p:spPr>
        <p:txBody>
          <a:bodyPr anchor="t">
            <a:normAutofit fontScale="100000" lnSpcReduction="0"/>
          </a:bodyPr>
          <a:lstStyle>
            <a:lvl1pPr marL="381000" indent="-304800" algn="r">
              <a:buClrTx/>
              <a:buSzTx/>
              <a:buFontTx/>
              <a:buNone/>
              <a:defRPr sz="1800"/>
            </a:lvl1pPr>
            <a:lvl2pPr marL="381000" indent="190500" algn="r">
              <a:buClrTx/>
              <a:buSzTx/>
              <a:buFontTx/>
              <a:buNone/>
              <a:defRPr sz="1800"/>
            </a:lvl2pPr>
            <a:lvl3pPr marL="381000" indent="660400" algn="r">
              <a:buClrTx/>
              <a:buSzTx/>
              <a:buFontTx/>
              <a:buNone/>
              <a:defRPr sz="1800"/>
            </a:lvl3pPr>
            <a:lvl4pPr marL="381000" indent="1130300" algn="r">
              <a:buClrTx/>
              <a:buSzTx/>
              <a:buFontTx/>
              <a:buNone/>
              <a:defRPr sz="1800"/>
            </a:lvl4pPr>
            <a:lvl5pPr marL="381000" indent="1600200" algn="r">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33" name="Slide Number"/>
          <p:cNvSpPr txBox="1"/>
          <p:nvPr>
            <p:ph type="sldNum" sz="quarter" idx="2"/>
          </p:nvPr>
        </p:nvSpPr>
        <p:spPr>
          <a:xfrm>
            <a:off x="11955921" y="5896754"/>
            <a:ext cx="232837" cy="228472"/>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40" name="Title Text"/>
          <p:cNvSpPr txBox="1"/>
          <p:nvPr>
            <p:ph type="title"/>
          </p:nvPr>
        </p:nvSpPr>
        <p:spPr>
          <a:xfrm>
            <a:off x="685800" y="3308580"/>
            <a:ext cx="10131301" cy="1468801"/>
          </a:xfrm>
          <a:prstGeom prst="rect">
            <a:avLst/>
          </a:prstGeom>
        </p:spPr>
        <p:txBody>
          <a:bodyPr anchor="b">
            <a:normAutofit fontScale="100000" lnSpcReduction="0"/>
          </a:bodyPr>
          <a:lstStyle>
            <a:lvl1pPr>
              <a:defRPr cap="none" sz="4000"/>
            </a:lvl1pPr>
          </a:lstStyle>
          <a:p>
            <a:pPr/>
            <a:r>
              <a:t>Title Text</a:t>
            </a:r>
          </a:p>
        </p:txBody>
      </p:sp>
      <p:sp>
        <p:nvSpPr>
          <p:cNvPr id="41" name="Body Level One…"/>
          <p:cNvSpPr txBox="1"/>
          <p:nvPr>
            <p:ph type="body" sz="quarter" idx="1"/>
          </p:nvPr>
        </p:nvSpPr>
        <p:spPr>
          <a:xfrm>
            <a:off x="685798" y="4777380"/>
            <a:ext cx="10131302" cy="860401"/>
          </a:xfrm>
          <a:prstGeom prst="rect">
            <a:avLst/>
          </a:prstGeom>
        </p:spPr>
        <p:txBody>
          <a:bodyPr anchor="t">
            <a:normAutofit fontScale="100000" lnSpcReduction="0"/>
          </a:bodyPr>
          <a:lstStyle>
            <a:lvl1pPr marL="228600" indent="0">
              <a:buClrTx/>
              <a:buSzTx/>
              <a:buFontTx/>
              <a:buNone/>
              <a:defRPr sz="2000"/>
            </a:lvl1pPr>
            <a:lvl2pPr marL="228600" indent="457200">
              <a:buClrTx/>
              <a:buSzTx/>
              <a:buFontTx/>
              <a:buNone/>
              <a:defRPr sz="2000"/>
            </a:lvl2pPr>
            <a:lvl3pPr marL="228600" indent="914400">
              <a:buClrTx/>
              <a:buSzTx/>
              <a:buFontTx/>
              <a:buNone/>
              <a:defRPr sz="2000"/>
            </a:lvl3pPr>
            <a:lvl4pPr marL="228600" indent="1371600">
              <a:buClrTx/>
              <a:buSzTx/>
              <a:buFontTx/>
              <a:buNone/>
              <a:defRPr sz="2000"/>
            </a:lvl4pPr>
            <a:lvl5pPr marL="228600" indent="1828800">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_OBJECTS">
    <p:spTree>
      <p:nvGrpSpPr>
        <p:cNvPr id="1" name=""/>
        <p:cNvGrpSpPr/>
        <p:nvPr/>
      </p:nvGrpSpPr>
      <p:grpSpPr>
        <a:xfrm>
          <a:off x="0" y="0"/>
          <a:ext cx="0" cy="0"/>
          <a:chOff x="0" y="0"/>
          <a:chExt cx="0" cy="0"/>
        </a:xfrm>
      </p:grpSpPr>
      <p:sp>
        <p:nvSpPr>
          <p:cNvPr id="49" name="Title Text"/>
          <p:cNvSpPr txBox="1"/>
          <p:nvPr>
            <p:ph type="title"/>
          </p:nvPr>
        </p:nvSpPr>
        <p:spPr>
          <a:xfrm>
            <a:off x="234462" y="328246"/>
            <a:ext cx="11711401" cy="1659902"/>
          </a:xfrm>
          <a:prstGeom prst="rect">
            <a:avLst/>
          </a:prstGeom>
        </p:spPr>
        <p:txBody>
          <a:bodyPr>
            <a:normAutofit fontScale="100000" lnSpcReduction="0"/>
          </a:bodyPr>
          <a:lstStyle/>
          <a:p>
            <a:pPr/>
            <a:r>
              <a:t>Title Text</a:t>
            </a:r>
          </a:p>
        </p:txBody>
      </p:sp>
      <p:sp>
        <p:nvSpPr>
          <p:cNvPr id="50" name="Body Level One…"/>
          <p:cNvSpPr txBox="1"/>
          <p:nvPr>
            <p:ph type="body" sz="half" idx="1"/>
          </p:nvPr>
        </p:nvSpPr>
        <p:spPr>
          <a:xfrm>
            <a:off x="234462" y="2142066"/>
            <a:ext cx="5446802" cy="3649202"/>
          </a:xfrm>
          <a:prstGeom prst="rect">
            <a:avLst/>
          </a:prstGeom>
        </p:spPr>
        <p:txBody>
          <a:bodyPr>
            <a:normAutofit fontScale="100000" lnSpcReduction="0"/>
          </a:bodyPr>
          <a:lstStyle>
            <a:lvl1pPr indent="-342900"/>
            <a:lvl3pPr marL="1543050" indent="-514350"/>
            <a:lvl4pPr marL="2073728" indent="-587828"/>
            <a:lvl5pPr marL="2628900" indent="-685800"/>
          </a:lstStyle>
          <a:p>
            <a:pPr/>
            <a:r>
              <a:t>Body Level One</a:t>
            </a:r>
          </a:p>
          <a:p>
            <a:pPr lvl="1"/>
            <a:r>
              <a:t>Body Level Two</a:t>
            </a:r>
          </a:p>
          <a:p>
            <a:pPr lvl="2"/>
            <a:r>
              <a:t>Body Level Three</a:t>
            </a:r>
          </a:p>
          <a:p>
            <a:pPr lvl="3"/>
            <a:r>
              <a:t>Body Level Four</a:t>
            </a:r>
          </a:p>
          <a:p>
            <a:pPr lvl="4"/>
            <a:r>
              <a:t>Body Level Five</a:t>
            </a:r>
          </a:p>
        </p:txBody>
      </p:sp>
      <p:sp>
        <p:nvSpPr>
          <p:cNvPr id="51" name="Google Shape;40;p5"/>
          <p:cNvSpPr txBox="1"/>
          <p:nvPr>
            <p:ph type="body" sz="half" idx="21"/>
          </p:nvPr>
        </p:nvSpPr>
        <p:spPr>
          <a:xfrm>
            <a:off x="5821894" y="2142067"/>
            <a:ext cx="6123902" cy="3649200"/>
          </a:xfrm>
          <a:prstGeom prst="rect">
            <a:avLst/>
          </a:prstGeom>
        </p:spPr>
        <p:txBody>
          <a:bodyPr>
            <a:normAutofit fontScale="100000" lnSpcReduction="0"/>
          </a:bodyPr>
          <a:lstStyle/>
          <a:p>
            <a:pPr indent="-342900"/>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_OBJECTS_WITH_TEXT">
    <p:spTree>
      <p:nvGrpSpPr>
        <p:cNvPr id="1" name=""/>
        <p:cNvGrpSpPr/>
        <p:nvPr/>
      </p:nvGrpSpPr>
      <p:grpSpPr>
        <a:xfrm>
          <a:off x="0" y="0"/>
          <a:ext cx="0" cy="0"/>
          <a:chOff x="0" y="0"/>
          <a:chExt cx="0" cy="0"/>
        </a:xfrm>
      </p:grpSpPr>
      <p:pic>
        <p:nvPicPr>
          <p:cNvPr id="59" name="Google Shape;14;p1" descr="Google Shape;14;p1"/>
          <p:cNvPicPr>
            <a:picLocks noChangeAspect="1"/>
          </p:cNvPicPr>
          <p:nvPr/>
        </p:nvPicPr>
        <p:blipFill>
          <a:blip r:embed="rId2">
            <a:extLst/>
          </a:blip>
          <a:stretch>
            <a:fillRect/>
          </a:stretch>
        </p:blipFill>
        <p:spPr>
          <a:xfrm>
            <a:off x="7953308" y="6243816"/>
            <a:ext cx="1841141" cy="628682"/>
          </a:xfrm>
          <a:prstGeom prst="rect">
            <a:avLst/>
          </a:prstGeom>
          <a:ln w="12700">
            <a:miter lim="400000"/>
          </a:ln>
        </p:spPr>
      </p:pic>
      <p:pic>
        <p:nvPicPr>
          <p:cNvPr id="60" name="Google Shape;15;p1" descr="Google Shape;15;p1"/>
          <p:cNvPicPr>
            <a:picLocks noChangeAspect="1"/>
          </p:cNvPicPr>
          <p:nvPr/>
        </p:nvPicPr>
        <p:blipFill>
          <a:blip r:embed="rId3">
            <a:extLst/>
          </a:blip>
          <a:stretch>
            <a:fillRect/>
          </a:stretch>
        </p:blipFill>
        <p:spPr>
          <a:xfrm>
            <a:off x="4974956" y="6397759"/>
            <a:ext cx="2626076" cy="460241"/>
          </a:xfrm>
          <a:prstGeom prst="rect">
            <a:avLst/>
          </a:prstGeom>
          <a:ln w="12700">
            <a:miter lim="400000"/>
          </a:ln>
        </p:spPr>
      </p:pic>
      <p:pic>
        <p:nvPicPr>
          <p:cNvPr id="61" name="Google Shape;16;p1" descr="Google Shape;16;p1"/>
          <p:cNvPicPr>
            <a:picLocks noChangeAspect="1"/>
          </p:cNvPicPr>
          <p:nvPr/>
        </p:nvPicPr>
        <p:blipFill>
          <a:blip r:embed="rId4">
            <a:extLst/>
          </a:blip>
          <a:stretch>
            <a:fillRect/>
          </a:stretch>
        </p:blipFill>
        <p:spPr>
          <a:xfrm>
            <a:off x="2840897" y="6397759"/>
            <a:ext cx="1781783" cy="454924"/>
          </a:xfrm>
          <a:prstGeom prst="rect">
            <a:avLst/>
          </a:prstGeom>
          <a:ln w="12700">
            <a:miter lim="400000"/>
          </a:ln>
        </p:spPr>
      </p:pic>
      <p:sp>
        <p:nvSpPr>
          <p:cNvPr id="62" name="Title Text"/>
          <p:cNvSpPr txBox="1"/>
          <p:nvPr>
            <p:ph type="title"/>
          </p:nvPr>
        </p:nvSpPr>
        <p:spPr>
          <a:xfrm>
            <a:off x="234462" y="328246"/>
            <a:ext cx="11711401" cy="1659902"/>
          </a:xfrm>
          <a:prstGeom prst="rect">
            <a:avLst/>
          </a:prstGeom>
        </p:spPr>
        <p:txBody>
          <a:bodyPr>
            <a:normAutofit fontScale="100000" lnSpcReduction="0"/>
          </a:bodyPr>
          <a:lstStyle/>
          <a:p>
            <a:pPr/>
            <a:r>
              <a:t>Title Text</a:t>
            </a:r>
          </a:p>
        </p:txBody>
      </p:sp>
      <p:sp>
        <p:nvSpPr>
          <p:cNvPr id="63" name="Body Level One…"/>
          <p:cNvSpPr txBox="1"/>
          <p:nvPr>
            <p:ph type="body" sz="quarter" idx="1"/>
          </p:nvPr>
        </p:nvSpPr>
        <p:spPr>
          <a:xfrm>
            <a:off x="973670" y="2218266"/>
            <a:ext cx="4709101" cy="576301"/>
          </a:xfrm>
          <a:prstGeom prst="rect">
            <a:avLst/>
          </a:prstGeom>
        </p:spPr>
        <p:txBody>
          <a:bodyPr anchor="b">
            <a:normAutofit fontScale="100000" lnSpcReduction="0"/>
          </a:bodyPr>
          <a:lstStyle>
            <a:lvl1pPr marL="228600" indent="0">
              <a:buClrTx/>
              <a:buSzTx/>
              <a:buFontTx/>
              <a:buNone/>
              <a:defRPr sz="2800"/>
            </a:lvl1pPr>
            <a:lvl2pPr marL="228600" indent="457200">
              <a:buClrTx/>
              <a:buSzTx/>
              <a:buFontTx/>
              <a:buNone/>
              <a:defRPr sz="2800"/>
            </a:lvl2pPr>
            <a:lvl3pPr marL="228600" indent="914400">
              <a:buClrTx/>
              <a:buSzTx/>
              <a:buFontTx/>
              <a:buNone/>
              <a:defRPr sz="2800"/>
            </a:lvl3pPr>
            <a:lvl4pPr marL="228600" indent="1371600">
              <a:buClrTx/>
              <a:buSzTx/>
              <a:buFontTx/>
              <a:buNone/>
              <a:defRPr sz="2800"/>
            </a:lvl4pPr>
            <a:lvl5pPr marL="228600" indent="1828800">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64" name="Google Shape;47;p6"/>
          <p:cNvSpPr txBox="1"/>
          <p:nvPr>
            <p:ph type="body" sz="quarter" idx="21"/>
          </p:nvPr>
        </p:nvSpPr>
        <p:spPr>
          <a:xfrm>
            <a:off x="685800" y="2870200"/>
            <a:ext cx="4996802" cy="2921101"/>
          </a:xfrm>
          <a:prstGeom prst="rect">
            <a:avLst/>
          </a:prstGeom>
        </p:spPr>
        <p:txBody>
          <a:bodyPr anchor="t">
            <a:normAutofit fontScale="100000" lnSpcReduction="0"/>
          </a:bodyPr>
          <a:lstStyle/>
          <a:p>
            <a:pPr indent="-342900"/>
          </a:p>
        </p:txBody>
      </p:sp>
      <p:sp>
        <p:nvSpPr>
          <p:cNvPr id="65" name="Google Shape;48;p6"/>
          <p:cNvSpPr txBox="1"/>
          <p:nvPr>
            <p:ph type="body" sz="quarter" idx="22"/>
          </p:nvPr>
        </p:nvSpPr>
        <p:spPr>
          <a:xfrm>
            <a:off x="6096003" y="2226734"/>
            <a:ext cx="4722901" cy="576301"/>
          </a:xfrm>
          <a:prstGeom prst="rect">
            <a:avLst/>
          </a:prstGeom>
        </p:spPr>
        <p:txBody>
          <a:bodyPr anchor="b">
            <a:normAutofit fontScale="100000" lnSpcReduction="0"/>
          </a:bodyPr>
          <a:lstStyle/>
          <a:p>
            <a:pPr marL="228600" indent="0">
              <a:buClrTx/>
              <a:buSzTx/>
              <a:buFontTx/>
              <a:buNone/>
              <a:defRPr sz="2800"/>
            </a:pPr>
          </a:p>
        </p:txBody>
      </p:sp>
      <p:sp>
        <p:nvSpPr>
          <p:cNvPr id="66" name="Google Shape;49;p6"/>
          <p:cNvSpPr txBox="1"/>
          <p:nvPr>
            <p:ph type="body" sz="quarter" idx="23"/>
          </p:nvPr>
        </p:nvSpPr>
        <p:spPr>
          <a:xfrm>
            <a:off x="5823482" y="2870200"/>
            <a:ext cx="4995301" cy="2921101"/>
          </a:xfrm>
          <a:prstGeom prst="rect">
            <a:avLst/>
          </a:prstGeom>
        </p:spPr>
        <p:txBody>
          <a:bodyPr anchor="t">
            <a:normAutofit fontScale="100000" lnSpcReduction="0"/>
          </a:bodyPr>
          <a:lstStyle/>
          <a:p>
            <a:pPr indent="-342900"/>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74" name="Title Text"/>
          <p:cNvSpPr txBox="1"/>
          <p:nvPr>
            <p:ph type="title"/>
          </p:nvPr>
        </p:nvSpPr>
        <p:spPr>
          <a:xfrm>
            <a:off x="234462" y="328246"/>
            <a:ext cx="11711401" cy="1659902"/>
          </a:xfrm>
          <a:prstGeom prst="rect">
            <a:avLst/>
          </a:prstGeom>
        </p:spPr>
        <p:txBody>
          <a:bodyPr>
            <a:normAutofit fontScale="100000" lnSpcReduction="0"/>
          </a:bodyPr>
          <a:lstStyle/>
          <a:p>
            <a:pPr/>
            <a:r>
              <a:t>Title Text</a:t>
            </a: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_WITH_CAPTION_TEXT">
    <p:spTree>
      <p:nvGrpSpPr>
        <p:cNvPr id="1" name=""/>
        <p:cNvGrpSpPr/>
        <p:nvPr/>
      </p:nvGrpSpPr>
      <p:grpSpPr>
        <a:xfrm>
          <a:off x="0" y="0"/>
          <a:ext cx="0" cy="0"/>
          <a:chOff x="0" y="0"/>
          <a:chExt cx="0" cy="0"/>
        </a:xfrm>
      </p:grpSpPr>
      <p:sp>
        <p:nvSpPr>
          <p:cNvPr id="89" name="Title Text"/>
          <p:cNvSpPr txBox="1"/>
          <p:nvPr>
            <p:ph type="title"/>
          </p:nvPr>
        </p:nvSpPr>
        <p:spPr>
          <a:xfrm>
            <a:off x="685800" y="2074333"/>
            <a:ext cx="3681001" cy="1371601"/>
          </a:xfrm>
          <a:prstGeom prst="rect">
            <a:avLst/>
          </a:prstGeom>
        </p:spPr>
        <p:txBody>
          <a:bodyPr anchor="b">
            <a:normAutofit fontScale="100000" lnSpcReduction="0"/>
          </a:bodyPr>
          <a:lstStyle>
            <a:lvl1pPr>
              <a:defRPr sz="2400"/>
            </a:lvl1pPr>
          </a:lstStyle>
          <a:p>
            <a:pPr/>
            <a:r>
              <a:t>Title Text</a:t>
            </a:r>
          </a:p>
        </p:txBody>
      </p:sp>
      <p:sp>
        <p:nvSpPr>
          <p:cNvPr id="90" name="Body Level One…"/>
          <p:cNvSpPr txBox="1"/>
          <p:nvPr>
            <p:ph type="body" sz="half" idx="1"/>
          </p:nvPr>
        </p:nvSpPr>
        <p:spPr>
          <a:xfrm>
            <a:off x="4648201" y="609601"/>
            <a:ext cx="6168900" cy="5181601"/>
          </a:xfrm>
          <a:prstGeom prst="rect">
            <a:avLst/>
          </a:prstGeom>
        </p:spPr>
        <p:txBody>
          <a:bodyPr>
            <a:normAutofit fontScale="100000" lnSpcReduction="0"/>
          </a:bodyPr>
          <a:lstStyle>
            <a:lvl1pPr indent="-342900"/>
            <a:lvl3pPr marL="1543050" indent="-514350"/>
            <a:lvl4pPr marL="2073728" indent="-587828"/>
            <a:lvl5pPr marL="2628900" indent="-685800"/>
          </a:lstStyle>
          <a:p>
            <a:pPr/>
            <a:r>
              <a:t>Body Level One</a:t>
            </a:r>
          </a:p>
          <a:p>
            <a:pPr lvl="1"/>
            <a:r>
              <a:t>Body Level Two</a:t>
            </a:r>
          </a:p>
          <a:p>
            <a:pPr lvl="2"/>
            <a:r>
              <a:t>Body Level Three</a:t>
            </a:r>
          </a:p>
          <a:p>
            <a:pPr lvl="3"/>
            <a:r>
              <a:t>Body Level Four</a:t>
            </a:r>
          </a:p>
          <a:p>
            <a:pPr lvl="4"/>
            <a:r>
              <a:t>Body Level Five</a:t>
            </a:r>
          </a:p>
        </p:txBody>
      </p:sp>
      <p:sp>
        <p:nvSpPr>
          <p:cNvPr id="91" name="Google Shape;68;p9"/>
          <p:cNvSpPr txBox="1"/>
          <p:nvPr>
            <p:ph type="body" sz="quarter" idx="21"/>
          </p:nvPr>
        </p:nvSpPr>
        <p:spPr>
          <a:xfrm>
            <a:off x="685799" y="3445933"/>
            <a:ext cx="3681002" cy="1828801"/>
          </a:xfrm>
          <a:prstGeom prst="rect">
            <a:avLst/>
          </a:prstGeom>
        </p:spPr>
        <p:txBody>
          <a:bodyPr anchor="t">
            <a:normAutofit fontScale="100000" lnSpcReduction="0"/>
          </a:bodyPr>
          <a:lstStyle/>
          <a:p>
            <a:pPr marL="228600" indent="0">
              <a:buClrTx/>
              <a:buSzTx/>
              <a:buFontTx/>
              <a:buNone/>
              <a:defRPr sz="1600"/>
            </a:pPr>
          </a:p>
        </p:txBody>
      </p:sp>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_WITH_CAPTION_TEXT">
    <p:spTree>
      <p:nvGrpSpPr>
        <p:cNvPr id="1" name=""/>
        <p:cNvGrpSpPr/>
        <p:nvPr/>
      </p:nvGrpSpPr>
      <p:grpSpPr>
        <a:xfrm>
          <a:off x="0" y="0"/>
          <a:ext cx="0" cy="0"/>
          <a:chOff x="0" y="0"/>
          <a:chExt cx="0" cy="0"/>
        </a:xfrm>
      </p:grpSpPr>
      <p:sp>
        <p:nvSpPr>
          <p:cNvPr id="99" name="Title Text"/>
          <p:cNvSpPr txBox="1"/>
          <p:nvPr>
            <p:ph type="title"/>
          </p:nvPr>
        </p:nvSpPr>
        <p:spPr>
          <a:xfrm>
            <a:off x="685800" y="1600200"/>
            <a:ext cx="6164701" cy="1371600"/>
          </a:xfrm>
          <a:prstGeom prst="rect">
            <a:avLst/>
          </a:prstGeom>
        </p:spPr>
        <p:txBody>
          <a:bodyPr anchor="b">
            <a:normAutofit fontScale="100000" lnSpcReduction="0"/>
          </a:bodyPr>
          <a:lstStyle>
            <a:lvl1pPr>
              <a:defRPr sz="2800"/>
            </a:lvl1pPr>
          </a:lstStyle>
          <a:p>
            <a:pPr/>
            <a:r>
              <a:t>Title Text</a:t>
            </a:r>
          </a:p>
        </p:txBody>
      </p:sp>
      <p:sp>
        <p:nvSpPr>
          <p:cNvPr id="100" name="Google Shape;75;p10"/>
          <p:cNvSpPr/>
          <p:nvPr>
            <p:ph type="pic" sz="quarter" idx="21"/>
          </p:nvPr>
        </p:nvSpPr>
        <p:spPr>
          <a:xfrm>
            <a:off x="7536253" y="914400"/>
            <a:ext cx="3281101" cy="4572000"/>
          </a:xfrm>
          <a:prstGeom prst="rect">
            <a:avLst/>
          </a:prstGeom>
          <a:ln w="50800" cap="sq">
            <a:solidFill>
              <a:srgbClr val="FFFFFF"/>
            </a:solidFill>
            <a:miter lim="800000"/>
          </a:ln>
          <a:effectLst>
            <a:outerShdw sx="100000" sy="100000" kx="0" ky="0" algn="b" rotWithShape="0" blurRad="254000" dist="0" dir="0">
              <a:srgbClr val="000000">
                <a:alpha val="42750"/>
              </a:srgbClr>
            </a:outerShdw>
          </a:effectLst>
        </p:spPr>
        <p:txBody>
          <a:bodyPr lIns="91439" tIns="45719" rIns="91439" bIns="45719" anchor="t"/>
          <a:lstStyle/>
          <a:p>
            <a:pPr/>
          </a:p>
        </p:txBody>
      </p:sp>
      <p:sp>
        <p:nvSpPr>
          <p:cNvPr id="101" name="Body Level One…"/>
          <p:cNvSpPr txBox="1"/>
          <p:nvPr>
            <p:ph type="body" sz="quarter" idx="1"/>
          </p:nvPr>
        </p:nvSpPr>
        <p:spPr>
          <a:xfrm>
            <a:off x="685800" y="2971800"/>
            <a:ext cx="6164701" cy="1828800"/>
          </a:xfrm>
          <a:prstGeom prst="rect">
            <a:avLst/>
          </a:prstGeom>
        </p:spPr>
        <p:txBody>
          <a:bodyPr anchor="t">
            <a:normAutofit fontScale="100000" lnSpcReduction="0"/>
          </a:bodyPr>
          <a:lstStyle>
            <a:lvl1pPr marL="228600" indent="0">
              <a:buClrTx/>
              <a:buSzTx/>
              <a:buFontTx/>
              <a:buNone/>
              <a:defRPr sz="1800"/>
            </a:lvl1pPr>
            <a:lvl2pPr marL="228600" indent="457200">
              <a:buClrTx/>
              <a:buSzTx/>
              <a:buFontTx/>
              <a:buNone/>
              <a:defRPr sz="1800"/>
            </a:lvl2pPr>
            <a:lvl3pPr marL="228600" indent="914400">
              <a:buClrTx/>
              <a:buSzTx/>
              <a:buFontTx/>
              <a:buNone/>
              <a:defRPr sz="1800"/>
            </a:lvl3pPr>
            <a:lvl4pPr marL="228600" indent="1371600">
              <a:buClrTx/>
              <a:buSzTx/>
              <a:buFontTx/>
              <a:buNone/>
              <a:defRPr sz="1800"/>
            </a:lvl4pPr>
            <a:lvl5pPr marL="228600" indent="1828800">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1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slideLayout" Target="../slideLayouts/slideLayout1.xml"/><Relationship Id="rId8" Type="http://schemas.openxmlformats.org/officeDocument/2006/relationships/slideLayout" Target="../slideLayouts/slideLayout2.xml"/><Relationship Id="rId9" Type="http://schemas.openxmlformats.org/officeDocument/2006/relationships/slideLayout" Target="../slideLayouts/slideLayout3.xml"/><Relationship Id="rId10" Type="http://schemas.openxmlformats.org/officeDocument/2006/relationships/slideLayout" Target="../slideLayouts/slideLayout4.xml"/><Relationship Id="rId11" Type="http://schemas.openxmlformats.org/officeDocument/2006/relationships/slideLayout" Target="../slideLayouts/slideLayout5.xml"/><Relationship Id="rId12" Type="http://schemas.openxmlformats.org/officeDocument/2006/relationships/slideLayout" Target="../slideLayouts/slideLayout6.xml"/><Relationship Id="rId13" Type="http://schemas.openxmlformats.org/officeDocument/2006/relationships/slideLayout" Target="../slideLayouts/slideLayout7.xml"/><Relationship Id="rId14" Type="http://schemas.openxmlformats.org/officeDocument/2006/relationships/slideLayout" Target="../slideLayouts/slideLayout8.xml"/><Relationship Id="rId15" Type="http://schemas.openxmlformats.org/officeDocument/2006/relationships/slideLayout" Target="../slideLayouts/slideLayout9.xml"/><Relationship Id="rId16" Type="http://schemas.openxmlformats.org/officeDocument/2006/relationships/slideLayout" Target="../slideLayouts/slideLayout10.xml"/><Relationship Id="rId17" Type="http://schemas.openxmlformats.org/officeDocument/2006/relationships/slideLayout" Target="../slideLayouts/slideLayout11.xml"/><Relationship Id="rId18" Type="http://schemas.openxmlformats.org/officeDocument/2006/relationships/slideLayout" Target="../slideLayouts/slideLayout12.xml"/><Relationship Id="rId19" Type="http://schemas.openxmlformats.org/officeDocument/2006/relationships/slideLayout" Target="../slideLayouts/slideLayout13.xml"/><Relationship Id="rId20" Type="http://schemas.openxmlformats.org/officeDocument/2006/relationships/slideLayout" Target="../slideLayouts/slideLayout14.xml"/><Relationship Id="rId21" Type="http://schemas.openxmlformats.org/officeDocument/2006/relationships/slideLayout" Target="../slideLayouts/slideLayout15.xml"/><Relationship Id="rId22" Type="http://schemas.openxmlformats.org/officeDocument/2006/relationships/slideLayout" Target="../slideLayouts/slideLayout16.xml"/><Relationship Id="rId23"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2" name="Google Shape;14;p1" descr="Google Shape;14;p1"/>
          <p:cNvPicPr>
            <a:picLocks noChangeAspect="1"/>
          </p:cNvPicPr>
          <p:nvPr/>
        </p:nvPicPr>
        <p:blipFill>
          <a:blip r:embed="rId3">
            <a:extLst/>
          </a:blip>
          <a:stretch>
            <a:fillRect/>
          </a:stretch>
        </p:blipFill>
        <p:spPr>
          <a:xfrm>
            <a:off x="7953308" y="6243816"/>
            <a:ext cx="1841141" cy="628682"/>
          </a:xfrm>
          <a:prstGeom prst="rect">
            <a:avLst/>
          </a:prstGeom>
          <a:ln w="12700">
            <a:miter lim="400000"/>
          </a:ln>
        </p:spPr>
      </p:pic>
      <p:pic>
        <p:nvPicPr>
          <p:cNvPr id="3" name="Google Shape;15;p1" descr="Google Shape;15;p1"/>
          <p:cNvPicPr>
            <a:picLocks noChangeAspect="1"/>
          </p:cNvPicPr>
          <p:nvPr/>
        </p:nvPicPr>
        <p:blipFill>
          <a:blip r:embed="rId4">
            <a:extLst/>
          </a:blip>
          <a:stretch>
            <a:fillRect/>
          </a:stretch>
        </p:blipFill>
        <p:spPr>
          <a:xfrm>
            <a:off x="4974956" y="6397759"/>
            <a:ext cx="2626076" cy="460241"/>
          </a:xfrm>
          <a:prstGeom prst="rect">
            <a:avLst/>
          </a:prstGeom>
          <a:ln w="12700">
            <a:miter lim="400000"/>
          </a:ln>
        </p:spPr>
      </p:pic>
      <p:pic>
        <p:nvPicPr>
          <p:cNvPr id="4" name="Google Shape;16;p1" descr="Google Shape;16;p1"/>
          <p:cNvPicPr>
            <a:picLocks noChangeAspect="1"/>
          </p:cNvPicPr>
          <p:nvPr/>
        </p:nvPicPr>
        <p:blipFill>
          <a:blip r:embed="rId5">
            <a:extLst/>
          </a:blip>
          <a:stretch>
            <a:fillRect/>
          </a:stretch>
        </p:blipFill>
        <p:spPr>
          <a:xfrm>
            <a:off x="2840897" y="6397759"/>
            <a:ext cx="1781783" cy="454924"/>
          </a:xfrm>
          <a:prstGeom prst="rect">
            <a:avLst/>
          </a:prstGeom>
          <a:ln w="12700">
            <a:miter lim="400000"/>
          </a:ln>
        </p:spPr>
      </p:pic>
      <p:pic>
        <p:nvPicPr>
          <p:cNvPr id="5" name="Google Shape;60;p8" descr="Google Shape;60;p8"/>
          <p:cNvPicPr>
            <a:picLocks noChangeAspect="1"/>
          </p:cNvPicPr>
          <p:nvPr/>
        </p:nvPicPr>
        <p:blipFill>
          <a:blip r:embed="rId6">
            <a:extLst/>
          </a:blip>
          <a:stretch>
            <a:fillRect/>
          </a:stretch>
        </p:blipFill>
        <p:spPr>
          <a:xfrm>
            <a:off x="0" y="0"/>
            <a:ext cx="12188828" cy="6856215"/>
          </a:xfrm>
          <a:prstGeom prst="rect">
            <a:avLst/>
          </a:prstGeom>
          <a:ln w="12700">
            <a:miter lim="400000"/>
          </a:ln>
        </p:spPr>
      </p:pic>
      <p:sp>
        <p:nvSpPr>
          <p:cNvPr id="6" name="Title Text"/>
          <p:cNvSpPr txBox="1"/>
          <p:nvPr>
            <p:ph type="title"/>
          </p:nvPr>
        </p:nvSpPr>
        <p:spPr>
          <a:xfrm>
            <a:off x="609600" y="224821"/>
            <a:ext cx="10972800" cy="1242633"/>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lstStyle/>
          <a:p>
            <a:pPr/>
            <a:r>
              <a:t>Title Text</a:t>
            </a:r>
          </a:p>
        </p:txBody>
      </p:sp>
      <p:sp>
        <p:nvSpPr>
          <p:cNvPr id="7" name="Body Level One…"/>
          <p:cNvSpPr txBox="1"/>
          <p:nvPr>
            <p:ph type="body" idx="1"/>
          </p:nvPr>
        </p:nvSpPr>
        <p:spPr>
          <a:xfrm>
            <a:off x="609600" y="1467453"/>
            <a:ext cx="10972800" cy="4791457"/>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lstStyle/>
          <a:p>
            <a:pPr/>
            <a:r>
              <a:t>Body Level One</a:t>
            </a:r>
          </a:p>
          <a:p>
            <a:pPr lvl="1"/>
            <a:r>
              <a:t>Body Level Two</a:t>
            </a:r>
          </a:p>
          <a:p>
            <a:pPr lvl="2"/>
            <a:r>
              <a:t>Body Level Three</a:t>
            </a:r>
          </a:p>
          <a:p>
            <a:pPr lvl="3"/>
            <a:r>
              <a:t>Body Level Four</a:t>
            </a:r>
          </a:p>
          <a:p>
            <a:pPr lvl="4"/>
            <a:r>
              <a:t>Body Level Five</a:t>
            </a:r>
          </a:p>
        </p:txBody>
      </p:sp>
      <p:sp>
        <p:nvSpPr>
          <p:cNvPr id="8" name="Slide Number"/>
          <p:cNvSpPr txBox="1"/>
          <p:nvPr>
            <p:ph type="sldNum" sz="quarter" idx="2"/>
          </p:nvPr>
        </p:nvSpPr>
        <p:spPr>
          <a:xfrm>
            <a:off x="11712911" y="5896754"/>
            <a:ext cx="232837" cy="228472"/>
          </a:xfrm>
          <a:prstGeom prst="rect">
            <a:avLst/>
          </a:prstGeom>
          <a:ln w="12700">
            <a:miter lim="400000"/>
          </a:ln>
        </p:spPr>
        <p:txBody>
          <a:bodyPr wrap="none" lIns="45699" tIns="45699" rIns="45699" bIns="45699" anchor="ctr">
            <a:spAutoFit/>
          </a:bodyPr>
          <a:lstStyle>
            <a:lvl1pPr algn="r">
              <a:defRPr sz="1000">
                <a:solidFill>
                  <a:srgbClr val="FFFFFF"/>
                </a:solidFill>
                <a:latin typeface="Calibri"/>
                <a:ea typeface="Calibri"/>
                <a:cs typeface="Calibri"/>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 id="2147483660" r:id="rId18"/>
    <p:sldLayoutId id="2147483661" r:id="rId19"/>
    <p:sldLayoutId id="2147483662" r:id="rId20"/>
    <p:sldLayoutId id="2147483663" r:id="rId21"/>
    <p:sldLayoutId id="2147483664" r:id="rId22"/>
    <p:sldLayoutId id="2147483665" r:id="rId2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b="0" baseline="0" cap="small" i="0" spc="0" strike="noStrike" sz="4200" u="none">
          <a:solidFill>
            <a:srgbClr val="FFFFFF"/>
          </a:solidFill>
          <a:uFillTx/>
          <a:latin typeface="Calibri"/>
          <a:ea typeface="Calibri"/>
          <a:cs typeface="Calibri"/>
          <a:sym typeface="Calibri"/>
        </a:defRPr>
      </a:lvl9pPr>
    </p:titleStyle>
    <p:bodyStyle>
      <a:lvl1pPr marL="457200" marR="0" indent="-3810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1pPr>
      <a:lvl2pPr marL="1028700" marR="0" indent="-4572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2pPr>
      <a:lvl3pPr marL="1536700" marR="0" indent="-4953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3pPr>
      <a:lvl4pPr marL="2055585" marR="0" indent="-544285"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4pPr>
      <a:lvl5pPr marL="2590800" marR="0" indent="-6096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5pPr>
      <a:lvl6pPr marL="3048000" marR="0" indent="-6096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6pPr>
      <a:lvl7pPr marL="3505200" marR="0" indent="-6096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7pPr>
      <a:lvl8pPr marL="3962400" marR="0" indent="-6096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8pPr>
      <a:lvl9pPr marL="4419600" marR="0" indent="-609600" algn="l" defTabSz="914400" rtl="0" latinLnBrk="0">
        <a:lnSpc>
          <a:spcPct val="100000"/>
        </a:lnSpc>
        <a:spcBef>
          <a:spcPts val="0"/>
        </a:spcBef>
        <a:spcAft>
          <a:spcPts val="0"/>
        </a:spcAft>
        <a:buClr>
          <a:srgbClr val="FFFFFF"/>
        </a:buClr>
        <a:buSzPts val="2400"/>
        <a:buFont typeface="Arial"/>
        <a:buChar char="•"/>
        <a:tabLst/>
        <a:defRPr b="0" baseline="0" cap="none" i="0" spc="0" strike="noStrike" sz="2400" u="none">
          <a:solidFill>
            <a:srgbClr val="FFFFFF"/>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 Id="rId3" Type="http://schemas.openxmlformats.org/officeDocument/2006/relationships/image" Target="../media/image6.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adberns@cs.uni.edu" TargetMode="External"/><Relationship Id="rId3" Type="http://schemas.openxmlformats.org/officeDocument/2006/relationships/hyperlink" Target="mailto:east@cs.uni.edu"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Google Shape;149;p19"/>
          <p:cNvSpPr txBox="1"/>
          <p:nvPr>
            <p:ph type="title"/>
          </p:nvPr>
        </p:nvSpPr>
        <p:spPr>
          <a:xfrm>
            <a:off x="240313" y="1108997"/>
            <a:ext cx="11711400" cy="1659901"/>
          </a:xfrm>
          <a:prstGeom prst="rect">
            <a:avLst/>
          </a:prstGeom>
        </p:spPr>
        <p:txBody>
          <a:bodyPr/>
          <a:lstStyle>
            <a:lvl1pPr algn="ctr"/>
          </a:lstStyle>
          <a:p>
            <a:pPr/>
            <a:r>
              <a:t>Grading For Equity: A Rationale and Guide for Instructional Change</a:t>
            </a:r>
          </a:p>
        </p:txBody>
      </p:sp>
      <p:sp>
        <p:nvSpPr>
          <p:cNvPr id="192" name="Google Shape;150;p19"/>
          <p:cNvSpPr txBox="1"/>
          <p:nvPr>
            <p:ph type="body" idx="1"/>
          </p:nvPr>
        </p:nvSpPr>
        <p:spPr>
          <a:xfrm>
            <a:off x="234463" y="1861154"/>
            <a:ext cx="11711400" cy="3649200"/>
          </a:xfrm>
          <a:prstGeom prst="rect">
            <a:avLst/>
          </a:prstGeom>
        </p:spPr>
        <p:txBody>
          <a:bodyPr/>
          <a:lstStyle/>
          <a:p>
            <a:pPr marL="0" indent="0" algn="ctr">
              <a:buSzTx/>
              <a:buNone/>
            </a:pPr>
            <a:r>
              <a:t>Andrew Berns  &amp;  J. Philip East</a:t>
            </a:r>
          </a:p>
          <a:p>
            <a:pPr marL="0" indent="0" algn="ctr">
              <a:buSzTx/>
              <a:buNone/>
            </a:pPr>
            <a:r>
              <a:t>Department of Computer Science</a:t>
            </a:r>
          </a:p>
          <a:p>
            <a:pPr marL="0" indent="0" algn="ctr">
              <a:buSzTx/>
              <a:buNone/>
            </a:pPr>
            <a:r>
              <a:t>University of Northern Iowa</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Google Shape;214;p28"/>
          <p:cNvSpPr txBox="1"/>
          <p:nvPr>
            <p:ph type="title"/>
          </p:nvPr>
        </p:nvSpPr>
        <p:spPr>
          <a:xfrm>
            <a:off x="234463" y="328246"/>
            <a:ext cx="11711400" cy="1659902"/>
          </a:xfrm>
          <a:prstGeom prst="rect">
            <a:avLst/>
          </a:prstGeom>
        </p:spPr>
        <p:txBody>
          <a:bodyPr/>
          <a:lstStyle>
            <a:lvl1pPr algn="ctr"/>
          </a:lstStyle>
          <a:p>
            <a:pPr/>
            <a:r>
              <a:t>Single Opportunity Grading</a:t>
            </a:r>
          </a:p>
        </p:txBody>
      </p:sp>
      <p:sp>
        <p:nvSpPr>
          <p:cNvPr id="229" name="Google Shape;215;p28"/>
          <p:cNvSpPr txBox="1"/>
          <p:nvPr>
            <p:ph type="body" idx="1"/>
          </p:nvPr>
        </p:nvSpPr>
        <p:spPr>
          <a:xfrm>
            <a:off x="234463" y="1861154"/>
            <a:ext cx="11711400" cy="3649200"/>
          </a:xfrm>
          <a:prstGeom prst="rect">
            <a:avLst/>
          </a:prstGeom>
        </p:spPr>
        <p:txBody>
          <a:bodyPr anchor="t"/>
          <a:lstStyle/>
          <a:p>
            <a:pPr marL="434340" indent="-410209" defTabSz="868680">
              <a:buSzPts val="3000"/>
              <a:defRPr sz="3040"/>
            </a:pPr>
            <a:r>
              <a:t>Example: Dr. East had a student who failed for six weeks.  The student was encouraged to learn from his mistakes.  His work improved, his grades got higher, and he was doing A-work at the end of the semester. </a:t>
            </a:r>
          </a:p>
          <a:p>
            <a:pPr marL="434340" indent="-410209" defTabSz="868680">
              <a:buSzPts val="3000"/>
              <a:defRPr sz="3040"/>
            </a:pPr>
            <a:r>
              <a:t>What should the student’s score be?</a:t>
            </a:r>
          </a:p>
          <a:p>
            <a:pPr marL="0" indent="0" defTabSz="868680">
              <a:buSzTx/>
              <a:buNone/>
              <a:defRPr sz="2280"/>
            </a:pPr>
            <a:endParaRPr sz="3040"/>
          </a:p>
          <a:p>
            <a:pPr marL="434340" indent="-410209" defTabSz="868680">
              <a:buSzPts val="3000"/>
              <a:defRPr sz="3040"/>
            </a:pPr>
            <a:r>
              <a:t>Alternatives to </a:t>
            </a:r>
            <a:r>
              <a:rPr i="1"/>
              <a:t>one-and-done:</a:t>
            </a:r>
            <a:r>
              <a:t> retake same or similar assessment, complete cumulative future assessment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29">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29"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Google Shape;221;p29"/>
          <p:cNvSpPr txBox="1"/>
          <p:nvPr>
            <p:ph type="title"/>
          </p:nvPr>
        </p:nvSpPr>
        <p:spPr>
          <a:xfrm>
            <a:off x="234463" y="328246"/>
            <a:ext cx="11711400" cy="1659902"/>
          </a:xfrm>
          <a:prstGeom prst="rect">
            <a:avLst/>
          </a:prstGeom>
        </p:spPr>
        <p:txBody>
          <a:bodyPr/>
          <a:lstStyle>
            <a:lvl1pPr algn="ctr"/>
          </a:lstStyle>
          <a:p>
            <a:pPr/>
            <a:r>
              <a:t>Using Weighted Categories</a:t>
            </a:r>
          </a:p>
        </p:txBody>
      </p:sp>
      <p:sp>
        <p:nvSpPr>
          <p:cNvPr id="232" name="Google Shape;222;p29"/>
          <p:cNvSpPr txBox="1"/>
          <p:nvPr>
            <p:ph type="body" idx="1"/>
          </p:nvPr>
        </p:nvSpPr>
        <p:spPr>
          <a:xfrm>
            <a:off x="234463" y="1861154"/>
            <a:ext cx="11711400" cy="3649200"/>
          </a:xfrm>
          <a:prstGeom prst="rect">
            <a:avLst/>
          </a:prstGeom>
        </p:spPr>
        <p:txBody>
          <a:bodyPr anchor="t"/>
          <a:lstStyle/>
          <a:p>
            <a:pPr marL="0" indent="0" algn="ctr">
              <a:buSzTx/>
              <a:buNone/>
            </a:pPr>
            <a:r>
              <a:t>Should grades here be the same or different?</a:t>
            </a:r>
          </a:p>
          <a:p>
            <a:pPr marL="0" indent="0" algn="ctr">
              <a:buSzTx/>
              <a:buNone/>
            </a:pPr>
          </a:p>
          <a:p>
            <a:pPr marL="0" indent="0" algn="ctr">
              <a:buSzTx/>
              <a:buNone/>
            </a:pPr>
          </a:p>
          <a:p>
            <a:pPr marL="0" indent="0" algn="ctr">
              <a:buSzTx/>
              <a:buNone/>
            </a:pPr>
          </a:p>
          <a:p>
            <a:pPr marL="0" indent="0" algn="ctr">
              <a:buSzTx/>
              <a:buNone/>
            </a:pPr>
          </a:p>
          <a:p>
            <a:pPr marL="0" indent="0" algn="ctr">
              <a:buSzTx/>
              <a:buNone/>
            </a:pPr>
          </a:p>
          <a:p>
            <a:pPr marL="0" indent="0" algn="ctr">
              <a:buSzTx/>
              <a:buNone/>
            </a:pPr>
          </a:p>
          <a:p>
            <a:pPr marL="0" indent="0" algn="ctr">
              <a:buSzTx/>
              <a:buNone/>
            </a:pPr>
          </a:p>
          <a:p>
            <a:pPr/>
            <a:r>
              <a:t>Alternative: grades should more directly reflect </a:t>
            </a:r>
            <a:r>
              <a:rPr i="1"/>
              <a:t>outcomes</a:t>
            </a:r>
          </a:p>
        </p:txBody>
      </p:sp>
      <p:pic>
        <p:nvPicPr>
          <p:cNvPr id="233" name="Google Shape;223;p29" descr="Google Shape;223;p29"/>
          <p:cNvPicPr>
            <a:picLocks noChangeAspect="1"/>
          </p:cNvPicPr>
          <p:nvPr/>
        </p:nvPicPr>
        <p:blipFill>
          <a:blip r:embed="rId2">
            <a:extLst/>
          </a:blip>
          <a:stretch>
            <a:fillRect/>
          </a:stretch>
        </p:blipFill>
        <p:spPr>
          <a:xfrm>
            <a:off x="234465" y="2413163"/>
            <a:ext cx="5291017" cy="2031664"/>
          </a:xfrm>
          <a:prstGeom prst="rect">
            <a:avLst/>
          </a:prstGeom>
          <a:ln w="12700">
            <a:miter lim="400000"/>
          </a:ln>
        </p:spPr>
      </p:pic>
      <p:pic>
        <p:nvPicPr>
          <p:cNvPr id="234" name="Google Shape;224;p29" descr="Google Shape;224;p29"/>
          <p:cNvPicPr>
            <a:picLocks noChangeAspect="1"/>
          </p:cNvPicPr>
          <p:nvPr/>
        </p:nvPicPr>
        <p:blipFill>
          <a:blip r:embed="rId3">
            <a:extLst/>
          </a:blip>
          <a:stretch>
            <a:fillRect/>
          </a:stretch>
        </p:blipFill>
        <p:spPr>
          <a:xfrm>
            <a:off x="6252866" y="2413164"/>
            <a:ext cx="5693000" cy="2031663"/>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3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3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3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1" fill="hold">
                                  <p:stCondLst>
                                    <p:cond delay="0"/>
                                  </p:stCondLst>
                                  <p:iterate type="el" backwards="0">
                                    <p:tmAbs val="0"/>
                                  </p:iterate>
                                  <p:childTnLst>
                                    <p:set>
                                      <p:cBhvr>
                                        <p:cTn id="32" fill="hold"/>
                                        <p:tgtEl>
                                          <p:spTgt spid="23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1" fill="hold">
                                  <p:stCondLst>
                                    <p:cond delay="0"/>
                                  </p:stCondLst>
                                  <p:iterate type="el" backwards="0">
                                    <p:tmAbs val="0"/>
                                  </p:iterate>
                                  <p:childTnLst>
                                    <p:set>
                                      <p:cBhvr>
                                        <p:cTn id="36" fill="hold"/>
                                        <p:tgtEl>
                                          <p:spTgt spid="23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 fill="hold">
                                  <p:stCondLst>
                                    <p:cond delay="0"/>
                                  </p:stCondLst>
                                  <p:iterate type="el" backwards="0">
                                    <p:tmAbs val="0"/>
                                  </p:iterate>
                                  <p:childTnLst>
                                    <p:set>
                                      <p:cBhvr>
                                        <p:cTn id="40" fill="hold"/>
                                        <p:tgtEl>
                                          <p:spTgt spid="232">
                                            <p:txEl>
                                              <p:pRg st="8" end="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3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Google Shape;230;p30"/>
          <p:cNvSpPr txBox="1"/>
          <p:nvPr>
            <p:ph type="title"/>
          </p:nvPr>
        </p:nvSpPr>
        <p:spPr>
          <a:xfrm>
            <a:off x="234463" y="328246"/>
            <a:ext cx="11711352" cy="1659752"/>
          </a:xfrm>
          <a:prstGeom prst="rect">
            <a:avLst/>
          </a:prstGeom>
        </p:spPr>
        <p:txBody>
          <a:bodyPr/>
          <a:lstStyle>
            <a:lvl1pPr algn="ctr"/>
          </a:lstStyle>
          <a:p>
            <a:pPr/>
            <a:r>
              <a:t>Implementing Equitable Grading</a:t>
            </a:r>
          </a:p>
        </p:txBody>
      </p:sp>
      <p:sp>
        <p:nvSpPr>
          <p:cNvPr id="237" name="Google Shape;231;p30"/>
          <p:cNvSpPr txBox="1"/>
          <p:nvPr>
            <p:ph type="body" idx="1"/>
          </p:nvPr>
        </p:nvSpPr>
        <p:spPr>
          <a:xfrm>
            <a:off x="234463" y="1861154"/>
            <a:ext cx="11711400" cy="3649200"/>
          </a:xfrm>
          <a:prstGeom prst="rect">
            <a:avLst/>
          </a:prstGeom>
        </p:spPr>
        <p:txBody>
          <a:bodyPr anchor="t"/>
          <a:lstStyle/>
          <a:p>
            <a:pPr marL="285750" indent="-285750">
              <a:lnSpc>
                <a:spcPct val="150000"/>
              </a:lnSpc>
              <a:spcBef>
                <a:spcPts val="500"/>
              </a:spcBef>
              <a:buSzPts val="3200"/>
              <a:buFontTx/>
              <a:buAutoNum type="arabicPeriod" startAt="1"/>
              <a:defRPr sz="3200"/>
            </a:pPr>
            <a:r>
              <a:t>Identify desired outcomes (including any soft skills)</a:t>
            </a:r>
          </a:p>
          <a:p>
            <a:pPr marL="285750" indent="-285750">
              <a:lnSpc>
                <a:spcPct val="150000"/>
              </a:lnSpc>
              <a:buSzPts val="3200"/>
              <a:buFontTx/>
              <a:buAutoNum type="arabicPeriod" startAt="1"/>
              <a:defRPr sz="3200"/>
            </a:pPr>
            <a:r>
              <a:t>Create assessments covering all outcomes, perhaps a mix of individual &amp; comprehensive assessments</a:t>
            </a:r>
          </a:p>
          <a:p>
            <a:pPr marL="285750" indent="-285750">
              <a:lnSpc>
                <a:spcPct val="150000"/>
              </a:lnSpc>
              <a:buSzPts val="3200"/>
              <a:buFontTx/>
              <a:buAutoNum type="arabicPeriod" startAt="1"/>
              <a:defRPr sz="3200"/>
            </a:pPr>
            <a:r>
              <a:t>Create learning activities designed to develop each capability</a:t>
            </a:r>
          </a:p>
          <a:p>
            <a:pPr marL="285750" indent="-285781">
              <a:lnSpc>
                <a:spcPct val="150000"/>
              </a:lnSpc>
              <a:buSzPts val="3200"/>
              <a:buFontTx/>
              <a:buAutoNum type="arabicPeriod" startAt="1"/>
              <a:defRPr sz="3200"/>
            </a:pPr>
            <a:r>
              <a:t>Devise an equitable grading scheme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3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3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37">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37"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Google Shape;237;p31"/>
          <p:cNvSpPr txBox="1"/>
          <p:nvPr>
            <p:ph type="title"/>
          </p:nvPr>
        </p:nvSpPr>
        <p:spPr>
          <a:xfrm>
            <a:off x="234463" y="328246"/>
            <a:ext cx="11711352" cy="1659752"/>
          </a:xfrm>
          <a:prstGeom prst="rect">
            <a:avLst/>
          </a:prstGeom>
        </p:spPr>
        <p:txBody>
          <a:bodyPr/>
          <a:lstStyle>
            <a:lvl1pPr algn="ctr"/>
          </a:lstStyle>
          <a:p>
            <a:pPr/>
            <a:r>
              <a:t>Suggested Action:  Create Grading System</a:t>
            </a:r>
          </a:p>
        </p:txBody>
      </p:sp>
      <p:sp>
        <p:nvSpPr>
          <p:cNvPr id="242" name="Google Shape;238;p31"/>
          <p:cNvSpPr txBox="1"/>
          <p:nvPr>
            <p:ph type="body" idx="1"/>
          </p:nvPr>
        </p:nvSpPr>
        <p:spPr>
          <a:xfrm>
            <a:off x="234463" y="1861154"/>
            <a:ext cx="11711400" cy="3649200"/>
          </a:xfrm>
          <a:prstGeom prst="rect">
            <a:avLst/>
          </a:prstGeom>
        </p:spPr>
        <p:txBody>
          <a:bodyPr anchor="t"/>
          <a:lstStyle/>
          <a:p>
            <a:pPr marL="285750" indent="-285750">
              <a:spcBef>
                <a:spcPts val="1000"/>
              </a:spcBef>
              <a:buSzPts val="3200"/>
              <a:defRPr sz="3200"/>
            </a:pPr>
            <a:r>
              <a:t>Includes performance only on assessments, not homework</a:t>
            </a:r>
          </a:p>
          <a:p>
            <a:pPr marL="285750" indent="-374650">
              <a:spcBef>
                <a:spcPts val="1000"/>
              </a:spcBef>
              <a:buSzPts val="3200"/>
              <a:defRPr sz="3200"/>
            </a:pPr>
            <a:r>
              <a:t>Allows counting more recent/later assessments or reassessments</a:t>
            </a:r>
          </a:p>
          <a:p>
            <a:pPr marL="285750" indent="-374650">
              <a:spcBef>
                <a:spcPts val="1000"/>
              </a:spcBef>
              <a:buSzPts val="3200"/>
              <a:defRPr sz="3200"/>
            </a:pPr>
            <a:r>
              <a:t>Removes all “behavioral grading” (attendance, participation, late work, extra credit)</a:t>
            </a:r>
          </a:p>
          <a:p>
            <a:pPr marL="285750" indent="-285750">
              <a:spcBef>
                <a:spcPts val="1000"/>
              </a:spcBef>
              <a:buSzPts val="3200"/>
              <a:defRPr sz="3200"/>
            </a:pPr>
            <a:r>
              <a:t>Accurately reflects learning outcomes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42">
                                            <p:bg/>
                                          </p:spTgt>
                                        </p:tgtEl>
                                        <p:attrNameLst>
                                          <p:attrName>style.visibility</p:attrName>
                                        </p:attrNameLst>
                                      </p:cBhvr>
                                      <p:to>
                                        <p:strVal val="visible"/>
                                      </p:to>
                                    </p:set>
                                    <p:animEffect filter="fade" transition="in">
                                      <p:cBhvr>
                                        <p:cTn id="7" dur="500"/>
                                        <p:tgtEl>
                                          <p:spTgt spid="242">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242">
                                            <p:txEl>
                                              <p:pRg st="0" end="0"/>
                                            </p:txEl>
                                          </p:spTgt>
                                        </p:tgtEl>
                                        <p:attrNameLst>
                                          <p:attrName>style.visibility</p:attrName>
                                        </p:attrNameLst>
                                      </p:cBhvr>
                                      <p:to>
                                        <p:strVal val="visible"/>
                                      </p:to>
                                    </p:set>
                                    <p:animEffect filter="fade" transition="in">
                                      <p:cBhvr>
                                        <p:cTn id="10" dur="500"/>
                                        <p:tgtEl>
                                          <p:spTgt spid="24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242">
                                            <p:txEl>
                                              <p:pRg st="1" end="1"/>
                                            </p:txEl>
                                          </p:spTgt>
                                        </p:tgtEl>
                                        <p:attrNameLst>
                                          <p:attrName>style.visibility</p:attrName>
                                        </p:attrNameLst>
                                      </p:cBhvr>
                                      <p:to>
                                        <p:strVal val="visible"/>
                                      </p:to>
                                    </p:set>
                                    <p:animEffect filter="fade" transition="in">
                                      <p:cBhvr>
                                        <p:cTn id="15" dur="500"/>
                                        <p:tgtEl>
                                          <p:spTgt spid="24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10" grpId="1" fill="hold">
                                  <p:stCondLst>
                                    <p:cond delay="0"/>
                                  </p:stCondLst>
                                  <p:iterate type="el" backwards="0">
                                    <p:tmAbs val="0"/>
                                  </p:iterate>
                                  <p:childTnLst>
                                    <p:set>
                                      <p:cBhvr>
                                        <p:cTn id="19" fill="hold"/>
                                        <p:tgtEl>
                                          <p:spTgt spid="242">
                                            <p:txEl>
                                              <p:pRg st="2" end="2"/>
                                            </p:txEl>
                                          </p:spTgt>
                                        </p:tgtEl>
                                        <p:attrNameLst>
                                          <p:attrName>style.visibility</p:attrName>
                                        </p:attrNameLst>
                                      </p:cBhvr>
                                      <p:to>
                                        <p:strVal val="visible"/>
                                      </p:to>
                                    </p:set>
                                    <p:animEffect filter="fade" transition="in">
                                      <p:cBhvr>
                                        <p:cTn id="20" dur="500"/>
                                        <p:tgtEl>
                                          <p:spTgt spid="242">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Class="entr" nodeType="clickEffect" presetID="10" grpId="1" fill="hold">
                                  <p:stCondLst>
                                    <p:cond delay="0"/>
                                  </p:stCondLst>
                                  <p:iterate type="el" backwards="0">
                                    <p:tmAbs val="0"/>
                                  </p:iterate>
                                  <p:childTnLst>
                                    <p:set>
                                      <p:cBhvr>
                                        <p:cTn id="24" fill="hold"/>
                                        <p:tgtEl>
                                          <p:spTgt spid="242">
                                            <p:txEl>
                                              <p:pRg st="3" end="3"/>
                                            </p:txEl>
                                          </p:spTgt>
                                        </p:tgtEl>
                                        <p:attrNameLst>
                                          <p:attrName>style.visibility</p:attrName>
                                        </p:attrNameLst>
                                      </p:cBhvr>
                                      <p:to>
                                        <p:strVal val="visible"/>
                                      </p:to>
                                    </p:set>
                                    <p:animEffect filter="fade" transition="in">
                                      <p:cBhvr>
                                        <p:cTn id="25" dur="500"/>
                                        <p:tgtEl>
                                          <p:spTgt spid="242">
                                            <p:txEl>
                                              <p:pRg st="3" end="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2" grpId="1"/>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Google Shape;244;p32"/>
          <p:cNvSpPr txBox="1"/>
          <p:nvPr>
            <p:ph type="title"/>
          </p:nvPr>
        </p:nvSpPr>
        <p:spPr>
          <a:xfrm>
            <a:off x="234463" y="328246"/>
            <a:ext cx="11711352" cy="1659752"/>
          </a:xfrm>
          <a:prstGeom prst="rect">
            <a:avLst/>
          </a:prstGeom>
        </p:spPr>
        <p:txBody>
          <a:bodyPr/>
          <a:lstStyle>
            <a:lvl1pPr algn="ctr"/>
          </a:lstStyle>
          <a:p>
            <a:pPr/>
            <a:r>
              <a:t>Our Personal Experiences</a:t>
            </a:r>
          </a:p>
        </p:txBody>
      </p:sp>
      <p:sp>
        <p:nvSpPr>
          <p:cNvPr id="247" name="Google Shape;245;p32"/>
          <p:cNvSpPr txBox="1"/>
          <p:nvPr>
            <p:ph type="body" idx="1"/>
          </p:nvPr>
        </p:nvSpPr>
        <p:spPr>
          <a:xfrm>
            <a:off x="234475" y="1861149"/>
            <a:ext cx="11711400" cy="4014301"/>
          </a:xfrm>
          <a:prstGeom prst="rect">
            <a:avLst/>
          </a:prstGeom>
        </p:spPr>
        <p:txBody>
          <a:bodyPr anchor="t"/>
          <a:lstStyle/>
          <a:p>
            <a:pPr marL="285750" indent="-298450">
              <a:lnSpc>
                <a:spcPct val="115000"/>
              </a:lnSpc>
              <a:buSzPts val="2600"/>
              <a:defRPr sz="2600"/>
            </a:pPr>
            <a:r>
              <a:t>Main challenge: move to outcomes- or capability-based assessments and separate learning activities from assessment activities</a:t>
            </a:r>
          </a:p>
          <a:p>
            <a:pPr marL="285750" indent="-298450">
              <a:lnSpc>
                <a:spcPct val="115000"/>
              </a:lnSpc>
              <a:buSzPts val="2600"/>
              <a:defRPr sz="2600"/>
            </a:pPr>
            <a:r>
              <a:t>Work to “re-train” students to think of an unsuccessful attempt as an “in progress” assessment, not a “failure”</a:t>
            </a:r>
          </a:p>
          <a:p>
            <a:pPr marL="285750" indent="-298450">
              <a:lnSpc>
                <a:spcPct val="115000"/>
              </a:lnSpc>
              <a:buSzPts val="2600"/>
              <a:defRPr sz="2600"/>
            </a:pPr>
            <a:r>
              <a:t>Substantial work in initial planning of outcomes, learning activities, and (perhaps multiple versions of) assessments—soft-skills may be outcomes, they need their own assessments</a:t>
            </a:r>
          </a:p>
          <a:p>
            <a:pPr marL="285750" indent="-298450">
              <a:lnSpc>
                <a:spcPct val="115000"/>
              </a:lnSpc>
              <a:spcBef>
                <a:spcPts val="1000"/>
              </a:spcBef>
              <a:buSzPts val="2600"/>
              <a:defRPr sz="2600"/>
            </a:pPr>
            <a:r>
              <a:t>Still working on reimagining the provision of feedback to students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4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4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4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4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47">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47" grpId="1"/>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Google Shape;251;p33"/>
          <p:cNvSpPr txBox="1"/>
          <p:nvPr>
            <p:ph type="title"/>
          </p:nvPr>
        </p:nvSpPr>
        <p:spPr>
          <a:xfrm>
            <a:off x="234463" y="328246"/>
            <a:ext cx="11711400" cy="1659902"/>
          </a:xfrm>
          <a:prstGeom prst="rect">
            <a:avLst/>
          </a:prstGeom>
        </p:spPr>
        <p:txBody>
          <a:bodyPr/>
          <a:lstStyle>
            <a:lvl1pPr algn="ctr"/>
          </a:lstStyle>
          <a:p>
            <a:pPr/>
            <a:r>
              <a:t>Positive Results</a:t>
            </a:r>
          </a:p>
        </p:txBody>
      </p:sp>
      <p:sp>
        <p:nvSpPr>
          <p:cNvPr id="252" name="Google Shape;252;p33"/>
          <p:cNvSpPr txBox="1"/>
          <p:nvPr>
            <p:ph type="body" idx="1"/>
          </p:nvPr>
        </p:nvSpPr>
        <p:spPr>
          <a:xfrm>
            <a:off x="234463" y="1861154"/>
            <a:ext cx="11711400" cy="3649200"/>
          </a:xfrm>
          <a:prstGeom prst="rect">
            <a:avLst/>
          </a:prstGeom>
        </p:spPr>
        <p:txBody>
          <a:bodyPr anchor="t"/>
          <a:lstStyle/>
          <a:p>
            <a:pPr marL="285750" indent="-323850">
              <a:lnSpc>
                <a:spcPct val="90000"/>
              </a:lnSpc>
              <a:spcBef>
                <a:spcPts val="1000"/>
              </a:spcBef>
              <a:buSzPts val="3000"/>
              <a:defRPr sz="3000"/>
            </a:pPr>
            <a:r>
              <a:t>Students seem to overwhelmingly enjoy the new approach: retakes, simplified criteria, no “busy work”</a:t>
            </a:r>
          </a:p>
          <a:p>
            <a:pPr marL="285750" indent="-323850">
              <a:lnSpc>
                <a:spcPct val="90000"/>
              </a:lnSpc>
              <a:spcBef>
                <a:spcPts val="1000"/>
              </a:spcBef>
              <a:buSzPts val="3000"/>
              <a:defRPr sz="3000"/>
            </a:pPr>
            <a:r>
              <a:t>Virtually eliminated scoring disputes</a:t>
            </a:r>
          </a:p>
          <a:p>
            <a:pPr marL="0" indent="285750">
              <a:lnSpc>
                <a:spcPct val="90000"/>
              </a:lnSpc>
              <a:spcBef>
                <a:spcPts val="1000"/>
              </a:spcBef>
              <a:buSzTx/>
              <a:buNone/>
            </a:pPr>
            <a:endParaRPr sz="3000"/>
          </a:p>
          <a:p>
            <a:pPr marL="285750" indent="-361950">
              <a:lnSpc>
                <a:spcPct val="90000"/>
              </a:lnSpc>
              <a:spcBef>
                <a:spcPts val="1000"/>
              </a:spcBef>
              <a:buSzPts val="3000"/>
              <a:defRPr b="1" sz="3000"/>
            </a:pPr>
            <a:r>
              <a:t>Less time spent grading and more time spent </a:t>
            </a:r>
            <a:r>
              <a:rPr i="1"/>
              <a:t>teaching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5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5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5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52">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2"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Google Shape;257;p34"/>
          <p:cNvSpPr txBox="1"/>
          <p:nvPr>
            <p:ph type="title"/>
          </p:nvPr>
        </p:nvSpPr>
        <p:spPr>
          <a:xfrm>
            <a:off x="234463" y="328246"/>
            <a:ext cx="11711352" cy="1659752"/>
          </a:xfrm>
          <a:prstGeom prst="rect">
            <a:avLst/>
          </a:prstGeom>
        </p:spPr>
        <p:txBody>
          <a:bodyPr/>
          <a:lstStyle>
            <a:lvl1pPr algn="ctr"/>
          </a:lstStyle>
          <a:p>
            <a:pPr/>
            <a:r>
              <a:t>Closing Thoughts</a:t>
            </a:r>
          </a:p>
        </p:txBody>
      </p:sp>
      <p:sp>
        <p:nvSpPr>
          <p:cNvPr id="257" name="Google Shape;258;p34"/>
          <p:cNvSpPr txBox="1"/>
          <p:nvPr>
            <p:ph type="body" idx="1"/>
          </p:nvPr>
        </p:nvSpPr>
        <p:spPr>
          <a:xfrm>
            <a:off x="234463" y="1861154"/>
            <a:ext cx="11711400" cy="3649200"/>
          </a:xfrm>
          <a:prstGeom prst="rect">
            <a:avLst/>
          </a:prstGeom>
        </p:spPr>
        <p:txBody>
          <a:bodyPr anchor="t"/>
          <a:lstStyle/>
          <a:p>
            <a:pPr marL="285750" indent="-285750">
              <a:spcBef>
                <a:spcPts val="1000"/>
              </a:spcBef>
              <a:buSzPts val="3200"/>
              <a:defRPr sz="3200"/>
            </a:pPr>
            <a:r>
              <a:t>Our goal is to encourage everyone to rethink traditional practices with an eye on the concepts discussed here.  </a:t>
            </a:r>
            <a:br/>
            <a:br/>
            <a:r>
              <a:t>Doing so will, we hope, significantly improve or even revolutionize your practice and attitude towards teaching and learning computer science.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Google Shape;264;p35"/>
          <p:cNvSpPr txBox="1"/>
          <p:nvPr/>
        </p:nvSpPr>
        <p:spPr>
          <a:xfrm>
            <a:off x="1204199" y="1429924"/>
            <a:ext cx="9783602" cy="2074358"/>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ctr">
              <a:defRPr sz="3200" u="sng">
                <a:solidFill>
                  <a:srgbClr val="C573D2"/>
                </a:solidFill>
                <a:latin typeface="Calibri"/>
                <a:ea typeface="Calibri"/>
                <a:cs typeface="Calibri"/>
                <a:sym typeface="Calibri"/>
              </a:defRPr>
            </a:pPr>
            <a:r>
              <a:rPr>
                <a:uFill>
                  <a:solidFill>
                    <a:srgbClr val="C573D2"/>
                  </a:solidFill>
                </a:uFill>
                <a:hlinkClick r:id="rId2" invalidUrl="" action="" tgtFrame="" tooltip="" history="1" highlightClick="0" endSnd="0"/>
              </a:rPr>
              <a:t>adberns@cs.uni.edu</a:t>
            </a:r>
          </a:p>
          <a:p>
            <a:pPr algn="ctr"/>
            <a:endParaRPr sz="3200">
              <a:latin typeface="Calibri"/>
              <a:ea typeface="Calibri"/>
              <a:cs typeface="Calibri"/>
              <a:sym typeface="Calibri"/>
            </a:endParaRPr>
          </a:p>
          <a:p>
            <a:pPr algn="ctr">
              <a:defRPr sz="3200" u="sng">
                <a:solidFill>
                  <a:srgbClr val="C573D2"/>
                </a:solidFill>
                <a:latin typeface="Calibri"/>
                <a:ea typeface="Calibri"/>
                <a:cs typeface="Calibri"/>
                <a:sym typeface="Calibri"/>
              </a:defRPr>
            </a:pPr>
            <a:r>
              <a:rPr>
                <a:uFill>
                  <a:solidFill>
                    <a:srgbClr val="C573D2"/>
                  </a:solidFill>
                </a:uFill>
                <a:hlinkClick r:id="rId3" invalidUrl="" action="" tgtFrame="" tooltip="" history="1" highlightClick="0" endSnd="0"/>
              </a:rPr>
              <a:t>east@cs.uni.edu</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Google Shape;270;p36"/>
          <p:cNvSpPr txBox="1"/>
          <p:nvPr>
            <p:ph type="title"/>
          </p:nvPr>
        </p:nvSpPr>
        <p:spPr>
          <a:xfrm>
            <a:off x="234463" y="328246"/>
            <a:ext cx="11711400" cy="1659902"/>
          </a:xfrm>
          <a:prstGeom prst="rect">
            <a:avLst/>
          </a:prstGeom>
        </p:spPr>
        <p:txBody>
          <a:bodyPr/>
          <a:lstStyle>
            <a:lvl1pPr algn="ctr"/>
          </a:lstStyle>
          <a:p>
            <a:pPr/>
            <a:r>
              <a:t>The Zero Score</a:t>
            </a:r>
          </a:p>
        </p:txBody>
      </p:sp>
      <p:sp>
        <p:nvSpPr>
          <p:cNvPr id="262" name="Google Shape;271;p36"/>
          <p:cNvSpPr txBox="1"/>
          <p:nvPr>
            <p:ph type="body" idx="1"/>
          </p:nvPr>
        </p:nvSpPr>
        <p:spPr>
          <a:xfrm>
            <a:off x="234463" y="1861154"/>
            <a:ext cx="11711400" cy="3649200"/>
          </a:xfrm>
          <a:prstGeom prst="rect">
            <a:avLst/>
          </a:prstGeom>
        </p:spPr>
        <p:txBody>
          <a:bodyPr anchor="t"/>
          <a:lstStyle/>
          <a:p>
            <a:pPr indent="-431800">
              <a:buSzPts val="3200"/>
              <a:defRPr sz="3200"/>
            </a:pPr>
            <a:r>
              <a:t>Does the student really demonstrate </a:t>
            </a:r>
            <a:r>
              <a:rPr i="1"/>
              <a:t>no capability</a:t>
            </a:r>
            <a:r>
              <a:t> in an area, or is this a “behavioral” score (e.g. late submission)?</a:t>
            </a:r>
          </a:p>
          <a:p>
            <a:pPr marL="0" indent="0">
              <a:spcBef>
                <a:spcPts val="1000"/>
              </a:spcBef>
              <a:buSzTx/>
              <a:buNone/>
            </a:pPr>
            <a:endParaRPr sz="3200"/>
          </a:p>
          <a:p>
            <a:pPr indent="-431800">
              <a:spcBef>
                <a:spcPts val="1000"/>
              </a:spcBef>
              <a:buSzPts val="3200"/>
              <a:defRPr sz="3200"/>
            </a:pPr>
            <a:r>
              <a:t>Alternative: reserve 0 for cases where no competence is demonstrated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6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62">
                                            <p:txEl>
                                              <p:pRg st="2" end="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2" grpId="1"/>
    </p:bldLst>
  </p:timing>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Google Shape;277;p37"/>
          <p:cNvSpPr txBox="1"/>
          <p:nvPr>
            <p:ph type="title"/>
          </p:nvPr>
        </p:nvSpPr>
        <p:spPr>
          <a:xfrm>
            <a:off x="234463" y="328246"/>
            <a:ext cx="11711400" cy="1659902"/>
          </a:xfrm>
          <a:prstGeom prst="rect">
            <a:avLst/>
          </a:prstGeom>
        </p:spPr>
        <p:txBody>
          <a:bodyPr/>
          <a:lstStyle>
            <a:lvl1pPr algn="ctr"/>
          </a:lstStyle>
          <a:p>
            <a:pPr/>
            <a:r>
              <a:t>Penalizing Late Work</a:t>
            </a:r>
          </a:p>
        </p:txBody>
      </p:sp>
      <p:sp>
        <p:nvSpPr>
          <p:cNvPr id="265" name="Google Shape;278;p37"/>
          <p:cNvSpPr txBox="1"/>
          <p:nvPr>
            <p:ph type="body" idx="1"/>
          </p:nvPr>
        </p:nvSpPr>
        <p:spPr>
          <a:xfrm>
            <a:off x="234463" y="1861154"/>
            <a:ext cx="11711400" cy="3649200"/>
          </a:xfrm>
          <a:prstGeom prst="rect">
            <a:avLst/>
          </a:prstGeom>
        </p:spPr>
        <p:txBody>
          <a:bodyPr anchor="t"/>
          <a:lstStyle/>
          <a:p>
            <a:pPr indent="-431800">
              <a:buSzPts val="3200"/>
              <a:defRPr sz="3200"/>
            </a:pPr>
            <a:r>
              <a:t>“Late” work can be the result of any number of factors: weaker prior knowledge, life entanglements, slower learning rate</a:t>
            </a:r>
          </a:p>
          <a:p>
            <a:pPr indent="-431800">
              <a:buSzPts val="3200"/>
              <a:defRPr sz="3200"/>
            </a:pPr>
            <a:r>
              <a:t>Late penalties punish students for factors outside their control</a:t>
            </a:r>
          </a:p>
          <a:p>
            <a:pPr indent="-431800">
              <a:buSzPts val="3200"/>
              <a:defRPr sz="3200"/>
            </a:pPr>
            <a:r>
              <a:t>Late penalties are also demotivational</a:t>
            </a:r>
          </a:p>
          <a:p>
            <a:pPr marL="0" indent="457200">
              <a:spcBef>
                <a:spcPts val="1000"/>
              </a:spcBef>
              <a:buSzTx/>
              <a:buNone/>
            </a:pPr>
            <a:endParaRPr sz="3200"/>
          </a:p>
          <a:p>
            <a:pPr indent="-431800">
              <a:spcBef>
                <a:spcPts val="1000"/>
              </a:spcBef>
              <a:buSzPts val="3200"/>
              <a:defRPr sz="3200"/>
            </a:pPr>
            <a:r>
              <a:t>Alternative: Allow submissions throughout term</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6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6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6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65">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5" grpId="1"/>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Google Shape;156;p20"/>
          <p:cNvSpPr txBox="1"/>
          <p:nvPr>
            <p:ph type="title"/>
          </p:nvPr>
        </p:nvSpPr>
        <p:spPr>
          <a:xfrm>
            <a:off x="234463" y="328246"/>
            <a:ext cx="11711400" cy="1659902"/>
          </a:xfrm>
          <a:prstGeom prst="rect">
            <a:avLst/>
          </a:prstGeom>
        </p:spPr>
        <p:txBody>
          <a:bodyPr/>
          <a:lstStyle>
            <a:lvl1pPr algn="ctr"/>
          </a:lstStyle>
          <a:p>
            <a:pPr/>
            <a:r>
              <a:t>Why Do We Grade?</a:t>
            </a:r>
          </a:p>
        </p:txBody>
      </p:sp>
      <p:sp>
        <p:nvSpPr>
          <p:cNvPr id="197" name="Google Shape;157;p20"/>
          <p:cNvSpPr txBox="1"/>
          <p:nvPr>
            <p:ph type="body" idx="1"/>
          </p:nvPr>
        </p:nvSpPr>
        <p:spPr>
          <a:xfrm>
            <a:off x="234463" y="1861154"/>
            <a:ext cx="11711400" cy="3649200"/>
          </a:xfrm>
          <a:prstGeom prst="rect">
            <a:avLst/>
          </a:prstGeom>
        </p:spPr>
        <p:txBody>
          <a:bodyPr anchor="t"/>
          <a:lstStyle/>
          <a:p>
            <a:pPr marL="0" indent="0">
              <a:buSzTx/>
              <a:buNone/>
              <a:defRPr sz="3000"/>
            </a:pPr>
            <a:r>
              <a:t>Grading is an ubiquitous (and frequently loathed) practice meant to:</a:t>
            </a:r>
          </a:p>
          <a:p>
            <a:pPr indent="-419100">
              <a:spcBef>
                <a:spcPts val="1000"/>
              </a:spcBef>
              <a:buSzPts val="3000"/>
              <a:defRPr sz="3000"/>
            </a:pPr>
            <a:r>
              <a:t>act as a fair measure of student capabilities</a:t>
            </a:r>
          </a:p>
          <a:p>
            <a:pPr indent="-419100">
              <a:buSzPts val="3000"/>
              <a:defRPr sz="3000"/>
            </a:pPr>
            <a:r>
              <a:t>provide students with feedback for improvement</a:t>
            </a:r>
          </a:p>
          <a:p>
            <a:pPr indent="-419100">
              <a:buSzPts val="3000"/>
              <a:defRPr sz="3000"/>
            </a:pPr>
            <a:r>
              <a:t>motivate students to improve</a:t>
            </a:r>
          </a:p>
          <a:p>
            <a:pPr indent="-419100">
              <a:buSzPts val="3000"/>
              <a:defRPr sz="3000"/>
            </a:pPr>
            <a:r>
              <a:t>give us a measure of our teaching effectiveness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9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9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9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9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97">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97" grpId="1"/>
    </p:bldLst>
  </p:timing>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Google Shape;284;p38"/>
          <p:cNvSpPr txBox="1"/>
          <p:nvPr>
            <p:ph type="title"/>
          </p:nvPr>
        </p:nvSpPr>
        <p:spPr>
          <a:xfrm>
            <a:off x="234463" y="328246"/>
            <a:ext cx="11711400" cy="1659902"/>
          </a:xfrm>
          <a:prstGeom prst="rect">
            <a:avLst/>
          </a:prstGeom>
        </p:spPr>
        <p:txBody>
          <a:bodyPr/>
          <a:lstStyle>
            <a:lvl1pPr algn="ctr"/>
          </a:lstStyle>
          <a:p>
            <a:pPr/>
            <a:r>
              <a:t>Penalizing “Cheating”</a:t>
            </a:r>
          </a:p>
        </p:txBody>
      </p:sp>
      <p:sp>
        <p:nvSpPr>
          <p:cNvPr id="268" name="Google Shape;285;p38"/>
          <p:cNvSpPr txBox="1"/>
          <p:nvPr>
            <p:ph type="body" idx="1"/>
          </p:nvPr>
        </p:nvSpPr>
        <p:spPr>
          <a:xfrm>
            <a:off x="234463" y="1861154"/>
            <a:ext cx="11711400" cy="3649200"/>
          </a:xfrm>
          <a:prstGeom prst="rect">
            <a:avLst/>
          </a:prstGeom>
        </p:spPr>
        <p:txBody>
          <a:bodyPr anchor="t"/>
          <a:lstStyle/>
          <a:p>
            <a:pPr indent="-431800">
              <a:buSzPts val="3200"/>
              <a:defRPr sz="3200"/>
            </a:pPr>
            <a:r>
              <a:t>Cheating on “homework” is not necessarily a reflection of no academic skill</a:t>
            </a:r>
          </a:p>
          <a:p>
            <a:pPr indent="-431800">
              <a:buSzPts val="3200"/>
              <a:defRPr sz="3200"/>
            </a:pPr>
            <a:r>
              <a:t>If a student learns the material, is the method they used relevant?</a:t>
            </a:r>
          </a:p>
          <a:p>
            <a:pPr marL="0" indent="0">
              <a:spcBef>
                <a:spcPts val="1000"/>
              </a:spcBef>
              <a:buSzTx/>
              <a:buNone/>
            </a:pPr>
            <a:endParaRPr sz="3200"/>
          </a:p>
          <a:p>
            <a:pPr indent="-431800">
              <a:spcBef>
                <a:spcPts val="1000"/>
              </a:spcBef>
              <a:buSzPts val="3200"/>
              <a:defRPr sz="3200"/>
            </a:pPr>
            <a:r>
              <a:t>Alternative: focus on fair assessments that can discourage cheating</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68">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6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6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6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68">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68" grpId="1"/>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Google Shape;291;p39"/>
          <p:cNvSpPr txBox="1"/>
          <p:nvPr>
            <p:ph type="title"/>
          </p:nvPr>
        </p:nvSpPr>
        <p:spPr>
          <a:xfrm>
            <a:off x="234463" y="328246"/>
            <a:ext cx="11711400" cy="1659902"/>
          </a:xfrm>
          <a:prstGeom prst="rect">
            <a:avLst/>
          </a:prstGeom>
        </p:spPr>
        <p:txBody>
          <a:bodyPr/>
          <a:lstStyle>
            <a:lvl1pPr algn="ctr"/>
          </a:lstStyle>
          <a:p>
            <a:pPr/>
            <a:r>
              <a:t>Attendance and Participation Grades</a:t>
            </a:r>
          </a:p>
        </p:txBody>
      </p:sp>
      <p:sp>
        <p:nvSpPr>
          <p:cNvPr id="271" name="Google Shape;292;p39"/>
          <p:cNvSpPr txBox="1"/>
          <p:nvPr>
            <p:ph type="body" idx="1"/>
          </p:nvPr>
        </p:nvSpPr>
        <p:spPr>
          <a:xfrm>
            <a:off x="234463" y="1861154"/>
            <a:ext cx="11711400" cy="3649200"/>
          </a:xfrm>
          <a:prstGeom prst="rect">
            <a:avLst/>
          </a:prstGeom>
        </p:spPr>
        <p:txBody>
          <a:bodyPr anchor="t"/>
          <a:lstStyle/>
          <a:p>
            <a:pPr indent="-431800">
              <a:buSzPts val="3200"/>
              <a:defRPr sz="3200"/>
            </a:pPr>
            <a:r>
              <a:t>Attendance and participation might improve learning, but they don’t </a:t>
            </a:r>
            <a:r>
              <a:rPr i="1"/>
              <a:t>measure</a:t>
            </a:r>
            <a:r>
              <a:t> it</a:t>
            </a:r>
          </a:p>
          <a:p>
            <a:pPr marL="0" indent="457200">
              <a:spcBef>
                <a:spcPts val="1000"/>
              </a:spcBef>
              <a:buSzTx/>
              <a:buNone/>
            </a:pPr>
            <a:endParaRPr sz="3200"/>
          </a:p>
          <a:p>
            <a:pPr indent="-431800">
              <a:spcBef>
                <a:spcPts val="1000"/>
              </a:spcBef>
              <a:buSzPts val="3200"/>
              <a:defRPr sz="3200"/>
            </a:pPr>
            <a:r>
              <a:t>Personal and cultural factors beyond a student’s control might affect attendance and participation</a:t>
            </a:r>
          </a:p>
        </p:txBody>
      </p:sp>
      <p:sp>
        <p:nvSpPr>
          <p:cNvPr id="272" name="Google Shape;293;p39"/>
          <p:cNvSpPr/>
          <p:nvPr/>
        </p:nvSpPr>
        <p:spPr>
          <a:xfrm>
            <a:off x="3390600" y="723600"/>
            <a:ext cx="5410801" cy="5410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743" y="14000"/>
                </a:moveTo>
                <a:lnTo>
                  <a:pt x="16743" y="14000"/>
                </a:lnTo>
                <a:cubicBezTo>
                  <a:pt x="18511" y="10718"/>
                  <a:pt x="17283" y="6624"/>
                  <a:pt x="14000" y="4857"/>
                </a:cubicBezTo>
                <a:cubicBezTo>
                  <a:pt x="12002" y="3781"/>
                  <a:pt x="9598" y="3781"/>
                  <a:pt x="7600" y="4857"/>
                </a:cubicBezTo>
                <a:close/>
                <a:moveTo>
                  <a:pt x="4857" y="7600"/>
                </a:moveTo>
                <a:lnTo>
                  <a:pt x="4857" y="7600"/>
                </a:lnTo>
                <a:cubicBezTo>
                  <a:pt x="3089" y="10882"/>
                  <a:pt x="4317" y="14976"/>
                  <a:pt x="7600" y="16743"/>
                </a:cubicBezTo>
                <a:cubicBezTo>
                  <a:pt x="9598" y="17819"/>
                  <a:pt x="12002" y="17819"/>
                  <a:pt x="14000" y="16743"/>
                </a:cubicBezTo>
                <a:close/>
              </a:path>
            </a:pathLst>
          </a:custGeom>
          <a:solidFill>
            <a:srgbClr val="FF0000"/>
          </a:solidFill>
          <a:ln>
            <a:solidFill>
              <a:srgbClr val="18276C"/>
            </a:solidFill>
          </a:ln>
        </p:spPr>
        <p:txBody>
          <a:bodyPr lIns="0" tIns="0" rIns="0" bIns="0"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7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7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2" fill="hold">
                                  <p:stCondLst>
                                    <p:cond delay="0"/>
                                  </p:stCondLst>
                                  <p:iterate type="el" backwards="0">
                                    <p:tmAbs val="0"/>
                                  </p:iterate>
                                  <p:childTnLst>
                                    <p:set>
                                      <p:cBhvr>
                                        <p:cTn id="20" fill="hold"/>
                                        <p:tgtEl>
                                          <p:spTgt spid="2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2" grpId="2"/>
      <p:bldP build="p" bldLvl="5" animBg="1" rev="0" advAuto="0" spid="271" grpId="1"/>
    </p:bldLst>
  </p:timing>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Google Shape;299;p40"/>
          <p:cNvSpPr txBox="1"/>
          <p:nvPr>
            <p:ph type="title"/>
          </p:nvPr>
        </p:nvSpPr>
        <p:spPr>
          <a:xfrm>
            <a:off x="234463" y="328246"/>
            <a:ext cx="11711400" cy="1659902"/>
          </a:xfrm>
          <a:prstGeom prst="rect">
            <a:avLst/>
          </a:prstGeom>
        </p:spPr>
        <p:txBody>
          <a:bodyPr/>
          <a:lstStyle>
            <a:lvl1pPr algn="ctr"/>
          </a:lstStyle>
          <a:p>
            <a:pPr/>
            <a:r>
              <a:t>Group Scores and Extra Credit</a:t>
            </a:r>
          </a:p>
        </p:txBody>
      </p:sp>
      <p:sp>
        <p:nvSpPr>
          <p:cNvPr id="275" name="Google Shape;300;p40"/>
          <p:cNvSpPr txBox="1"/>
          <p:nvPr>
            <p:ph type="body" idx="1"/>
          </p:nvPr>
        </p:nvSpPr>
        <p:spPr>
          <a:xfrm>
            <a:off x="234463" y="1861154"/>
            <a:ext cx="11711400" cy="3649200"/>
          </a:xfrm>
          <a:prstGeom prst="rect">
            <a:avLst/>
          </a:prstGeom>
        </p:spPr>
        <p:txBody>
          <a:bodyPr anchor="t"/>
          <a:lstStyle/>
          <a:p>
            <a:pPr indent="-431800">
              <a:buSzPts val="3200"/>
              <a:defRPr sz="3200"/>
            </a:pPr>
            <a:r>
              <a:t>A single score for a group is not a good measure of </a:t>
            </a:r>
            <a:r>
              <a:rPr i="1"/>
              <a:t>individual</a:t>
            </a:r>
            <a:r>
              <a:t> learning</a:t>
            </a:r>
          </a:p>
          <a:p>
            <a:pPr marL="0" indent="457200">
              <a:spcBef>
                <a:spcPts val="1000"/>
              </a:spcBef>
              <a:buSzTx/>
              <a:buNone/>
            </a:pPr>
            <a:endParaRPr sz="1000"/>
          </a:p>
          <a:p>
            <a:pPr indent="-431800">
              <a:spcBef>
                <a:spcPts val="1000"/>
              </a:spcBef>
              <a:buSzPts val="3200"/>
              <a:defRPr sz="3200"/>
            </a:pPr>
            <a:r>
              <a:t>The ability to work in a group is rarely actually assessed</a:t>
            </a:r>
          </a:p>
          <a:p>
            <a:pPr marL="0" indent="0">
              <a:spcBef>
                <a:spcPts val="1000"/>
              </a:spcBef>
              <a:buSzTx/>
              <a:buNone/>
            </a:pPr>
            <a:endParaRPr sz="1000"/>
          </a:p>
          <a:p>
            <a:pPr indent="-431800">
              <a:spcBef>
                <a:spcPts val="1000"/>
              </a:spcBef>
              <a:buSzPts val="3200"/>
              <a:defRPr sz="3200"/>
            </a:pPr>
            <a:r>
              <a:t>By definition, extra credit measures something beyond the learning objectives and expectations of the class</a:t>
            </a:r>
          </a:p>
        </p:txBody>
      </p:sp>
      <p:sp>
        <p:nvSpPr>
          <p:cNvPr id="276" name="Google Shape;301;p40"/>
          <p:cNvSpPr/>
          <p:nvPr/>
        </p:nvSpPr>
        <p:spPr>
          <a:xfrm>
            <a:off x="3390600" y="723600"/>
            <a:ext cx="5410801" cy="5410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743" y="14000"/>
                </a:moveTo>
                <a:lnTo>
                  <a:pt x="16743" y="14000"/>
                </a:lnTo>
                <a:cubicBezTo>
                  <a:pt x="18511" y="10718"/>
                  <a:pt x="17283" y="6624"/>
                  <a:pt x="14000" y="4857"/>
                </a:cubicBezTo>
                <a:cubicBezTo>
                  <a:pt x="12002" y="3781"/>
                  <a:pt x="9598" y="3781"/>
                  <a:pt x="7600" y="4857"/>
                </a:cubicBezTo>
                <a:close/>
                <a:moveTo>
                  <a:pt x="4857" y="7600"/>
                </a:moveTo>
                <a:lnTo>
                  <a:pt x="4857" y="7600"/>
                </a:lnTo>
                <a:cubicBezTo>
                  <a:pt x="3089" y="10882"/>
                  <a:pt x="4317" y="14976"/>
                  <a:pt x="7600" y="16743"/>
                </a:cubicBezTo>
                <a:cubicBezTo>
                  <a:pt x="9598" y="17819"/>
                  <a:pt x="12002" y="17819"/>
                  <a:pt x="14000" y="16743"/>
                </a:cubicBezTo>
                <a:close/>
              </a:path>
            </a:pathLst>
          </a:custGeom>
          <a:solidFill>
            <a:srgbClr val="FF0000"/>
          </a:solidFill>
          <a:ln>
            <a:solidFill>
              <a:srgbClr val="18276C"/>
            </a:solidFill>
          </a:ln>
        </p:spPr>
        <p:txBody>
          <a:bodyPr lIns="0" tIns="0" rIns="0" bIns="0"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7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7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7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7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7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7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2" fill="hold">
                                  <p:stCondLst>
                                    <p:cond delay="0"/>
                                  </p:stCondLst>
                                  <p:iterate type="el" backwards="0">
                                    <p:tmAbs val="0"/>
                                  </p:iterate>
                                  <p:childTnLst>
                                    <p:set>
                                      <p:cBhvr>
                                        <p:cTn id="28" fill="hold"/>
                                        <p:tgtEl>
                                          <p:spTgt spid="27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75" grpId="1"/>
      <p:bldP build="whole" bldLvl="1" animBg="1" rev="0" advAuto="0" spid="276" grpId="2"/>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Google Shape;163;p21"/>
          <p:cNvSpPr txBox="1"/>
          <p:nvPr>
            <p:ph type="title"/>
          </p:nvPr>
        </p:nvSpPr>
        <p:spPr>
          <a:xfrm>
            <a:off x="234463" y="328246"/>
            <a:ext cx="11711352" cy="1659752"/>
          </a:xfrm>
          <a:prstGeom prst="rect">
            <a:avLst/>
          </a:prstGeom>
        </p:spPr>
        <p:txBody>
          <a:bodyPr/>
          <a:lstStyle>
            <a:lvl1pPr algn="ctr"/>
          </a:lstStyle>
          <a:p>
            <a:pPr/>
            <a:r>
              <a:t>Our “Traditional Grading Practices”</a:t>
            </a:r>
          </a:p>
        </p:txBody>
      </p:sp>
      <p:sp>
        <p:nvSpPr>
          <p:cNvPr id="200" name="Google Shape;164;p21"/>
          <p:cNvSpPr txBox="1"/>
          <p:nvPr>
            <p:ph type="body" idx="1"/>
          </p:nvPr>
        </p:nvSpPr>
        <p:spPr>
          <a:xfrm>
            <a:off x="234463" y="1861154"/>
            <a:ext cx="11711400" cy="3649200"/>
          </a:xfrm>
          <a:prstGeom prst="rect">
            <a:avLst/>
          </a:prstGeom>
        </p:spPr>
        <p:txBody>
          <a:bodyPr anchor="t"/>
          <a:lstStyle/>
          <a:p>
            <a:pPr marL="285750" indent="-285750">
              <a:buSzPts val="2800"/>
              <a:defRPr sz="2800"/>
            </a:pPr>
            <a:r>
              <a:t>Use a 100-point (percentage) scale</a:t>
            </a:r>
          </a:p>
          <a:p>
            <a:pPr marL="285750" indent="-285750">
              <a:spcBef>
                <a:spcPts val="1000"/>
              </a:spcBef>
              <a:buSzPts val="2800"/>
              <a:defRPr sz="2800"/>
            </a:pPr>
            <a:r>
              <a:t>Have grade ranges similar to A:90-100, B:80-89, C:70-79, D:60-69, F:0-59</a:t>
            </a:r>
          </a:p>
          <a:p>
            <a:pPr marL="285750" indent="-285750">
              <a:spcBef>
                <a:spcPts val="1000"/>
              </a:spcBef>
              <a:buSzPts val="2800"/>
              <a:defRPr sz="2800"/>
            </a:pPr>
            <a:r>
              <a:t>Have several parts, e.g., homework, projects, quizzes, exams, attendance &amp; participation, extra credit, group work, etc.</a:t>
            </a:r>
          </a:p>
          <a:p>
            <a:pPr marL="285750" indent="-285750">
              <a:spcBef>
                <a:spcPts val="1000"/>
              </a:spcBef>
              <a:buSzPts val="2800"/>
              <a:defRPr sz="2800"/>
            </a:pPr>
            <a:r>
              <a:t>Use homework grading as a major source of student feedback</a:t>
            </a:r>
          </a:p>
          <a:p>
            <a:pPr marL="285750" indent="-285750">
              <a:spcBef>
                <a:spcPts val="1000"/>
              </a:spcBef>
              <a:buSzPts val="2800"/>
              <a:defRPr sz="2800"/>
            </a:pPr>
            <a:r>
              <a:t>Assign zeros to missing/late/plagiarized work and assessments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0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0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00">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0"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Google Shape;170;p22"/>
          <p:cNvSpPr txBox="1"/>
          <p:nvPr>
            <p:ph type="title"/>
          </p:nvPr>
        </p:nvSpPr>
        <p:spPr>
          <a:xfrm>
            <a:off x="234463" y="328246"/>
            <a:ext cx="11711352" cy="1659752"/>
          </a:xfrm>
          <a:prstGeom prst="rect">
            <a:avLst/>
          </a:prstGeom>
        </p:spPr>
        <p:txBody>
          <a:bodyPr/>
          <a:lstStyle>
            <a:lvl1pPr algn="ctr"/>
          </a:lstStyle>
          <a:p>
            <a:pPr/>
            <a:r>
              <a:t>What is Equitable Grading?</a:t>
            </a:r>
          </a:p>
        </p:txBody>
      </p:sp>
      <p:sp>
        <p:nvSpPr>
          <p:cNvPr id="205" name="Google Shape;171;p22"/>
          <p:cNvSpPr txBox="1"/>
          <p:nvPr>
            <p:ph type="body" idx="1"/>
          </p:nvPr>
        </p:nvSpPr>
        <p:spPr>
          <a:xfrm>
            <a:off x="234463" y="1861154"/>
            <a:ext cx="11711400" cy="3649200"/>
          </a:xfrm>
          <a:prstGeom prst="rect">
            <a:avLst/>
          </a:prstGeom>
        </p:spPr>
        <p:txBody>
          <a:bodyPr anchor="t"/>
          <a:lstStyle/>
          <a:p>
            <a:pPr marL="285750" indent="-285750">
              <a:buSzPts val="3200"/>
              <a:defRPr sz="3200"/>
            </a:pPr>
            <a:r>
              <a:t>From </a:t>
            </a:r>
            <a:r>
              <a:rPr u="sng"/>
              <a:t>Grading for Equity</a:t>
            </a:r>
            <a:r>
              <a:t> by Joe Feldman</a:t>
            </a:r>
          </a:p>
          <a:p>
            <a:pPr marL="285750" indent="-285750">
              <a:spcBef>
                <a:spcPts val="1000"/>
              </a:spcBef>
              <a:buSzPts val="3200"/>
              <a:defRPr sz="3200"/>
            </a:pPr>
            <a:r>
              <a:t>Equitable grading practices:</a:t>
            </a:r>
          </a:p>
          <a:p>
            <a:pPr lvl="1" marL="742950" indent="-285750">
              <a:spcBef>
                <a:spcPts val="1000"/>
              </a:spcBef>
            </a:pPr>
            <a:r>
              <a:t>Are mathematically </a:t>
            </a:r>
            <a:r>
              <a:rPr b="1" i="1" u="sng"/>
              <a:t>accurate</a:t>
            </a:r>
            <a:r>
              <a:t>, validly reflecting students’ academic performance</a:t>
            </a:r>
            <a:endParaRPr sz="1800"/>
          </a:p>
          <a:p>
            <a:pPr lvl="1" marL="742950" indent="-285750">
              <a:spcBef>
                <a:spcPts val="1000"/>
              </a:spcBef>
            </a:pPr>
            <a:r>
              <a:t>Are </a:t>
            </a:r>
            <a:r>
              <a:rPr b="1" i="1" u="sng"/>
              <a:t>bias-resistant</a:t>
            </a:r>
            <a:r>
              <a:t>, preventing subjectivity from infecting grades</a:t>
            </a:r>
            <a:endParaRPr sz="1800"/>
          </a:p>
          <a:p>
            <a:pPr lvl="1" marL="742950" indent="-285750">
              <a:spcBef>
                <a:spcPts val="1000"/>
              </a:spcBef>
              <a:defRPr b="1" i="1" u="sng"/>
            </a:pPr>
            <a:r>
              <a:t>Motivate</a:t>
            </a:r>
            <a:r>
              <a:rPr b="0" i="0" u="none"/>
              <a:t> students to strive for academic success, persevere, accept struggles and setbacks, and to gain critical lifelong skills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0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0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05">
                                            <p:txEl>
                                              <p:pRg st="1" end="1"/>
                                            </p:txEl>
                                          </p:spTgt>
                                        </p:tgtEl>
                                        <p:attrNameLst>
                                          <p:attrName>style.visibility</p:attrName>
                                        </p:attrNameLst>
                                      </p:cBhvr>
                                      <p:to>
                                        <p:strVal val="visible"/>
                                      </p:to>
                                    </p:set>
                                  </p:childTnLst>
                                </p:cTn>
                              </p:par>
                              <p:par>
                                <p:cTn id="13" presetClass="entr" nodeType="withEffect" presetSubtype="0" presetID="1" grpId="1" fill="hold">
                                  <p:stCondLst>
                                    <p:cond delay="0"/>
                                  </p:stCondLst>
                                  <p:iterate type="el" backwards="0">
                                    <p:tmAbs val="0"/>
                                  </p:iterate>
                                  <p:childTnLst>
                                    <p:set>
                                      <p:cBhvr>
                                        <p:cTn id="14" fill="hold"/>
                                        <p:tgtEl>
                                          <p:spTgt spid="205">
                                            <p:txEl>
                                              <p:pRg st="2" end="2"/>
                                            </p:txEl>
                                          </p:spTgt>
                                        </p:tgtEl>
                                        <p:attrNameLst>
                                          <p:attrName>style.visibility</p:attrName>
                                        </p:attrNameLst>
                                      </p:cBhvr>
                                      <p:to>
                                        <p:strVal val="visible"/>
                                      </p:to>
                                    </p:set>
                                  </p:childTnLst>
                                </p:cTn>
                              </p:par>
                              <p:par>
                                <p:cTn id="15" presetClass="entr" nodeType="withEffect" presetSubtype="0" presetID="1" grpId="1" fill="hold">
                                  <p:stCondLst>
                                    <p:cond delay="0"/>
                                  </p:stCondLst>
                                  <p:iterate type="el" backwards="0">
                                    <p:tmAbs val="0"/>
                                  </p:iterate>
                                  <p:childTnLst>
                                    <p:set>
                                      <p:cBhvr>
                                        <p:cTn id="16" fill="hold"/>
                                        <p:tgtEl>
                                          <p:spTgt spid="205">
                                            <p:txEl>
                                              <p:pRg st="3" end="3"/>
                                            </p:txEl>
                                          </p:spTgt>
                                        </p:tgtEl>
                                        <p:attrNameLst>
                                          <p:attrName>style.visibility</p:attrName>
                                        </p:attrNameLst>
                                      </p:cBhvr>
                                      <p:to>
                                        <p:strVal val="visible"/>
                                      </p:to>
                                    </p:set>
                                  </p:childTnLst>
                                </p:cTn>
                              </p:par>
                              <p:par>
                                <p:cTn id="17" presetClass="entr" nodeType="withEffect" presetSubtype="0" presetID="1" grpId="1" fill="hold">
                                  <p:stCondLst>
                                    <p:cond delay="0"/>
                                  </p:stCondLst>
                                  <p:iterate type="el" backwards="0">
                                    <p:tmAbs val="0"/>
                                  </p:iterate>
                                  <p:childTnLst>
                                    <p:set>
                                      <p:cBhvr>
                                        <p:cTn id="18" fill="hold"/>
                                        <p:tgtEl>
                                          <p:spTgt spid="205">
                                            <p:txEl>
                                              <p:pRg st="4" end="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05"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Google Shape;177;p23"/>
          <p:cNvSpPr txBox="1"/>
          <p:nvPr>
            <p:ph type="title"/>
          </p:nvPr>
        </p:nvSpPr>
        <p:spPr>
          <a:xfrm>
            <a:off x="234463" y="328246"/>
            <a:ext cx="11711352" cy="1659752"/>
          </a:xfrm>
          <a:prstGeom prst="rect">
            <a:avLst/>
          </a:prstGeom>
        </p:spPr>
        <p:txBody>
          <a:bodyPr/>
          <a:lstStyle>
            <a:lvl1pPr algn="ctr"/>
          </a:lstStyle>
          <a:p>
            <a:pPr/>
            <a:r>
              <a:t>Traditional Grading Practices</a:t>
            </a:r>
          </a:p>
        </p:txBody>
      </p:sp>
      <p:sp>
        <p:nvSpPr>
          <p:cNvPr id="210" name="Google Shape;178;p23"/>
          <p:cNvSpPr txBox="1"/>
          <p:nvPr>
            <p:ph type="body" idx="1"/>
          </p:nvPr>
        </p:nvSpPr>
        <p:spPr>
          <a:xfrm>
            <a:off x="234463" y="1861154"/>
            <a:ext cx="11711400" cy="3649200"/>
          </a:xfrm>
          <a:prstGeom prst="rect">
            <a:avLst/>
          </a:prstGeom>
        </p:spPr>
        <p:txBody>
          <a:bodyPr anchor="t"/>
          <a:lstStyle/>
          <a:p>
            <a:pPr marL="0" indent="0">
              <a:lnSpc>
                <a:spcPct val="115000"/>
              </a:lnSpc>
              <a:buSzTx/>
              <a:buNone/>
              <a:defRPr sz="3200"/>
            </a:pPr>
            <a:r>
              <a:t>How do our “traditional grading practices” fare under the equitable grading standard?</a:t>
            </a:r>
          </a:p>
          <a:p>
            <a:pPr marL="285750" indent="-285750">
              <a:lnSpc>
                <a:spcPct val="115000"/>
              </a:lnSpc>
              <a:buSzPts val="3200"/>
              <a:defRPr b="1" i="1" sz="3200" u="sng"/>
            </a:pPr>
            <a:r>
              <a:t>Not</a:t>
            </a:r>
            <a:r>
              <a:rPr b="0" i="0" u="none"/>
              <a:t> mathematically accurate</a:t>
            </a:r>
            <a:endParaRPr b="0" i="0" u="none"/>
          </a:p>
          <a:p>
            <a:pPr marL="285750" indent="-285750">
              <a:lnSpc>
                <a:spcPct val="115000"/>
              </a:lnSpc>
              <a:spcBef>
                <a:spcPts val="1000"/>
              </a:spcBef>
              <a:buSzPts val="3200"/>
              <a:defRPr b="1" i="1" sz="3200" u="sng"/>
            </a:pPr>
            <a:r>
              <a:t>Not</a:t>
            </a:r>
            <a:r>
              <a:rPr b="0" i="0" u="none"/>
              <a:t> bias-resistant</a:t>
            </a:r>
            <a:endParaRPr b="0" i="0" u="none"/>
          </a:p>
          <a:p>
            <a:pPr marL="285750" indent="-285750">
              <a:lnSpc>
                <a:spcPct val="115000"/>
              </a:lnSpc>
              <a:spcBef>
                <a:spcPts val="1000"/>
              </a:spcBef>
              <a:buSzPts val="3200"/>
              <a:defRPr b="1" i="1" sz="3200" u="sng"/>
            </a:pPr>
            <a:r>
              <a:t>Not</a:t>
            </a:r>
            <a:r>
              <a:rPr b="0" i="0" u="none"/>
              <a:t> motivational for students (or faculty)</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0">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0">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10"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Google Shape;184;p24"/>
          <p:cNvSpPr txBox="1"/>
          <p:nvPr>
            <p:ph type="title"/>
          </p:nvPr>
        </p:nvSpPr>
        <p:spPr>
          <a:xfrm>
            <a:off x="234463" y="328246"/>
            <a:ext cx="11711400" cy="1659902"/>
          </a:xfrm>
          <a:prstGeom prst="rect">
            <a:avLst/>
          </a:prstGeom>
        </p:spPr>
        <p:txBody>
          <a:bodyPr/>
          <a:lstStyle>
            <a:lvl1pPr algn="ctr"/>
          </a:lstStyle>
          <a:p>
            <a:pPr/>
            <a:r>
              <a:t>Homework Doesn’t Work</a:t>
            </a:r>
          </a:p>
        </p:txBody>
      </p:sp>
      <p:sp>
        <p:nvSpPr>
          <p:cNvPr id="215" name="Google Shape;185;p24"/>
          <p:cNvSpPr txBox="1"/>
          <p:nvPr>
            <p:ph type="body" idx="1"/>
          </p:nvPr>
        </p:nvSpPr>
        <p:spPr>
          <a:xfrm>
            <a:off x="234475" y="1861149"/>
            <a:ext cx="11711400" cy="4095301"/>
          </a:xfrm>
          <a:prstGeom prst="rect">
            <a:avLst/>
          </a:prstGeom>
        </p:spPr>
        <p:txBody>
          <a:bodyPr anchor="t"/>
          <a:lstStyle/>
          <a:p>
            <a:pPr indent="-355600">
              <a:buSzPts val="2600"/>
              <a:defRPr sz="2600"/>
            </a:pPr>
            <a:r>
              <a:t>Homework is designed to help students learn, </a:t>
            </a:r>
            <a:r>
              <a:rPr i="1"/>
              <a:t>not </a:t>
            </a:r>
            <a:r>
              <a:t>to evaluate their capabilities</a:t>
            </a:r>
          </a:p>
          <a:p>
            <a:pPr lvl="1" marL="914400" indent="-355600">
              <a:buSzPts val="2000"/>
              <a:defRPr sz="2000"/>
            </a:pPr>
            <a:r>
              <a:t>Grading homework results in scores that are </a:t>
            </a:r>
            <a:r>
              <a:rPr i="1"/>
              <a:t>inaccurate</a:t>
            </a:r>
            <a:br>
              <a:rPr i="1"/>
            </a:br>
            <a:endParaRPr i="1"/>
          </a:p>
          <a:p>
            <a:pPr indent="-355600">
              <a:buSzPts val="2600"/>
              <a:defRPr sz="2600"/>
            </a:pPr>
            <a:r>
              <a:t>Not every student is able to complete homework assignments by the prescribed deadline, nor are they able to always get it right the first attempt</a:t>
            </a:r>
          </a:p>
          <a:p>
            <a:pPr lvl="1" marL="914400" indent="-355600">
              <a:buSzPts val="2000"/>
              <a:defRPr sz="2000"/>
            </a:pPr>
            <a:r>
              <a:t>Grading homework results in scores that are </a:t>
            </a:r>
            <a:r>
              <a:rPr i="1"/>
              <a:t>biased</a:t>
            </a:r>
            <a:br>
              <a:rPr i="1"/>
            </a:br>
          </a:p>
          <a:p>
            <a:pPr indent="-355600">
              <a:buSzPts val="2600"/>
              <a:defRPr sz="2600"/>
            </a:pPr>
            <a:r>
              <a:t>Assigning points to homework emphasizes extrinsic motivation, penalizes students for factors outside their control, and sends mixed messages regarding learning as a process</a:t>
            </a:r>
          </a:p>
          <a:p>
            <a:pPr lvl="1" marL="914400" indent="-355600">
              <a:buSzPts val="2000"/>
              <a:defRPr sz="2000"/>
            </a:pPr>
            <a:r>
              <a:t>Grading homework is not </a:t>
            </a:r>
            <a:r>
              <a:rPr i="1"/>
              <a:t>motivational</a:t>
            </a:r>
          </a:p>
        </p:txBody>
      </p:sp>
      <p:sp>
        <p:nvSpPr>
          <p:cNvPr id="216" name="Google Shape;186;p24"/>
          <p:cNvSpPr/>
          <p:nvPr/>
        </p:nvSpPr>
        <p:spPr>
          <a:xfrm>
            <a:off x="3215124" y="407099"/>
            <a:ext cx="5750102" cy="60438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737" y="14106"/>
                </a:moveTo>
                <a:lnTo>
                  <a:pt x="16737" y="14106"/>
                </a:lnTo>
                <a:cubicBezTo>
                  <a:pt x="18511" y="10732"/>
                  <a:pt x="17291" y="6516"/>
                  <a:pt x="14012" y="4690"/>
                </a:cubicBezTo>
                <a:cubicBezTo>
                  <a:pt x="11973" y="3555"/>
                  <a:pt x="9510" y="3576"/>
                  <a:pt x="7489" y="4746"/>
                </a:cubicBezTo>
                <a:close/>
                <a:moveTo>
                  <a:pt x="4863" y="7494"/>
                </a:moveTo>
                <a:lnTo>
                  <a:pt x="4863" y="7494"/>
                </a:lnTo>
                <a:cubicBezTo>
                  <a:pt x="3089" y="10868"/>
                  <a:pt x="4309" y="15084"/>
                  <a:pt x="7588" y="16910"/>
                </a:cubicBezTo>
                <a:cubicBezTo>
                  <a:pt x="9627" y="18045"/>
                  <a:pt x="12090" y="18024"/>
                  <a:pt x="14111" y="16854"/>
                </a:cubicBezTo>
                <a:close/>
              </a:path>
            </a:pathLst>
          </a:custGeom>
          <a:solidFill>
            <a:srgbClr val="FF0000"/>
          </a:solidFill>
          <a:ln>
            <a:solidFill>
              <a:srgbClr val="18276C"/>
            </a:solidFill>
          </a:ln>
        </p:spPr>
        <p:txBody>
          <a:bodyPr lIns="0" tIns="0" rIns="0" bIns="0"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5">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5">
                                            <p:txEl>
                                              <p:pRg st="0" end="0"/>
                                            </p:txEl>
                                          </p:spTgt>
                                        </p:tgtEl>
                                        <p:attrNameLst>
                                          <p:attrName>style.visibility</p:attrName>
                                        </p:attrNameLst>
                                      </p:cBhvr>
                                      <p:to>
                                        <p:strVal val="visible"/>
                                      </p:to>
                                    </p:set>
                                  </p:childTnLst>
                                </p:cTn>
                              </p:par>
                              <p:par>
                                <p:cTn id="9" presetClass="entr" nodeType="withEffect" presetSubtype="0" presetID="1" grpId="1" fill="hold">
                                  <p:stCondLst>
                                    <p:cond delay="0"/>
                                  </p:stCondLst>
                                  <p:iterate type="el" backwards="0">
                                    <p:tmAbs val="0"/>
                                  </p:iterate>
                                  <p:childTnLst>
                                    <p:set>
                                      <p:cBhvr>
                                        <p:cTn id="10" fill="hold"/>
                                        <p:tgtEl>
                                          <p:spTgt spid="2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1" fill="hold">
                                  <p:stCondLst>
                                    <p:cond delay="0"/>
                                  </p:stCondLst>
                                  <p:iterate type="el" backwards="0">
                                    <p:tmAbs val="0"/>
                                  </p:iterate>
                                  <p:childTnLst>
                                    <p:set>
                                      <p:cBhvr>
                                        <p:cTn id="14" fill="hold"/>
                                        <p:tgtEl>
                                          <p:spTgt spid="215">
                                            <p:txEl>
                                              <p:pRg st="2" end="2"/>
                                            </p:txEl>
                                          </p:spTgt>
                                        </p:tgtEl>
                                        <p:attrNameLst>
                                          <p:attrName>style.visibility</p:attrName>
                                        </p:attrNameLst>
                                      </p:cBhvr>
                                      <p:to>
                                        <p:strVal val="visible"/>
                                      </p:to>
                                    </p:set>
                                  </p:childTnLst>
                                </p:cTn>
                              </p:par>
                              <p:par>
                                <p:cTn id="15" presetClass="entr" nodeType="withEffect" presetSubtype="0" presetID="1" grpId="1" fill="hold">
                                  <p:stCondLst>
                                    <p:cond delay="0"/>
                                  </p:stCondLst>
                                  <p:iterate type="el" backwards="0">
                                    <p:tmAbs val="0"/>
                                  </p:iterate>
                                  <p:childTnLst>
                                    <p:set>
                                      <p:cBhvr>
                                        <p:cTn id="16" fill="hold"/>
                                        <p:tgtEl>
                                          <p:spTgt spid="2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5">
                                            <p:txEl>
                                              <p:pRg st="4" end="4"/>
                                            </p:txEl>
                                          </p:spTgt>
                                        </p:tgtEl>
                                        <p:attrNameLst>
                                          <p:attrName>style.visibility</p:attrName>
                                        </p:attrNameLst>
                                      </p:cBhvr>
                                      <p:to>
                                        <p:strVal val="visible"/>
                                      </p:to>
                                    </p:set>
                                  </p:childTnLst>
                                </p:cTn>
                              </p:par>
                              <p:par>
                                <p:cTn id="21" presetClass="entr" nodeType="withEffect" presetSubtype="0" presetID="1" grpId="1" fill="hold">
                                  <p:stCondLst>
                                    <p:cond delay="0"/>
                                  </p:stCondLst>
                                  <p:iterate type="el" backwards="0">
                                    <p:tmAbs val="0"/>
                                  </p:iterate>
                                  <p:childTnLst>
                                    <p:set>
                                      <p:cBhvr>
                                        <p:cTn id="22" fill="hold"/>
                                        <p:tgtEl>
                                          <p:spTgt spid="21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2" fill="hold">
                                  <p:stCondLst>
                                    <p:cond delay="0"/>
                                  </p:stCondLst>
                                  <p:iterate type="el" backwards="0">
                                    <p:tmAbs val="0"/>
                                  </p:iterate>
                                  <p:childTnLst>
                                    <p:set>
                                      <p:cBhvr>
                                        <p:cTn id="26" fill="hold"/>
                                        <p:tgtEl>
                                          <p:spTgt spid="2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6" grpId="2"/>
      <p:bldP build="p" bldLvl="1" animBg="1" rev="0" advAuto="0" spid="215"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Google Shape;192;p25"/>
          <p:cNvSpPr txBox="1"/>
          <p:nvPr>
            <p:ph type="title"/>
          </p:nvPr>
        </p:nvSpPr>
        <p:spPr>
          <a:xfrm>
            <a:off x="234463" y="328246"/>
            <a:ext cx="11711400" cy="1659902"/>
          </a:xfrm>
          <a:prstGeom prst="rect">
            <a:avLst/>
          </a:prstGeom>
        </p:spPr>
        <p:txBody>
          <a:bodyPr/>
          <a:lstStyle>
            <a:lvl1pPr algn="ctr"/>
          </a:lstStyle>
          <a:p>
            <a:pPr/>
            <a:r>
              <a:t>Problems of (Grading) Scale</a:t>
            </a:r>
          </a:p>
        </p:txBody>
      </p:sp>
      <p:sp>
        <p:nvSpPr>
          <p:cNvPr id="219" name="Google Shape;193;p25"/>
          <p:cNvSpPr txBox="1"/>
          <p:nvPr>
            <p:ph type="body" idx="1"/>
          </p:nvPr>
        </p:nvSpPr>
        <p:spPr>
          <a:xfrm>
            <a:off x="234475" y="1861149"/>
            <a:ext cx="11711400" cy="4409700"/>
          </a:xfrm>
          <a:prstGeom prst="rect">
            <a:avLst/>
          </a:prstGeom>
        </p:spPr>
        <p:txBody>
          <a:bodyPr anchor="t"/>
          <a:lstStyle/>
          <a:p>
            <a:pPr>
              <a:buSzPts val="3200"/>
              <a:defRPr sz="3200"/>
            </a:pPr>
            <a:r>
              <a:t>90/80/70/60 grade ranges 🡪 10 values for A,B,C,D and 60 for F </a:t>
            </a:r>
          </a:p>
          <a:p>
            <a:pPr lvl="1" marL="914400" indent="-431800">
              <a:buSzPts val="3200"/>
              <a:defRPr sz="3200"/>
            </a:pPr>
            <a:r>
              <a:t>Is it necessary to have 10 different A/B/C/D values? 60 Fs?</a:t>
            </a:r>
          </a:p>
          <a:p>
            <a:pPr marL="0" indent="0">
              <a:buSzTx/>
              <a:buNone/>
            </a:pPr>
            <a:endParaRPr sz="1800"/>
          </a:p>
          <a:p>
            <a:pPr indent="-431800">
              <a:buSzPts val="3200"/>
              <a:defRPr sz="3200"/>
            </a:pPr>
            <a:r>
              <a:t>60 values for an F means a low score or 0 has </a:t>
            </a:r>
            <a:r>
              <a:rPr i="1"/>
              <a:t>huge</a:t>
            </a:r>
            <a:r>
              <a:t> impact: A zero in one component lowers 2 B’s to an F</a:t>
            </a:r>
          </a:p>
          <a:p>
            <a:pPr marL="0" indent="457200">
              <a:spcBef>
                <a:spcPts val="1000"/>
              </a:spcBef>
              <a:buSzTx/>
              <a:buNone/>
            </a:pPr>
            <a:endParaRPr sz="3200"/>
          </a:p>
          <a:p>
            <a:pPr indent="-431800">
              <a:buSzPts val="3200"/>
              <a:defRPr sz="3200"/>
            </a:pPr>
            <a:r>
              <a:t>Alternative: </a:t>
            </a:r>
            <a:r>
              <a:rPr i="1"/>
              <a:t>Shrink </a:t>
            </a:r>
            <a:r>
              <a:t>and</a:t>
            </a:r>
            <a:r>
              <a:rPr i="1"/>
              <a:t> balance the scale </a:t>
            </a:r>
            <a:r>
              <a:t>(binary, 4-point, 15-point)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1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1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1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1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1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21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219">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19"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Google Shape;199;p26"/>
          <p:cNvSpPr txBox="1"/>
          <p:nvPr>
            <p:ph type="title"/>
          </p:nvPr>
        </p:nvSpPr>
        <p:spPr>
          <a:xfrm>
            <a:off x="234463" y="328246"/>
            <a:ext cx="11711400" cy="1659902"/>
          </a:xfrm>
          <a:prstGeom prst="rect">
            <a:avLst/>
          </a:prstGeom>
        </p:spPr>
        <p:txBody>
          <a:bodyPr/>
          <a:lstStyle>
            <a:lvl1pPr algn="ctr"/>
          </a:lstStyle>
          <a:p>
            <a:pPr/>
            <a:r>
              <a:t>“Behavioral” Grading Modifiers</a:t>
            </a:r>
          </a:p>
        </p:txBody>
      </p:sp>
      <p:sp>
        <p:nvSpPr>
          <p:cNvPr id="222" name="Google Shape;200;p26"/>
          <p:cNvSpPr txBox="1"/>
          <p:nvPr>
            <p:ph type="body" idx="1"/>
          </p:nvPr>
        </p:nvSpPr>
        <p:spPr>
          <a:xfrm>
            <a:off x="234475" y="1861149"/>
            <a:ext cx="11711400" cy="4409700"/>
          </a:xfrm>
          <a:prstGeom prst="rect">
            <a:avLst/>
          </a:prstGeom>
        </p:spPr>
        <p:txBody>
          <a:bodyPr anchor="t"/>
          <a:lstStyle/>
          <a:p>
            <a:pPr indent="-431800">
              <a:buSzPts val="3200"/>
              <a:defRPr sz="3200"/>
            </a:pPr>
            <a:r>
              <a:t>Consider the variety of ways a student might receive a score for factors </a:t>
            </a:r>
            <a:r>
              <a:rPr i="1"/>
              <a:t>other than</a:t>
            </a:r>
            <a:r>
              <a:t> performance on objectives:</a:t>
            </a:r>
          </a:p>
          <a:p>
            <a:pPr lvl="1" marL="914400" indent="-431800">
              <a:buSzPts val="3200"/>
              <a:defRPr sz="3200"/>
            </a:pPr>
            <a:r>
              <a:t>Late work</a:t>
            </a:r>
          </a:p>
          <a:p>
            <a:pPr lvl="1" marL="914400" indent="-431800">
              <a:buSzPts val="3200"/>
              <a:defRPr sz="3200"/>
            </a:pPr>
            <a:r>
              <a:t>Shared work</a:t>
            </a:r>
          </a:p>
          <a:p>
            <a:pPr lvl="1" marL="914400" indent="-431800">
              <a:buSzPts val="3200"/>
              <a:defRPr sz="3200"/>
            </a:pPr>
            <a:r>
              <a:t>Attendance</a:t>
            </a:r>
          </a:p>
          <a:p>
            <a:pPr lvl="1" marL="914400" indent="-431800">
              <a:buSzPts val="3200"/>
              <a:defRPr sz="3200"/>
            </a:pPr>
            <a:r>
              <a:t>Participation</a:t>
            </a:r>
          </a:p>
          <a:p>
            <a:pPr lvl="1" marL="914400" indent="-431800">
              <a:buSzPts val="3200"/>
              <a:defRPr sz="3200"/>
            </a:pPr>
            <a:r>
              <a:t>Extra Credit</a:t>
            </a:r>
          </a:p>
          <a:p>
            <a:pPr lvl="1" marL="914400" indent="-431800">
              <a:buSzPts val="3200"/>
              <a:defRPr sz="3200"/>
            </a:pPr>
            <a:r>
              <a:t>Group Work</a:t>
            </a:r>
          </a:p>
        </p:txBody>
      </p:sp>
      <p:sp>
        <p:nvSpPr>
          <p:cNvPr id="223" name="Google Shape;201;p26"/>
          <p:cNvSpPr/>
          <p:nvPr/>
        </p:nvSpPr>
        <p:spPr>
          <a:xfrm>
            <a:off x="3220949" y="407099"/>
            <a:ext cx="5750101" cy="60438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6737" y="14106"/>
                </a:moveTo>
                <a:lnTo>
                  <a:pt x="16737" y="14106"/>
                </a:lnTo>
                <a:cubicBezTo>
                  <a:pt x="18511" y="10732"/>
                  <a:pt x="17291" y="6516"/>
                  <a:pt x="14012" y="4690"/>
                </a:cubicBezTo>
                <a:cubicBezTo>
                  <a:pt x="11973" y="3555"/>
                  <a:pt x="9510" y="3576"/>
                  <a:pt x="7489" y="4746"/>
                </a:cubicBezTo>
                <a:close/>
                <a:moveTo>
                  <a:pt x="4863" y="7494"/>
                </a:moveTo>
                <a:lnTo>
                  <a:pt x="4863" y="7494"/>
                </a:lnTo>
                <a:cubicBezTo>
                  <a:pt x="3089" y="10868"/>
                  <a:pt x="4309" y="15084"/>
                  <a:pt x="7588" y="16910"/>
                </a:cubicBezTo>
                <a:cubicBezTo>
                  <a:pt x="9627" y="18045"/>
                  <a:pt x="12090" y="18024"/>
                  <a:pt x="14111" y="16854"/>
                </a:cubicBezTo>
                <a:close/>
              </a:path>
            </a:pathLst>
          </a:custGeom>
          <a:solidFill>
            <a:srgbClr val="FF0000"/>
          </a:solidFill>
          <a:ln>
            <a:solidFill>
              <a:srgbClr val="18276C"/>
            </a:solidFill>
          </a:ln>
        </p:spPr>
        <p:txBody>
          <a:bodyPr lIns="0" tIns="0" rIns="0" bIns="0"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2">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2">
                                            <p:txEl>
                                              <p:pRg st="0" end="0"/>
                                            </p:txEl>
                                          </p:spTgt>
                                        </p:tgtEl>
                                        <p:attrNameLst>
                                          <p:attrName>style.visibility</p:attrName>
                                        </p:attrNameLst>
                                      </p:cBhvr>
                                      <p:to>
                                        <p:strVal val="visible"/>
                                      </p:to>
                                    </p:set>
                                  </p:childTnLst>
                                </p:cTn>
                              </p:par>
                              <p:par>
                                <p:cTn id="9" presetClass="entr" nodeType="withEffect" presetSubtype="0" presetID="1" grpId="1" fill="hold">
                                  <p:stCondLst>
                                    <p:cond delay="0"/>
                                  </p:stCondLst>
                                  <p:iterate type="el" backwards="0">
                                    <p:tmAbs val="0"/>
                                  </p:iterate>
                                  <p:childTnLst>
                                    <p:set>
                                      <p:cBhvr>
                                        <p:cTn id="10" fill="hold"/>
                                        <p:tgtEl>
                                          <p:spTgt spid="222">
                                            <p:txEl>
                                              <p:pRg st="1" end="1"/>
                                            </p:txEl>
                                          </p:spTgt>
                                        </p:tgtEl>
                                        <p:attrNameLst>
                                          <p:attrName>style.visibility</p:attrName>
                                        </p:attrNameLst>
                                      </p:cBhvr>
                                      <p:to>
                                        <p:strVal val="visible"/>
                                      </p:to>
                                    </p:set>
                                  </p:childTnLst>
                                </p:cTn>
                              </p:par>
                              <p:par>
                                <p:cTn id="11" presetClass="entr" nodeType="withEffect" presetSubtype="0" presetID="1" grpId="1" fill="hold">
                                  <p:stCondLst>
                                    <p:cond delay="0"/>
                                  </p:stCondLst>
                                  <p:iterate type="el" backwards="0">
                                    <p:tmAbs val="0"/>
                                  </p:iterate>
                                  <p:childTnLst>
                                    <p:set>
                                      <p:cBhvr>
                                        <p:cTn id="12" fill="hold"/>
                                        <p:tgtEl>
                                          <p:spTgt spid="222">
                                            <p:txEl>
                                              <p:pRg st="2" end="2"/>
                                            </p:txEl>
                                          </p:spTgt>
                                        </p:tgtEl>
                                        <p:attrNameLst>
                                          <p:attrName>style.visibility</p:attrName>
                                        </p:attrNameLst>
                                      </p:cBhvr>
                                      <p:to>
                                        <p:strVal val="visible"/>
                                      </p:to>
                                    </p:set>
                                  </p:childTnLst>
                                </p:cTn>
                              </p:par>
                              <p:par>
                                <p:cTn id="13" presetClass="entr" nodeType="withEffect" presetSubtype="0" presetID="1" grpId="1" fill="hold">
                                  <p:stCondLst>
                                    <p:cond delay="0"/>
                                  </p:stCondLst>
                                  <p:iterate type="el" backwards="0">
                                    <p:tmAbs val="0"/>
                                  </p:iterate>
                                  <p:childTnLst>
                                    <p:set>
                                      <p:cBhvr>
                                        <p:cTn id="14" fill="hold"/>
                                        <p:tgtEl>
                                          <p:spTgt spid="222">
                                            <p:txEl>
                                              <p:pRg st="3" end="3"/>
                                            </p:txEl>
                                          </p:spTgt>
                                        </p:tgtEl>
                                        <p:attrNameLst>
                                          <p:attrName>style.visibility</p:attrName>
                                        </p:attrNameLst>
                                      </p:cBhvr>
                                      <p:to>
                                        <p:strVal val="visible"/>
                                      </p:to>
                                    </p:set>
                                  </p:childTnLst>
                                </p:cTn>
                              </p:par>
                              <p:par>
                                <p:cTn id="15" presetClass="entr" nodeType="withEffect" presetSubtype="0" presetID="1" grpId="1" fill="hold">
                                  <p:stCondLst>
                                    <p:cond delay="0"/>
                                  </p:stCondLst>
                                  <p:iterate type="el" backwards="0">
                                    <p:tmAbs val="0"/>
                                  </p:iterate>
                                  <p:childTnLst>
                                    <p:set>
                                      <p:cBhvr>
                                        <p:cTn id="16" fill="hold"/>
                                        <p:tgtEl>
                                          <p:spTgt spid="222">
                                            <p:txEl>
                                              <p:pRg st="4" end="4"/>
                                            </p:txEl>
                                          </p:spTgt>
                                        </p:tgtEl>
                                        <p:attrNameLst>
                                          <p:attrName>style.visibility</p:attrName>
                                        </p:attrNameLst>
                                      </p:cBhvr>
                                      <p:to>
                                        <p:strVal val="visible"/>
                                      </p:to>
                                    </p:set>
                                  </p:childTnLst>
                                </p:cTn>
                              </p:par>
                              <p:par>
                                <p:cTn id="17" presetClass="entr" nodeType="withEffect" presetSubtype="0" presetID="1" grpId="1" fill="hold">
                                  <p:stCondLst>
                                    <p:cond delay="0"/>
                                  </p:stCondLst>
                                  <p:iterate type="el" backwards="0">
                                    <p:tmAbs val="0"/>
                                  </p:iterate>
                                  <p:childTnLst>
                                    <p:set>
                                      <p:cBhvr>
                                        <p:cTn id="18" fill="hold"/>
                                        <p:tgtEl>
                                          <p:spTgt spid="222">
                                            <p:txEl>
                                              <p:pRg st="5" end="5"/>
                                            </p:txEl>
                                          </p:spTgt>
                                        </p:tgtEl>
                                        <p:attrNameLst>
                                          <p:attrName>style.visibility</p:attrName>
                                        </p:attrNameLst>
                                      </p:cBhvr>
                                      <p:to>
                                        <p:strVal val="visible"/>
                                      </p:to>
                                    </p:set>
                                  </p:childTnLst>
                                </p:cTn>
                              </p:par>
                              <p:par>
                                <p:cTn id="19" presetClass="entr" nodeType="withEffect" presetSubtype="0" presetID="1" grpId="1" fill="hold">
                                  <p:stCondLst>
                                    <p:cond delay="0"/>
                                  </p:stCondLst>
                                  <p:iterate type="el" backwards="0">
                                    <p:tmAbs val="0"/>
                                  </p:iterate>
                                  <p:childTnLst>
                                    <p:set>
                                      <p:cBhvr>
                                        <p:cTn id="20" fill="hold"/>
                                        <p:tgtEl>
                                          <p:spTgt spid="22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2" fill="hold">
                                  <p:stCondLst>
                                    <p:cond delay="0"/>
                                  </p:stCondLst>
                                  <p:iterate type="el" backwards="0">
                                    <p:tmAbs val="0"/>
                                  </p:iterate>
                                  <p:childTnLst>
                                    <p:set>
                                      <p:cBhvr>
                                        <p:cTn id="24" fill="hold"/>
                                        <p:tgtEl>
                                          <p:spTgt spid="2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2" grpId="1"/>
      <p:bldP build="whole" bldLvl="1" animBg="1" rev="0" advAuto="0" spid="223"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Google Shape;207;p27"/>
          <p:cNvSpPr txBox="1"/>
          <p:nvPr>
            <p:ph type="title"/>
          </p:nvPr>
        </p:nvSpPr>
        <p:spPr>
          <a:xfrm>
            <a:off x="234463" y="328246"/>
            <a:ext cx="11711400" cy="1659902"/>
          </a:xfrm>
          <a:prstGeom prst="rect">
            <a:avLst/>
          </a:prstGeom>
        </p:spPr>
        <p:txBody>
          <a:bodyPr/>
          <a:lstStyle>
            <a:lvl1pPr algn="ctr"/>
          </a:lstStyle>
          <a:p>
            <a:pPr/>
            <a:r>
              <a:t>(De)Motivating Grades</a:t>
            </a:r>
          </a:p>
        </p:txBody>
      </p:sp>
      <p:sp>
        <p:nvSpPr>
          <p:cNvPr id="226" name="Google Shape;208;p27"/>
          <p:cNvSpPr txBox="1"/>
          <p:nvPr>
            <p:ph type="body" idx="1"/>
          </p:nvPr>
        </p:nvSpPr>
        <p:spPr>
          <a:xfrm>
            <a:off x="234475" y="1861149"/>
            <a:ext cx="11711400" cy="4038001"/>
          </a:xfrm>
          <a:prstGeom prst="rect">
            <a:avLst/>
          </a:prstGeom>
        </p:spPr>
        <p:txBody>
          <a:bodyPr anchor="t"/>
          <a:lstStyle/>
          <a:p>
            <a:pPr marL="285750" indent="-311150">
              <a:buSzPts val="2800"/>
              <a:defRPr sz="2800"/>
            </a:pPr>
            <a:r>
              <a:t>Contingent extrinsic rewards—do this to get that—undermine intrinsic motivation (p.154)</a:t>
            </a:r>
          </a:p>
          <a:p>
            <a:pPr marL="285750" indent="-311150">
              <a:spcBef>
                <a:spcPts val="1000"/>
              </a:spcBef>
              <a:buSzPts val="2800"/>
              <a:defRPr sz="2800"/>
            </a:pPr>
            <a:r>
              <a:t>Extrinsic motivation </a:t>
            </a:r>
            <a:r>
              <a:rPr b="1" i="1" u="sng"/>
              <a:t>lowers</a:t>
            </a:r>
            <a:r>
              <a:t> performance on creative or complex-thinking tasks and increases unethical behavior (p.155)</a:t>
            </a:r>
          </a:p>
          <a:p>
            <a:pPr marL="285750" indent="-311150">
              <a:spcBef>
                <a:spcPts val="1000"/>
              </a:spcBef>
              <a:buSzPts val="2800"/>
              <a:defRPr sz="2800"/>
            </a:pPr>
            <a:r>
              <a:t>Using (low) grades as punishment causes student withdrawal or low self-esteem (p.157)</a:t>
            </a:r>
          </a:p>
          <a:p>
            <a:pPr marL="285750" indent="-311150">
              <a:spcBef>
                <a:spcPts val="1000"/>
              </a:spcBef>
              <a:buSzPts val="2800"/>
              <a:defRPr sz="2800"/>
            </a:pPr>
            <a:r>
              <a:t>Point-based grades (and extra credit) focus student attention on points, not content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6">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22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22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22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226">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226" grpId="1"/>
    </p:bldLst>
  </p:timing>
</p:sld>
</file>

<file path=ppt/theme/theme1.xml><?xml version="1.0" encoding="utf-8"?>
<a:theme xmlns:a="http://schemas.openxmlformats.org/drawingml/2006/main" xmlns:r="http://schemas.openxmlformats.org/officeDocument/2006/relationships" name="Celestial">
  <a:themeElements>
    <a:clrScheme name="Celestial">
      <a:dk1>
        <a:srgbClr val="000000"/>
      </a:dk1>
      <a:lt1>
        <a:srgbClr val="FFFFFF"/>
      </a:lt1>
      <a:dk2>
        <a:srgbClr val="A7A7A7"/>
      </a:dk2>
      <a:lt2>
        <a:srgbClr val="535353"/>
      </a:lt2>
      <a:accent1>
        <a:srgbClr val="AC3EC1"/>
      </a:accent1>
      <a:accent2>
        <a:srgbClr val="477BD1"/>
      </a:accent2>
      <a:accent3>
        <a:srgbClr val="46B298"/>
      </a:accent3>
      <a:accent4>
        <a:srgbClr val="90BA4C"/>
      </a:accent4>
      <a:accent5>
        <a:srgbClr val="DD9D31"/>
      </a:accent5>
      <a:accent6>
        <a:srgbClr val="E25247"/>
      </a:accent6>
      <a:hlink>
        <a:srgbClr val="0000FF"/>
      </a:hlink>
      <a:folHlink>
        <a:srgbClr val="FF00FF"/>
      </a:folHlink>
    </a:clrScheme>
    <a:fontScheme name="Celestial">
      <a:majorFont>
        <a:latin typeface="Helvetica"/>
        <a:ea typeface="Helvetica"/>
        <a:cs typeface="Helvetica"/>
      </a:majorFont>
      <a:minorFont>
        <a:latin typeface="Arial"/>
        <a:ea typeface="Arial"/>
        <a:cs typeface="Arial"/>
      </a:minorFont>
    </a:fontScheme>
    <a:fmtScheme name="Celest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elestial">
  <a:themeElements>
    <a:clrScheme name="Celestial">
      <a:dk1>
        <a:srgbClr val="000000"/>
      </a:dk1>
      <a:lt1>
        <a:srgbClr val="FFFFFF"/>
      </a:lt1>
      <a:dk2>
        <a:srgbClr val="A7A7A7"/>
      </a:dk2>
      <a:lt2>
        <a:srgbClr val="535353"/>
      </a:lt2>
      <a:accent1>
        <a:srgbClr val="AC3EC1"/>
      </a:accent1>
      <a:accent2>
        <a:srgbClr val="477BD1"/>
      </a:accent2>
      <a:accent3>
        <a:srgbClr val="46B298"/>
      </a:accent3>
      <a:accent4>
        <a:srgbClr val="90BA4C"/>
      </a:accent4>
      <a:accent5>
        <a:srgbClr val="DD9D31"/>
      </a:accent5>
      <a:accent6>
        <a:srgbClr val="E25247"/>
      </a:accent6>
      <a:hlink>
        <a:srgbClr val="0000FF"/>
      </a:hlink>
      <a:folHlink>
        <a:srgbClr val="FF00FF"/>
      </a:folHlink>
    </a:clrScheme>
    <a:fontScheme name="Celestial">
      <a:majorFont>
        <a:latin typeface="Helvetica"/>
        <a:ea typeface="Helvetica"/>
        <a:cs typeface="Helvetica"/>
      </a:majorFont>
      <a:minorFont>
        <a:latin typeface="Arial"/>
        <a:ea typeface="Arial"/>
        <a:cs typeface="Arial"/>
      </a:minorFont>
    </a:fontScheme>
    <a:fmtScheme name="Celesti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