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68" r:id="rId5"/>
  </p:sldIdLst>
  <p:sldSz cx="9144000" cy="5143500" type="screen16x9"/>
  <p:notesSz cx="6858000" cy="9144000"/>
  <p:embeddedFontLst>
    <p:embeddedFont>
      <p:font typeface="Georgia" panose="02040502050405020303" pitchFamily="18" charset="0"/>
      <p:regular r:id="rId7"/>
      <p:bold r:id="rId8"/>
      <p:italic r:id="rId9"/>
      <p:boldItalic r:id="rId10"/>
    </p:embeddedFont>
    <p:embeddedFont>
      <p:font typeface="Lucida Console" panose="020B0609040504020204" pitchFamily="49" charset="0"/>
      <p:regular r:id="rId11"/>
    </p:embeddedFont>
    <p:embeddedFont>
      <p:font typeface="Proxima Nova" panose="02000506030000020004" pitchFamily="2" charset="0"/>
      <p:regular r:id="rId12"/>
      <p:bold r:id="rId13"/>
      <p:italic r:id="rId14"/>
      <p:boldItalic r:id="rId15"/>
    </p:embeddedFont>
    <p:embeddedFont>
      <p:font typeface="Raleway" pitchFamily="2" charset="77"/>
      <p:regular r:id="rId16"/>
      <p:bold r:id="rId17"/>
      <p:italic r:id="rId18"/>
      <p:boldItalic r:id="rId19"/>
    </p:embeddedFont>
    <p:embeddedFont>
      <p:font typeface="Source Sans Pro" panose="020B0503030403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37"/>
    <p:restoredTop sz="61831"/>
  </p:normalViewPr>
  <p:slideViewPr>
    <p:cSldViewPr snapToGrid="0">
      <p:cViewPr varScale="1">
        <p:scale>
          <a:sx n="98" d="100"/>
          <a:sy n="98" d="100"/>
        </p:scale>
        <p:origin x="968"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5.fntdata"/><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font" Target="fonts/font14.fnt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font" Target="fonts/font17.fntdata"/><Relationship Id="rId10" Type="http://schemas.openxmlformats.org/officeDocument/2006/relationships/font" Target="fonts/font4.fntdata"/><Relationship Id="rId19"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font" Target="fonts/font1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Good morning. Welcome. I’m Philip East. I’ll do our presentation and my colleagues Andy and Ben will join me in responding to your questions and comments.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We’re here to talk about our experience with Grading For Equity. GFE is a book by Joe Feldman [hold book up] and a set of practices that have revolutionized our teaching. We want to share some of our experience with you.</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want to have as much time as possible for discussion so I'll: 1) provide brief overviews of GFE and our paper and 2) indicate some possible partial measures you might take if you feel you can’t do your whole course using GFE practices. Then, we’ll have our discussion.</a:t>
            </a:r>
          </a:p>
          <a:p>
            <a:pPr marL="0" lvl="0" indent="0" algn="l" rtl="0">
              <a:spcBef>
                <a:spcPts val="0"/>
              </a:spcBef>
              <a:spcAft>
                <a:spcPts val="0"/>
              </a:spcAft>
              <a:buNone/>
            </a:pPr>
            <a:endParaRPr lang="en-US"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[CLICK  for what’s in the paper]</a:t>
            </a:r>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Our paper has two main parts--a discussion of the Grading For Equity practices and discussions of how we each have used those practices in our teaching. You can read the paper for details, but his are the key ideas we want to share.</a:t>
            </a:r>
          </a:p>
          <a:p>
            <a:pPr marL="158750" indent="0">
              <a:buNone/>
            </a:pPr>
            <a:endParaRPr lang="en-US" dirty="0"/>
          </a:p>
          <a:p>
            <a:pPr marL="158750" indent="0">
              <a:buNone/>
            </a:pPr>
            <a:endParaRPr lang="en-US" dirty="0"/>
          </a:p>
          <a:p>
            <a:pPr marL="158750" indent="0">
              <a:buNone/>
            </a:pPr>
            <a:r>
              <a:rPr lang="en-US" dirty="0"/>
              <a:t>[CLICK]	Grading For Equity is a set of practices that  1) allow grading to more accurately reflect student learning,  2) are resistant inadvertent bias, and  3) better motivate students  as compared to traditional grading practices.  We think it provides for better instruction and learning and happier teachers and students.</a:t>
            </a:r>
          </a:p>
          <a:p>
            <a:pPr marL="158750" indent="0">
              <a:buNone/>
            </a:pPr>
            <a:endParaRPr lang="en-US" dirty="0"/>
          </a:p>
          <a:p>
            <a:pPr marL="158750" indent="0">
              <a:buNone/>
            </a:pPr>
            <a:r>
              <a:rPr lang="en-US" dirty="0"/>
              <a:t>[CLICK]	The GFE books suggests a bunch of practices that we think are included in just four actions.</a:t>
            </a:r>
          </a:p>
          <a:p>
            <a:pPr marL="457200" lvl="0" indent="-298450"/>
            <a:r>
              <a:rPr lang="en-US" dirty="0"/>
              <a:t>First, GFE is based on grading of outcomes.  So, the outcomes must be identified. We suggest using Wiggins </a:t>
            </a:r>
            <a:r>
              <a:rPr lang="en-US" dirty="0" err="1"/>
              <a:t>a`nd</a:t>
            </a:r>
            <a:r>
              <a:rPr lang="en-US" dirty="0"/>
              <a:t> McTighe’s backward design from the book </a:t>
            </a:r>
            <a:r>
              <a:rPr lang="en-US" i="1" dirty="0"/>
              <a:t>Understanding By Design</a:t>
            </a:r>
            <a:r>
              <a:rPr lang="en-US" i="0" dirty="0"/>
              <a:t> as a process for explicating outcomes. </a:t>
            </a:r>
          </a:p>
          <a:p>
            <a:pPr marL="457200" lvl="0" indent="-298450"/>
            <a:r>
              <a:rPr lang="en-US" i="0" dirty="0"/>
              <a:t>Once outcomes have been identified you grade—include in grading—only summative, not formative, assessments of capability concerning outcomes.  Much of traditional grading is no longer used, e.g., attendance and participation, extra credit, homework., etc.  This also means no late or cheating penalties and using zero only if an assessment shows very little or no capability.</a:t>
            </a:r>
          </a:p>
          <a:p>
            <a:pPr marL="457200" lvl="0" indent="-298450"/>
            <a:r>
              <a:rPr lang="en-US" i="0" dirty="0"/>
              <a:t>When grading we want to avoid percentage scales, instead we use categorical values, e.g., 0,1,2,3,4;  0,1;  0,1,2, etc.  This make grading easier and more consistent.  Using categorical values means overall grades should not involve weighted averages.</a:t>
            </a:r>
          </a:p>
          <a:p>
            <a:pPr marL="457200" lvl="0" indent="-298450"/>
            <a:r>
              <a:rPr lang="en-US" i="0" dirty="0"/>
              <a:t>Finally, we are interested in student capability at the end of the course.  So, there need to be opportunities for re-assessment later in the course when students have finally learned and can demonstrate proficiency. </a:t>
            </a:r>
          </a:p>
          <a:p>
            <a:pPr marL="158750" lvl="0" indent="0">
              <a:buNone/>
            </a:pPr>
            <a:endParaRPr lang="en-US" i="0" dirty="0"/>
          </a:p>
          <a:p>
            <a:pPr marL="158750" lvl="0" indent="0">
              <a:buNone/>
            </a:pPr>
            <a:r>
              <a:rPr lang="en-US" i="0" dirty="0"/>
              <a:t>[CLICK]	The benefits of GFE are not limited to accurate, bias-resistant, and motivational grading. They also include a bunch of “feel good” advantages.</a:t>
            </a:r>
          </a:p>
          <a:p>
            <a:pPr marL="457200" lvl="0" indent="-298450"/>
            <a:r>
              <a:rPr lang="en-US" i="0" dirty="0"/>
              <a:t>We have found that we actually spend noticeably less time in grading. That means we can spend our time and energy on other teaching activities like providing feedback to students, both collectively and individually.</a:t>
            </a:r>
          </a:p>
          <a:p>
            <a:pPr marL="457200" lvl="0" indent="-298450"/>
            <a:r>
              <a:rPr lang="en-US" i="0" dirty="0"/>
              <a:t>We no longer argue with students about points.  In fact, it seems to us that the focus truly is on learning and developing the desired capability.</a:t>
            </a:r>
          </a:p>
          <a:p>
            <a:pPr marL="457200" lvl="0" indent="-298450"/>
            <a:r>
              <a:rPr lang="en-US" i="0" dirty="0"/>
              <a:t>I'm not sure how Ben and Andy think, but it seems to me that being inclusive, particularly culturally inclusive, has a steep learning curve—to achieve it would require learning about a lot of possible student contexts and how to respond with appropriate instruction. Using GFE seems to get a long way toward that goal without a bunch of specialized effort.</a:t>
            </a:r>
          </a:p>
          <a:p>
            <a:pPr marL="457200" lvl="0" indent="-298450"/>
            <a:r>
              <a:rPr lang="en-US" i="0" dirty="0"/>
              <a:t>The centrality of outcomes and their assessment in GFE provides a straightforward means of evaluating courses.  It is easy to see what specific course outcomes students have difficulty with and adjust instruction to better meet them.</a:t>
            </a:r>
          </a:p>
          <a:p>
            <a:pPr marL="457200" lvl="0" indent="-298450"/>
            <a:r>
              <a:rPr lang="en-US" i="0" dirty="0"/>
              <a:t>Our students seems enthusiastic about our new grading practices.  We absolutely are.</a:t>
            </a:r>
          </a:p>
          <a:p>
            <a:pPr marL="158750" lvl="0" indent="0">
              <a:buNone/>
            </a:pPr>
            <a:endParaRPr lang="en-US" i="0" dirty="0"/>
          </a:p>
          <a:p>
            <a:pPr marL="158750" lvl="0" indent="0">
              <a:buNone/>
            </a:pPr>
            <a:r>
              <a:rPr lang="en-US" i="0" dirty="0"/>
              <a:t>[CLICK]	We now try to use GFE in all our courses.  That includes both lower division and upper division courses and courses with and without programming.  We will address discussion about that experience in a few minutes.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[CLICK  for implementation suggestions]</a:t>
            </a:r>
            <a:endParaRPr lang="en-US" i="0" dirty="0"/>
          </a:p>
          <a:p>
            <a:pPr marL="457200" lvl="0" indent="-298450"/>
            <a:endParaRPr lang="en-US" i="0" dirty="0"/>
          </a:p>
          <a:p>
            <a:pPr marL="457200" lvl="0" indent="-298450"/>
            <a:endParaRPr lang="en-US" i="0" dirty="0"/>
          </a:p>
          <a:p>
            <a:pPr marL="457200" lvl="0" indent="-298450"/>
            <a:endParaRPr lang="en-US" i="0" dirty="0"/>
          </a:p>
          <a:p>
            <a:pPr marL="158750" lvl="0" indent="0">
              <a:buNone/>
            </a:pPr>
            <a:endParaRPr lang="en-US" i="0" dirty="0"/>
          </a:p>
        </p:txBody>
      </p:sp>
    </p:spTree>
    <p:extLst>
      <p:ext uri="{BB962C8B-B14F-4D97-AF65-F5344CB8AC3E}">
        <p14:creationId xmlns:p14="http://schemas.microsoft.com/office/powerpoint/2010/main" val="358738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We try to replace all our traditional grading practices with GFE practices.  The new practice has been influenced by our personal experience and may not absolutely, completely be GFE we come pretty close.  </a:t>
            </a:r>
            <a:r>
              <a:rPr lang="en-US" dirty="0" err="1"/>
              <a:t>Wencourage</a:t>
            </a:r>
            <a:r>
              <a:rPr lang="en-US" dirty="0"/>
              <a:t> you to consider moving in that direction.</a:t>
            </a:r>
          </a:p>
          <a:p>
            <a:pPr marL="158750" indent="0">
              <a:buNone/>
            </a:pPr>
            <a:endParaRPr lang="en-US" dirty="0"/>
          </a:p>
          <a:p>
            <a:pPr marL="158750" indent="0">
              <a:buNone/>
            </a:pPr>
            <a:r>
              <a:rPr lang="en-US" dirty="0"/>
              <a:t>[CLICK]	We think GFE can and should be used in every kind of course.  We think the collection of courses in which we’ve used GFE demonstrates that.  Here are recent applications of GFE in our teaching.</a:t>
            </a:r>
          </a:p>
          <a:p>
            <a:pPr marL="158750" indent="0">
              <a:buNone/>
            </a:pPr>
            <a:endParaRPr lang="en-US" dirty="0"/>
          </a:p>
          <a:p>
            <a:pPr marL="158750" indent="0">
              <a:buNone/>
            </a:pPr>
            <a:r>
              <a:rPr lang="en-US" dirty="0"/>
              <a:t>[CLICK]	In the CS-Ed Research Podcast from Duke University, Feldman suggests you don’t have to completely convert to GFE.  We’ve been </a:t>
            </a:r>
            <a:r>
              <a:rPr lang="en-US" dirty="0" err="1"/>
              <a:t>kinda</a:t>
            </a:r>
            <a:r>
              <a:rPr lang="en-US" dirty="0"/>
              <a:t> leery of that but after some reflection think that is probably so.  If you’d like to try something but not go whole hog, here are some things you might try, either singly or in some combination.</a:t>
            </a:r>
          </a:p>
          <a:p>
            <a:pPr marL="457200" indent="-298450"/>
            <a:r>
              <a:rPr lang="en-US" dirty="0"/>
              <a:t>[CLICK]	Shift from the accumulate points approach and the 0-100 (percentage) grading scale to a categorical scale of at most 5 categories.</a:t>
            </a:r>
          </a:p>
          <a:p>
            <a:pPr marL="457200" indent="-298450"/>
            <a:r>
              <a:rPr lang="en-US" dirty="0"/>
              <a:t>[CLICK]	Quit grading homework—its purpose should be to allow students to learn.  Give them a chance to learn, then grade.  You’ll probably want to increase the number of exams or quizzes.</a:t>
            </a:r>
          </a:p>
          <a:p>
            <a:pPr marL="457200" indent="-298450"/>
            <a:r>
              <a:rPr lang="en-US" dirty="0"/>
              <a:t>[CLICK]	Don’t grade behavior—late penalties, early submission bonuses, attendance, participation, cheating penalties, …  This is particularly important for reducing bias in grading.</a:t>
            </a:r>
          </a:p>
          <a:p>
            <a:pPr marL="457200" indent="-298450"/>
            <a:r>
              <a:rPr lang="en-US" dirty="0"/>
              <a:t>[CLICK]	Provide students with the opportunity for do-overs.  Remember, the goal is learning and what students are capable of at the end of the course.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[CLICK]	Don’t combine scores by averaging—it isn’t really accurate and makes it impossible to evaluate course instruction using grades.  You may have noticed that Ben said in the paper, “</a:t>
            </a:r>
            <a:r>
              <a:rPr lang="en-US" sz="1100" b="0" i="0" u="none" strike="noStrike" cap="none" dirty="0">
                <a:solidFill>
                  <a:srgbClr val="000000"/>
                </a:solidFill>
                <a:effectLst/>
                <a:latin typeface="Arial"/>
                <a:ea typeface="Arial"/>
                <a:cs typeface="Arial"/>
                <a:sym typeface="Arial"/>
              </a:rPr>
              <a:t>No more than one grade of a 2 and an average score of at least 3.0 is a B.”  That is very different from just using “an average of 3.0” which could allow for complete failure in some aspect of the course.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[CLICK]	</a:t>
            </a:r>
            <a:r>
              <a:rPr lang="en-US" sz="1100" b="0" i="0" u="none" strike="noStrike" cap="none" dirty="0">
                <a:solidFill>
                  <a:srgbClr val="000000"/>
                </a:solidFill>
                <a:effectLst/>
                <a:latin typeface="Arial"/>
                <a:ea typeface="Arial"/>
                <a:cs typeface="Arial"/>
                <a:sym typeface="Arial"/>
              </a:rPr>
              <a:t>Using groupwork can be very effective for enhancing learning and in some courses group processes is an actual course outcome.  But grading the products of groupwork does not accurately reflect individual capability.  So, alternative assessments need to be devised to allow grading of individuals.  This can involve quite a bit of work and might be a good thing to focus your effort on.</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[CLICK  for discussion]</a:t>
            </a:r>
          </a:p>
          <a:p>
            <a:pPr marL="457200" indent="-298450"/>
            <a:endParaRPr lang="en-US" dirty="0"/>
          </a:p>
          <a:p>
            <a:pPr marL="158750" indent="0">
              <a:buNone/>
            </a:pPr>
            <a:endParaRPr lang="en-US" dirty="0"/>
          </a:p>
        </p:txBody>
      </p:sp>
    </p:spTree>
    <p:extLst>
      <p:ext uri="{BB962C8B-B14F-4D97-AF65-F5344CB8AC3E}">
        <p14:creationId xmlns:p14="http://schemas.microsoft.com/office/powerpoint/2010/main" val="3435200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Font typeface="Proxima Nova"/>
              <a:buNone/>
              <a:defRPr sz="4200">
                <a:latin typeface="Proxima Nova"/>
                <a:ea typeface="Proxima Nova"/>
                <a:cs typeface="Proxima Nova"/>
                <a:sym typeface="Proxima Nova"/>
              </a:defRPr>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Font typeface="Proxima Nova"/>
              <a:buNone/>
              <a:defRPr sz="2400">
                <a:latin typeface="Proxima Nova"/>
                <a:ea typeface="Proxima Nova"/>
                <a:cs typeface="Proxima Nova"/>
                <a:sym typeface="Proxima Nova"/>
              </a:defRPr>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269399" y="44642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14" name="Google Shape;14;p2"/>
          <p:cNvPicPr preferRelativeResize="0"/>
          <p:nvPr/>
        </p:nvPicPr>
        <p:blipFill>
          <a:blip r:embed="rId2">
            <a:alphaModFix/>
          </a:blip>
          <a:stretch>
            <a:fillRect/>
          </a:stretch>
        </p:blipFill>
        <p:spPr>
          <a:xfrm>
            <a:off x="6102723" y="4110000"/>
            <a:ext cx="2449999" cy="9582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1"/>
          <p:cNvSpPr txBox="1">
            <a:spLocks noGrp="1"/>
          </p:cNvSpPr>
          <p:nvPr>
            <p:ph type="title" hasCustomPrompt="1"/>
          </p:nvPr>
        </p:nvSpPr>
        <p:spPr>
          <a:xfrm>
            <a:off x="311700" y="337700"/>
            <a:ext cx="8520600" cy="2411700"/>
          </a:xfrm>
          <a:prstGeom prst="rect">
            <a:avLst/>
          </a:prstGeom>
        </p:spPr>
        <p:txBody>
          <a:bodyPr spcFirstLastPara="1" wrap="square" lIns="91425" tIns="91425" rIns="91425" bIns="91425" anchor="b" anchorCtr="0">
            <a:noAutofit/>
          </a:bodyPr>
          <a:lstStyle>
            <a:lvl1pPr lvl="0" algn="ctr">
              <a:spcBef>
                <a:spcPts val="0"/>
              </a:spcBef>
              <a:spcAft>
                <a:spcPts val="0"/>
              </a:spcAft>
              <a:buSzPts val="15500"/>
              <a:buFont typeface="Georgia"/>
              <a:buNone/>
              <a:defRPr sz="15500">
                <a:latin typeface="Georgia"/>
                <a:ea typeface="Georgia"/>
                <a:cs typeface="Georgia"/>
                <a:sym typeface="Georgia"/>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9" name="Google Shape;59;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60" name="Google Shape;60;p11"/>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61" name="Google Shape;61;p11"/>
          <p:cNvPicPr preferRelativeResize="0"/>
          <p:nvPr/>
        </p:nvPicPr>
        <p:blipFill>
          <a:blip r:embed="rId2">
            <a:alphaModFix/>
          </a:blip>
          <a:stretch>
            <a:fillRect/>
          </a:stretch>
        </p:blipFill>
        <p:spPr>
          <a:xfrm>
            <a:off x="6607899" y="85074"/>
            <a:ext cx="2224400" cy="87312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64" name="Google Shape;64;p12"/>
          <p:cNvPicPr preferRelativeResize="0"/>
          <p:nvPr/>
        </p:nvPicPr>
        <p:blipFill>
          <a:blip r:embed="rId2">
            <a:alphaModFix/>
          </a:blip>
          <a:stretch>
            <a:fillRect/>
          </a:stretch>
        </p:blipFill>
        <p:spPr>
          <a:xfrm>
            <a:off x="185299" y="4302399"/>
            <a:ext cx="2224400" cy="8731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052">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269399" y="446420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19" name="Google Shape;19;p3"/>
          <p:cNvPicPr preferRelativeResize="0"/>
          <p:nvPr/>
        </p:nvPicPr>
        <p:blipFill>
          <a:blip r:embed="rId2">
            <a:alphaModFix/>
          </a:blip>
          <a:stretch>
            <a:fillRect/>
          </a:stretch>
        </p:blipFill>
        <p:spPr>
          <a:xfrm>
            <a:off x="6102723" y="4110000"/>
            <a:ext cx="2449999" cy="9582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4" name="Google Shape;24;p4"/>
          <p:cNvPicPr preferRelativeResize="0"/>
          <p:nvPr/>
        </p:nvPicPr>
        <p:blipFill>
          <a:blip r:embed="rId2">
            <a:alphaModFix/>
          </a:blip>
          <a:stretch>
            <a:fillRect/>
          </a:stretch>
        </p:blipFill>
        <p:spPr>
          <a:xfrm>
            <a:off x="6353574" y="4310499"/>
            <a:ext cx="2224400" cy="873125"/>
          </a:xfrm>
          <a:prstGeom prst="rect">
            <a:avLst/>
          </a:prstGeom>
          <a:noFill/>
          <a:ln>
            <a:noFill/>
          </a:ln>
        </p:spPr>
      </p:pic>
    </p:spTree>
  </p:cSld>
  <p:clrMapOvr>
    <a:masterClrMapping/>
  </p:clrMapOvr>
  <p:extLst>
    <p:ext uri="{DCECCB84-F9BA-43D5-87BE-67443E8EF086}">
      <p15:sldGuideLst xmlns:p15="http://schemas.microsoft.com/office/powerpoint/2012/main">
        <p15:guide id="1" pos="26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0" name="Google Shape;30;p5"/>
          <p:cNvPicPr preferRelativeResize="0"/>
          <p:nvPr/>
        </p:nvPicPr>
        <p:blipFill>
          <a:blip r:embed="rId2">
            <a:alphaModFix/>
          </a:blip>
          <a:stretch>
            <a:fillRect/>
          </a:stretch>
        </p:blipFill>
        <p:spPr>
          <a:xfrm>
            <a:off x="35174" y="4346574"/>
            <a:ext cx="2224400" cy="8731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4" name="Google Shape;34;p6"/>
          <p:cNvPicPr preferRelativeResize="0"/>
          <p:nvPr/>
        </p:nvPicPr>
        <p:blipFill>
          <a:blip r:embed="rId2">
            <a:alphaModFix/>
          </a:blip>
          <a:stretch>
            <a:fillRect/>
          </a:stretch>
        </p:blipFill>
        <p:spPr>
          <a:xfrm>
            <a:off x="359799" y="4209224"/>
            <a:ext cx="2224400" cy="87312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9" name="Google Shape;39;p7"/>
          <p:cNvPicPr preferRelativeResize="0"/>
          <p:nvPr/>
        </p:nvPicPr>
        <p:blipFill>
          <a:blip r:embed="rId2">
            <a:alphaModFix/>
          </a:blip>
          <a:stretch>
            <a:fillRect/>
          </a:stretch>
        </p:blipFill>
        <p:spPr>
          <a:xfrm>
            <a:off x="6281449" y="4317424"/>
            <a:ext cx="2224400" cy="8731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2" name="Google Shape;42;p8"/>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43" name="Google Shape;43;p8"/>
          <p:cNvPicPr preferRelativeResize="0"/>
          <p:nvPr/>
        </p:nvPicPr>
        <p:blipFill>
          <a:blip r:embed="rId2">
            <a:alphaModFix/>
          </a:blip>
          <a:stretch>
            <a:fillRect/>
          </a:stretch>
        </p:blipFill>
        <p:spPr>
          <a:xfrm>
            <a:off x="6102723" y="4244225"/>
            <a:ext cx="2449999" cy="9582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6" name="Google Shape;4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7" name="Google Shape;47;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8" name="Google Shape;48;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9" name="Google Shape;4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0" name="Google Shape;50;p9"/>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51" name="Google Shape;51;p9"/>
          <p:cNvPicPr preferRelativeResize="0"/>
          <p:nvPr/>
        </p:nvPicPr>
        <p:blipFill>
          <a:blip r:embed="rId2">
            <a:alphaModFix/>
          </a:blip>
          <a:stretch>
            <a:fillRect/>
          </a:stretch>
        </p:blipFill>
        <p:spPr>
          <a:xfrm>
            <a:off x="359799" y="4209224"/>
            <a:ext cx="2224400" cy="87312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54" name="Google Shape;54;p10"/>
          <p:cNvSpPr txBox="1">
            <a:spLocks noGrp="1"/>
          </p:cNvSpPr>
          <p:nvPr>
            <p:ph type="sldNum" idx="12"/>
          </p:nvPr>
        </p:nvSpPr>
        <p:spPr>
          <a:xfrm>
            <a:off x="8283599" y="4604584"/>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5" name="Google Shape;55;p10"/>
          <p:cNvPicPr preferRelativeResize="0"/>
          <p:nvPr/>
        </p:nvPicPr>
        <p:blipFill>
          <a:blip r:embed="rId2">
            <a:alphaModFix/>
          </a:blip>
          <a:stretch>
            <a:fillRect/>
          </a:stretch>
        </p:blipFill>
        <p:spPr>
          <a:xfrm>
            <a:off x="6607899" y="187274"/>
            <a:ext cx="2224400" cy="8731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Proxima Nova"/>
              <a:buNone/>
              <a:defRPr sz="3000" b="1">
                <a:solidFill>
                  <a:schemeClr val="dk1"/>
                </a:solidFill>
                <a:latin typeface="Proxima Nova"/>
                <a:ea typeface="Proxima Nova"/>
                <a:cs typeface="Proxima Nova"/>
                <a:sym typeface="Proxima Nova"/>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Proxima Nova"/>
              <a:buChar char="●"/>
              <a:defRPr sz="1800">
                <a:solidFill>
                  <a:schemeClr val="lt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lt2"/>
              </a:buClr>
              <a:buSzPts val="1400"/>
              <a:buFont typeface="Proxima Nova"/>
              <a:buChar char="○"/>
              <a:defRPr>
                <a:solidFill>
                  <a:schemeClr val="lt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lt2"/>
              </a:buClr>
              <a:buSzPts val="1400"/>
              <a:buFont typeface="Proxima Nova"/>
              <a:buChar char="■"/>
              <a:defRPr>
                <a:solidFill>
                  <a:schemeClr val="lt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283599" y="4604584"/>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Proxima Nova"/>
                <a:ea typeface="Proxima Nova"/>
                <a:cs typeface="Proxima Nova"/>
                <a:sym typeface="Proxima Nova"/>
              </a:defRPr>
            </a:lvl1pPr>
            <a:lvl2pPr lvl="1" algn="r">
              <a:buNone/>
              <a:defRPr sz="1000">
                <a:solidFill>
                  <a:schemeClr val="lt2"/>
                </a:solidFill>
                <a:latin typeface="Proxima Nova"/>
                <a:ea typeface="Proxima Nova"/>
                <a:cs typeface="Proxima Nova"/>
                <a:sym typeface="Proxima Nova"/>
              </a:defRPr>
            </a:lvl2pPr>
            <a:lvl3pPr lvl="2" algn="r">
              <a:buNone/>
              <a:defRPr sz="1000">
                <a:solidFill>
                  <a:schemeClr val="lt2"/>
                </a:solidFill>
                <a:latin typeface="Proxima Nova"/>
                <a:ea typeface="Proxima Nova"/>
                <a:cs typeface="Proxima Nova"/>
                <a:sym typeface="Proxima Nova"/>
              </a:defRPr>
            </a:lvl3pPr>
            <a:lvl4pPr lvl="3" algn="r">
              <a:buNone/>
              <a:defRPr sz="1000">
                <a:solidFill>
                  <a:schemeClr val="lt2"/>
                </a:solidFill>
                <a:latin typeface="Proxima Nova"/>
                <a:ea typeface="Proxima Nova"/>
                <a:cs typeface="Proxima Nova"/>
                <a:sym typeface="Proxima Nova"/>
              </a:defRPr>
            </a:lvl4pPr>
            <a:lvl5pPr lvl="4" algn="r">
              <a:buNone/>
              <a:defRPr sz="1000">
                <a:solidFill>
                  <a:schemeClr val="lt2"/>
                </a:solidFill>
                <a:latin typeface="Proxima Nova"/>
                <a:ea typeface="Proxima Nova"/>
                <a:cs typeface="Proxima Nova"/>
                <a:sym typeface="Proxima Nova"/>
              </a:defRPr>
            </a:lvl5pPr>
            <a:lvl6pPr lvl="5" algn="r">
              <a:buNone/>
              <a:defRPr sz="1000">
                <a:solidFill>
                  <a:schemeClr val="lt2"/>
                </a:solidFill>
                <a:latin typeface="Proxima Nova"/>
                <a:ea typeface="Proxima Nova"/>
                <a:cs typeface="Proxima Nova"/>
                <a:sym typeface="Proxima Nova"/>
              </a:defRPr>
            </a:lvl6pPr>
            <a:lvl7pPr lvl="6" algn="r">
              <a:buNone/>
              <a:defRPr sz="1000">
                <a:solidFill>
                  <a:schemeClr val="lt2"/>
                </a:solidFill>
                <a:latin typeface="Proxima Nova"/>
                <a:ea typeface="Proxima Nova"/>
                <a:cs typeface="Proxima Nova"/>
                <a:sym typeface="Proxima Nova"/>
              </a:defRPr>
            </a:lvl7pPr>
            <a:lvl8pPr lvl="7" algn="r">
              <a:buNone/>
              <a:defRPr sz="1000">
                <a:solidFill>
                  <a:schemeClr val="lt2"/>
                </a:solidFill>
                <a:latin typeface="Proxima Nova"/>
                <a:ea typeface="Proxima Nova"/>
                <a:cs typeface="Proxima Nova"/>
                <a:sym typeface="Proxima Nova"/>
              </a:defRPr>
            </a:lvl8pPr>
            <a:lvl9pPr lvl="8" algn="r">
              <a:buNone/>
              <a:defRPr sz="1000">
                <a:solidFill>
                  <a:schemeClr val="lt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philip.east@uni.edu" TargetMode="External"/><Relationship Id="rId2" Type="http://schemas.openxmlformats.org/officeDocument/2006/relationships/hyperlink" Target="mailto:andrew.berns@uni.edu" TargetMode="External"/><Relationship Id="rId1" Type="http://schemas.openxmlformats.org/officeDocument/2006/relationships/slideLayout" Target="../slideLayouts/slideLayout3.xml"/><Relationship Id="rId4" Type="http://schemas.openxmlformats.org/officeDocument/2006/relationships/hyperlink" Target="mailto:Ben.schafer@uni.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p>
            <a:pPr algn="ctr"/>
            <a:r>
              <a:rPr lang="en-US" dirty="0"/>
              <a:t>How We Have Applied </a:t>
            </a:r>
            <a:r>
              <a:rPr lang="en-US" i="1" dirty="0"/>
              <a:t>Grading For Equity</a:t>
            </a:r>
            <a:r>
              <a:rPr lang="en-US" dirty="0"/>
              <a:t>: An Experience Report</a:t>
            </a:r>
          </a:p>
        </p:txBody>
      </p:sp>
      <p:sp>
        <p:nvSpPr>
          <p:cNvPr id="70" name="Google Shape;70;p13"/>
          <p:cNvSpPr txBox="1">
            <a:spLocks noGrp="1"/>
          </p:cNvSpPr>
          <p:nvPr>
            <p:ph type="subTitle" idx="1"/>
          </p:nvPr>
        </p:nvSpPr>
        <p:spPr>
          <a:xfrm>
            <a:off x="480150" y="2696064"/>
            <a:ext cx="8183700" cy="147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solidFill>
                  <a:schemeClr val="accent4">
                    <a:lumMod val="60000"/>
                    <a:lumOff val="40000"/>
                  </a:schemeClr>
                </a:solidFill>
              </a:rPr>
              <a:t>Andrew </a:t>
            </a:r>
            <a:r>
              <a:rPr lang="en-US" dirty="0" err="1">
                <a:solidFill>
                  <a:schemeClr val="accent4">
                    <a:lumMod val="60000"/>
                    <a:lumOff val="40000"/>
                  </a:schemeClr>
                </a:solidFill>
              </a:rPr>
              <a:t>Berns</a:t>
            </a:r>
            <a:endParaRPr lang="en-US" dirty="0">
              <a:solidFill>
                <a:schemeClr val="accent4">
                  <a:lumMod val="60000"/>
                  <a:lumOff val="40000"/>
                </a:schemeClr>
              </a:solidFill>
            </a:endParaRPr>
          </a:p>
          <a:p>
            <a:pPr marL="0" lvl="0" indent="0" algn="ctr"/>
            <a:r>
              <a:rPr lang="en-US" dirty="0">
                <a:solidFill>
                  <a:schemeClr val="accent4">
                    <a:lumMod val="60000"/>
                    <a:lumOff val="40000"/>
                  </a:schemeClr>
                </a:solidFill>
              </a:rPr>
              <a:t>J. Philip East (Emeritus)</a:t>
            </a:r>
          </a:p>
          <a:p>
            <a:pPr marL="0" lvl="0" indent="0" algn="ctr"/>
            <a:r>
              <a:rPr lang="en-US" dirty="0">
                <a:solidFill>
                  <a:schemeClr val="accent4">
                    <a:lumMod val="60000"/>
                    <a:lumOff val="40000"/>
                  </a:schemeClr>
                </a:solidFill>
              </a:rPr>
              <a:t>J. Ben Schafer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A10230-9F87-4D0F-8C80-80330C7F0892}"/>
              </a:ext>
            </a:extLst>
          </p:cNvPr>
          <p:cNvSpPr>
            <a:spLocks noGrp="1"/>
          </p:cNvSpPr>
          <p:nvPr>
            <p:ph type="title"/>
          </p:nvPr>
        </p:nvSpPr>
        <p:spPr>
          <a:xfrm>
            <a:off x="311700" y="262925"/>
            <a:ext cx="8520600" cy="623400"/>
          </a:xfrm>
        </p:spPr>
        <p:txBody>
          <a:bodyPr/>
          <a:lstStyle/>
          <a:p>
            <a:r>
              <a:rPr lang="en-US" dirty="0"/>
              <a:t>What Is In Our Paper</a:t>
            </a:r>
          </a:p>
        </p:txBody>
      </p:sp>
      <p:sp>
        <p:nvSpPr>
          <p:cNvPr id="4" name="Text Placeholder 3">
            <a:extLst>
              <a:ext uri="{FF2B5EF4-FFF2-40B4-BE49-F238E27FC236}">
                <a16:creationId xmlns:a16="http://schemas.microsoft.com/office/drawing/2014/main" id="{3876BF56-A853-49B1-A9D7-6EEBB9698C91}"/>
              </a:ext>
            </a:extLst>
          </p:cNvPr>
          <p:cNvSpPr>
            <a:spLocks noGrp="1"/>
          </p:cNvSpPr>
          <p:nvPr>
            <p:ph type="body" idx="1"/>
          </p:nvPr>
        </p:nvSpPr>
        <p:spPr>
          <a:xfrm>
            <a:off x="311700" y="886325"/>
            <a:ext cx="8520600" cy="3994250"/>
          </a:xfrm>
        </p:spPr>
        <p:txBody>
          <a:bodyPr/>
          <a:lstStyle/>
          <a:p>
            <a:r>
              <a:rPr lang="en-US" dirty="0"/>
              <a:t>Grading For Equity (Joe Feldman, 2019)</a:t>
            </a:r>
          </a:p>
          <a:p>
            <a:pPr lvl="1">
              <a:spcBef>
                <a:spcPts val="0"/>
              </a:spcBef>
            </a:pPr>
            <a:r>
              <a:rPr lang="en-US" dirty="0"/>
              <a:t>More Accurate.  Bias-Resistant,  More Motivational</a:t>
            </a:r>
          </a:p>
          <a:p>
            <a:r>
              <a:rPr lang="en-US" dirty="0"/>
              <a:t>Recommended Practices</a:t>
            </a:r>
          </a:p>
          <a:p>
            <a:pPr lvl="1">
              <a:spcBef>
                <a:spcPts val="0"/>
              </a:spcBef>
            </a:pPr>
            <a:r>
              <a:rPr lang="en-US" dirty="0"/>
              <a:t>Use backward planning and develop outcomes</a:t>
            </a:r>
          </a:p>
          <a:p>
            <a:pPr lvl="1">
              <a:spcBef>
                <a:spcPts val="0"/>
              </a:spcBef>
            </a:pPr>
            <a:r>
              <a:rPr lang="en-US" dirty="0"/>
              <a:t>Grade </a:t>
            </a:r>
            <a:r>
              <a:rPr lang="en-US" b="1" u="sng" dirty="0"/>
              <a:t>only</a:t>
            </a:r>
            <a:r>
              <a:rPr lang="en-US" dirty="0"/>
              <a:t> “summative” assessments (of outcomes), not most of the stuff we currently grade</a:t>
            </a:r>
          </a:p>
          <a:p>
            <a:pPr lvl="1">
              <a:spcBef>
                <a:spcPts val="0"/>
              </a:spcBef>
            </a:pPr>
            <a:r>
              <a:rPr lang="en-US" dirty="0"/>
              <a:t>Use 0-4 (or less) grading scale(s)</a:t>
            </a:r>
          </a:p>
          <a:p>
            <a:pPr lvl="1">
              <a:spcBef>
                <a:spcPts val="0"/>
              </a:spcBef>
            </a:pPr>
            <a:r>
              <a:rPr lang="en-US" dirty="0"/>
              <a:t>Provide retakes and/or later assessments</a:t>
            </a:r>
          </a:p>
          <a:p>
            <a:r>
              <a:rPr lang="en-US" dirty="0"/>
              <a:t>Benefits</a:t>
            </a:r>
          </a:p>
          <a:p>
            <a:pPr lvl="1">
              <a:spcBef>
                <a:spcPts val="0"/>
              </a:spcBef>
            </a:pPr>
            <a:r>
              <a:rPr lang="en-US" dirty="0"/>
              <a:t>Less time in grading activity (grading, checking for cheating, …)</a:t>
            </a:r>
          </a:p>
          <a:p>
            <a:pPr lvl="1">
              <a:spcBef>
                <a:spcPts val="0"/>
              </a:spcBef>
            </a:pPr>
            <a:r>
              <a:rPr lang="en-US" dirty="0"/>
              <a:t>Focus becomes learning, not points</a:t>
            </a:r>
          </a:p>
          <a:p>
            <a:pPr lvl="1">
              <a:spcBef>
                <a:spcPts val="0"/>
              </a:spcBef>
            </a:pPr>
            <a:r>
              <a:rPr lang="en-US" dirty="0"/>
              <a:t>More equity with less work</a:t>
            </a:r>
          </a:p>
          <a:p>
            <a:pPr lvl="1">
              <a:spcBef>
                <a:spcPts val="0"/>
              </a:spcBef>
            </a:pPr>
            <a:r>
              <a:rPr lang="en-US" dirty="0"/>
              <a:t>Course evaluation mechanism</a:t>
            </a:r>
          </a:p>
          <a:p>
            <a:pPr lvl="1">
              <a:spcBef>
                <a:spcPts val="0"/>
              </a:spcBef>
            </a:pPr>
            <a:r>
              <a:rPr lang="en-US" dirty="0"/>
              <a:t>Instructor (and student) satisfaction</a:t>
            </a:r>
          </a:p>
          <a:p>
            <a:r>
              <a:rPr lang="en-US" dirty="0"/>
              <a:t>Experiences in Various Courses</a:t>
            </a:r>
          </a:p>
        </p:txBody>
      </p:sp>
    </p:spTree>
    <p:extLst>
      <p:ext uri="{BB962C8B-B14F-4D97-AF65-F5344CB8AC3E}">
        <p14:creationId xmlns:p14="http://schemas.microsoft.com/office/powerpoint/2010/main" val="425705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79FF-1E95-41B5-AFE6-737849A60D28}"/>
              </a:ext>
            </a:extLst>
          </p:cNvPr>
          <p:cNvSpPr>
            <a:spLocks noGrp="1"/>
          </p:cNvSpPr>
          <p:nvPr>
            <p:ph type="title"/>
          </p:nvPr>
        </p:nvSpPr>
        <p:spPr/>
        <p:txBody>
          <a:bodyPr/>
          <a:lstStyle/>
          <a:p>
            <a:r>
              <a:rPr lang="en-US" dirty="0"/>
              <a:t>Implementation Possibilities</a:t>
            </a:r>
          </a:p>
        </p:txBody>
      </p:sp>
      <p:sp>
        <p:nvSpPr>
          <p:cNvPr id="3" name="Text Placeholder 2">
            <a:extLst>
              <a:ext uri="{FF2B5EF4-FFF2-40B4-BE49-F238E27FC236}">
                <a16:creationId xmlns:a16="http://schemas.microsoft.com/office/drawing/2014/main" id="{FB695FB4-0258-453A-86C7-EB7D524DA9C5}"/>
              </a:ext>
            </a:extLst>
          </p:cNvPr>
          <p:cNvSpPr>
            <a:spLocks noGrp="1"/>
          </p:cNvSpPr>
          <p:nvPr>
            <p:ph type="body" idx="1"/>
          </p:nvPr>
        </p:nvSpPr>
        <p:spPr/>
        <p:txBody>
          <a:bodyPr/>
          <a:lstStyle/>
          <a:p>
            <a:r>
              <a:rPr lang="en-US" dirty="0"/>
              <a:t>Use in Most Any Course</a:t>
            </a:r>
          </a:p>
          <a:p>
            <a:pPr lvl="1">
              <a:spcBef>
                <a:spcPts val="0"/>
              </a:spcBef>
            </a:pPr>
            <a:r>
              <a:rPr lang="en-US" dirty="0"/>
              <a:t>CS Teacher Prep--Programming;  Breadth-first CS1 (AP-CSP), Pedagogy</a:t>
            </a:r>
          </a:p>
          <a:p>
            <a:pPr lvl="1">
              <a:spcBef>
                <a:spcPts val="0"/>
              </a:spcBef>
            </a:pPr>
            <a:r>
              <a:rPr lang="en-US" dirty="0"/>
              <a:t>Upper division CS—Software Eng., Software V&amp;V, Theory</a:t>
            </a:r>
          </a:p>
          <a:p>
            <a:r>
              <a:rPr lang="en-US" dirty="0"/>
              <a:t>Jump In or Go Piecemeal, e.g.,</a:t>
            </a:r>
          </a:p>
          <a:p>
            <a:pPr lvl="1">
              <a:spcBef>
                <a:spcPts val="0"/>
              </a:spcBef>
            </a:pPr>
            <a:r>
              <a:rPr lang="en-US" dirty="0"/>
              <a:t>Small grading scale everywhere (e.g., 0-4, 0-1)</a:t>
            </a:r>
          </a:p>
          <a:p>
            <a:pPr lvl="1">
              <a:spcBef>
                <a:spcPts val="0"/>
              </a:spcBef>
            </a:pPr>
            <a:r>
              <a:rPr lang="en-US" dirty="0"/>
              <a:t>Don’t grade homework</a:t>
            </a:r>
          </a:p>
          <a:p>
            <a:pPr lvl="1">
              <a:spcBef>
                <a:spcPts val="0"/>
              </a:spcBef>
            </a:pPr>
            <a:r>
              <a:rPr lang="en-US" dirty="0"/>
              <a:t>Don’t grade behavior</a:t>
            </a:r>
          </a:p>
          <a:p>
            <a:pPr lvl="1">
              <a:spcBef>
                <a:spcPts val="0"/>
              </a:spcBef>
            </a:pPr>
            <a:r>
              <a:rPr lang="en-US" dirty="0"/>
              <a:t>Provide retakes, particularly on early material</a:t>
            </a:r>
          </a:p>
          <a:p>
            <a:pPr lvl="1">
              <a:spcBef>
                <a:spcPts val="0"/>
              </a:spcBef>
            </a:pPr>
            <a:r>
              <a:rPr lang="en-US" dirty="0"/>
              <a:t>Avoid weighted averaging (for overall grade calculation)</a:t>
            </a:r>
          </a:p>
          <a:p>
            <a:pPr lvl="1">
              <a:spcBef>
                <a:spcPts val="0"/>
              </a:spcBef>
            </a:pPr>
            <a:r>
              <a:rPr lang="en-US" dirty="0"/>
              <a:t>Devise alternative assessments when grading products developed by </a:t>
            </a:r>
            <a:r>
              <a:rPr lang="en-US" b="1" i="1" u="sng" dirty="0"/>
              <a:t>groups</a:t>
            </a:r>
            <a:endParaRPr lang="en-US" dirty="0"/>
          </a:p>
        </p:txBody>
      </p:sp>
    </p:spTree>
    <p:extLst>
      <p:ext uri="{BB962C8B-B14F-4D97-AF65-F5344CB8AC3E}">
        <p14:creationId xmlns:p14="http://schemas.microsoft.com/office/powerpoint/2010/main" val="194225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A4E8F-E4B0-424C-8191-AEBA8391BA4E}"/>
              </a:ext>
            </a:extLst>
          </p:cNvPr>
          <p:cNvSpPr>
            <a:spLocks noGrp="1"/>
          </p:cNvSpPr>
          <p:nvPr>
            <p:ph type="title"/>
          </p:nvPr>
        </p:nvSpPr>
        <p:spPr/>
        <p:txBody>
          <a:bodyPr/>
          <a:lstStyle/>
          <a:p>
            <a:r>
              <a:rPr lang="en-US" dirty="0"/>
              <a:t>Discussion? Questions?</a:t>
            </a:r>
          </a:p>
        </p:txBody>
      </p:sp>
      <p:sp>
        <p:nvSpPr>
          <p:cNvPr id="3" name="Text Placeholder 2">
            <a:extLst>
              <a:ext uri="{FF2B5EF4-FFF2-40B4-BE49-F238E27FC236}">
                <a16:creationId xmlns:a16="http://schemas.microsoft.com/office/drawing/2014/main" id="{1354173F-8C8B-6D4D-859F-6EDD24AB847F}"/>
              </a:ext>
            </a:extLst>
          </p:cNvPr>
          <p:cNvSpPr>
            <a:spLocks noGrp="1"/>
          </p:cNvSpPr>
          <p:nvPr>
            <p:ph type="body" idx="1"/>
          </p:nvPr>
        </p:nvSpPr>
        <p:spPr>
          <a:xfrm>
            <a:off x="311700" y="1463039"/>
            <a:ext cx="8520600" cy="3105835"/>
          </a:xfrm>
        </p:spPr>
        <p:txBody>
          <a:bodyPr/>
          <a:lstStyle/>
          <a:p>
            <a:pPr marL="114300" indent="0">
              <a:buNone/>
            </a:pPr>
            <a:r>
              <a:rPr lang="en-US" sz="3000" b="1" dirty="0">
                <a:solidFill>
                  <a:schemeClr val="dk1"/>
                </a:solidFill>
              </a:rPr>
              <a:t>Feel free to contact us. We want to help!</a:t>
            </a:r>
          </a:p>
          <a:p>
            <a:pPr marL="114300" indent="0">
              <a:buNone/>
            </a:pPr>
            <a:r>
              <a:rPr lang="en-US" sz="2400" b="1" dirty="0">
                <a:solidFill>
                  <a:schemeClr val="dk1"/>
                </a:solidFill>
                <a:latin typeface="Lucida Console" panose="020B0609040504020204" pitchFamily="49" charset="0"/>
                <a:hlinkClick r:id="rId2">
                  <a:extLst>
                    <a:ext uri="{A12FA001-AC4F-418D-AE19-62706E023703}">
                      <ahyp:hlinkClr xmlns:ahyp="http://schemas.microsoft.com/office/drawing/2018/hyperlinkcolor" val="tx"/>
                    </a:ext>
                  </a:extLst>
                </a:hlinkClick>
              </a:rPr>
              <a:t>andrew.berns@uni.edu</a:t>
            </a:r>
            <a:endParaRPr lang="en-US" sz="2400" b="1" dirty="0">
              <a:solidFill>
                <a:schemeClr val="dk1"/>
              </a:solidFill>
              <a:latin typeface="Lucida Console" panose="020B0609040504020204" pitchFamily="49" charset="0"/>
            </a:endParaRPr>
          </a:p>
          <a:p>
            <a:pPr marL="114300" indent="0">
              <a:buNone/>
            </a:pPr>
            <a:r>
              <a:rPr lang="en-US" sz="2400" b="1" dirty="0">
                <a:solidFill>
                  <a:schemeClr val="dk1"/>
                </a:solidFill>
                <a:latin typeface="Lucida Console" panose="020B0609040504020204" pitchFamily="49" charset="0"/>
                <a:hlinkClick r:id="rId3">
                  <a:extLst>
                    <a:ext uri="{A12FA001-AC4F-418D-AE19-62706E023703}">
                      <ahyp:hlinkClr xmlns:ahyp="http://schemas.microsoft.com/office/drawing/2018/hyperlinkcolor" val="tx"/>
                    </a:ext>
                  </a:extLst>
                </a:hlinkClick>
              </a:rPr>
              <a:t>philip.east@uni.edu</a:t>
            </a:r>
            <a:endParaRPr lang="en-US" sz="2400" b="1" dirty="0">
              <a:solidFill>
                <a:schemeClr val="dk1"/>
              </a:solidFill>
              <a:latin typeface="Lucida Console" panose="020B0609040504020204" pitchFamily="49" charset="0"/>
            </a:endParaRPr>
          </a:p>
          <a:p>
            <a:pPr marL="114300" indent="0">
              <a:buNone/>
            </a:pPr>
            <a:r>
              <a:rPr lang="en-US" sz="2400" b="1" dirty="0">
                <a:solidFill>
                  <a:schemeClr val="dk1"/>
                </a:solidFill>
                <a:latin typeface="Lucida Console" panose="020B0609040504020204" pitchFamily="49" charset="0"/>
                <a:hlinkClick r:id="rId4">
                  <a:extLst>
                    <a:ext uri="{A12FA001-AC4F-418D-AE19-62706E023703}">
                      <ahyp:hlinkClr xmlns:ahyp="http://schemas.microsoft.com/office/drawing/2018/hyperlinkcolor" val="tx"/>
                    </a:ext>
                  </a:extLst>
                </a:hlinkClick>
              </a:rPr>
              <a:t>ben.schafer@uni.edu</a:t>
            </a:r>
            <a:endParaRPr lang="en-US" sz="2400" b="1" dirty="0">
              <a:solidFill>
                <a:schemeClr val="dk1"/>
              </a:solidFill>
              <a:latin typeface="Lucida Console" panose="020B0609040504020204" pitchFamily="49" charset="0"/>
            </a:endParaRPr>
          </a:p>
          <a:p>
            <a:pPr marL="114300" indent="0">
              <a:spcBef>
                <a:spcPts val="600"/>
              </a:spcBef>
              <a:buNone/>
            </a:pPr>
            <a:r>
              <a:rPr lang="en-US" sz="3000" b="1" dirty="0">
                <a:solidFill>
                  <a:schemeClr val="dk1"/>
                </a:solidFill>
              </a:rPr>
              <a:t>Joe Feldman. Grading For Equity: </a:t>
            </a:r>
          </a:p>
          <a:p>
            <a:pPr marL="114300" indent="0">
              <a:buNone/>
            </a:pPr>
            <a:r>
              <a:rPr lang="en-US" b="1" dirty="0">
                <a:solidFill>
                  <a:schemeClr val="dk1"/>
                </a:solidFill>
              </a:rPr>
              <a:t>What It Is, Why It Matters, and How It Can Transform Schools and Classrooms</a:t>
            </a:r>
            <a:endParaRPr lang="en-US" sz="3000" b="1" dirty="0">
              <a:solidFill>
                <a:schemeClr val="dk1"/>
              </a:solidFill>
            </a:endParaRPr>
          </a:p>
        </p:txBody>
      </p:sp>
    </p:spTree>
    <p:extLst>
      <p:ext uri="{BB962C8B-B14F-4D97-AF65-F5344CB8AC3E}">
        <p14:creationId xmlns:p14="http://schemas.microsoft.com/office/powerpoint/2010/main" val="1295244945"/>
      </p:ext>
    </p:extLst>
  </p:cSld>
  <p:clrMapOvr>
    <a:masterClrMapping/>
  </p:clrMapOvr>
</p:sld>
</file>

<file path=ppt/theme/theme1.xml><?xml version="1.0" encoding="utf-8"?>
<a:theme xmlns:a="http://schemas.openxmlformats.org/drawingml/2006/main" name="Panther Purple">
  <a:themeElements>
    <a:clrScheme name="Plum">
      <a:dk1>
        <a:srgbClr val="500778"/>
      </a:dk1>
      <a:lt1>
        <a:srgbClr val="FFFFFF"/>
      </a:lt1>
      <a:dk2>
        <a:srgbClr val="000000"/>
      </a:dk2>
      <a:lt2>
        <a:srgbClr val="7F7F7F"/>
      </a:lt2>
      <a:accent1>
        <a:srgbClr val="2E1A47"/>
      </a:accent1>
      <a:accent2>
        <a:srgbClr val="500778"/>
      </a:accent2>
      <a:accent3>
        <a:srgbClr val="AC4FC6"/>
      </a:accent3>
      <a:accent4>
        <a:srgbClr val="FFB500"/>
      </a:accent4>
      <a:accent5>
        <a:srgbClr val="5CB8B2"/>
      </a:accent5>
      <a:accent6>
        <a:srgbClr val="E5E1E6"/>
      </a:accent6>
      <a:hlink>
        <a:srgbClr val="C6DAE7"/>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25992</TotalTime>
  <Words>1448</Words>
  <Application>Microsoft Macintosh PowerPoint</Application>
  <PresentationFormat>On-screen Show (16:9)</PresentationFormat>
  <Paragraphs>80</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Proxima Nova</vt:lpstr>
      <vt:lpstr>Georgia</vt:lpstr>
      <vt:lpstr>Lucida Console</vt:lpstr>
      <vt:lpstr>Raleway</vt:lpstr>
      <vt:lpstr>Source Sans Pro</vt:lpstr>
      <vt:lpstr>Panther Purple</vt:lpstr>
      <vt:lpstr>How We Have Applied Grading For Equity: An Experience Report</vt:lpstr>
      <vt:lpstr>What Is In Our Paper</vt:lpstr>
      <vt:lpstr>Implementation Possibilities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High Quality, High Impact CS Teacher Prep Program</dc:title>
  <cp:lastModifiedBy>J Philip East</cp:lastModifiedBy>
  <cp:revision>16</cp:revision>
  <dcterms:modified xsi:type="dcterms:W3CDTF">2022-04-02T14:55:46Z</dcterms:modified>
</cp:coreProperties>
</file>