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4" autoAdjust="0"/>
    <p:restoredTop sz="62963" autoAdjust="0"/>
  </p:normalViewPr>
  <p:slideViewPr>
    <p:cSldViewPr snapToGrid="0" snapToObjects="1">
      <p:cViewPr varScale="1">
        <p:scale>
          <a:sx n="57" d="100"/>
          <a:sy n="57" d="100"/>
        </p:scale>
        <p:origin x="-8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DB812C-D041-6B41-9D5E-F8B02D9C9759}" type="datetimeFigureOut">
              <a:rPr lang="en-US" smtClean="0"/>
              <a:t>7/14/14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BD53A1-1978-0F44-ABFD-FE9ED0009831}" type="slidenum">
              <a:rPr lang="en-US" smtClean="0"/>
              <a:t>‹#›</a:t>
            </a:fld>
            <a:endParaRPr lang="en-US"/>
          </a:p>
        </p:txBody>
      </p:sp>
    </p:spTree>
    <p:extLst>
      <p:ext uri="{BB962C8B-B14F-4D97-AF65-F5344CB8AC3E}">
        <p14:creationId xmlns:p14="http://schemas.microsoft.com/office/powerpoint/2010/main" val="24449775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day.</a:t>
            </a:r>
          </a:p>
          <a:p>
            <a:endParaRPr lang="en-US" dirty="0" smtClean="0"/>
          </a:p>
          <a:p>
            <a:r>
              <a:rPr lang="en-US" dirty="0" smtClean="0"/>
              <a:t>This</a:t>
            </a:r>
            <a:r>
              <a:rPr lang="en-US" baseline="0" dirty="0" smtClean="0"/>
              <a:t> session’s title is not much more communicative than the original—Competency Demonstrations in/for Programming.  Hopefully, it’ll make sense in a few minutes.</a:t>
            </a:r>
            <a:endParaRPr lang="en-US" dirty="0"/>
          </a:p>
        </p:txBody>
      </p:sp>
      <p:sp>
        <p:nvSpPr>
          <p:cNvPr id="4" name="Slide Number Placeholder 3"/>
          <p:cNvSpPr>
            <a:spLocks noGrp="1"/>
          </p:cNvSpPr>
          <p:nvPr>
            <p:ph type="sldNum" sz="quarter" idx="10"/>
          </p:nvPr>
        </p:nvSpPr>
        <p:spPr/>
        <p:txBody>
          <a:bodyPr/>
          <a:lstStyle/>
          <a:p>
            <a:fld id="{CEBD53A1-1978-0F44-ABFD-FE9ED0009831}" type="slidenum">
              <a:rPr lang="en-US" smtClean="0"/>
              <a:t>1</a:t>
            </a:fld>
            <a:endParaRPr lang="en-US"/>
          </a:p>
        </p:txBody>
      </p:sp>
    </p:spTree>
    <p:extLst>
      <p:ext uri="{BB962C8B-B14F-4D97-AF65-F5344CB8AC3E}">
        <p14:creationId xmlns:p14="http://schemas.microsoft.com/office/powerpoint/2010/main" val="2080236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Stephen</a:t>
            </a:r>
            <a:r>
              <a:rPr lang="en-US" baseline="0" dirty="0" smtClean="0"/>
              <a:t> </a:t>
            </a:r>
            <a:r>
              <a:rPr lang="en-US" baseline="0" dirty="0" smtClean="0"/>
              <a:t>and </a:t>
            </a:r>
            <a:r>
              <a:rPr lang="en-US" baseline="0" dirty="0" smtClean="0"/>
              <a:t>I have been working for several years to better understand the teaching and learning of programming.  That work has been both theoretical (what does our understanding of learning suggest we should work on) and practical (how can we design instruction to test/accomplish what our theoretical analysis produces).</a:t>
            </a:r>
          </a:p>
          <a:p>
            <a:endParaRPr lang="en-US" baseline="0" dirty="0" smtClean="0"/>
          </a:p>
          <a:p>
            <a:r>
              <a:rPr lang="en-US" baseline="0" dirty="0" smtClean="0"/>
              <a:t>This effort began with Stephen’s idea of (on the first day of class) sharing a set of problems that students should be able to write programs for (solve) at the end of the course.  The theoretical connection is that instruction should address desired outcomes directly—in this case, writing programs to accomplish particular goals.  Our experience with programming instruction (both our own than that of others) was that the instruction was actually organized by and focused on features of the programming language that was being used to “solve” problems.  (An aside: when programming students are giving a problem to solve they actually must solve two problems—how to accomplish the indicated task and and to write a program implementing that solution.)  While discussing this idea and working to revise our instruction to reflect it we have identified additional ideas we believe to be useful.</a:t>
            </a:r>
          </a:p>
          <a:p>
            <a:endParaRPr lang="en-US" baseline="0" dirty="0" smtClean="0"/>
          </a:p>
          <a:p>
            <a:r>
              <a:rPr lang="en-US" baseline="0" dirty="0" smtClean="0"/>
              <a:t>One of our first decisions was the idea was that students need to learn the fundamentals of programming—simple input/process/output (or sequential actions), conditional execution of code, and iteration.  We are confident that students are familiar with these “ideas” before the course starts and that they use them in their daily lives.  A major student difficulty with programming lies in expressing the solution in a way amenable to producing code.  Being able to program means students are able to express solutions using the ideas of a sequencing actions, conditionally executing actions, and repeating actions.  We wanted to make sure that students developed facility with these programming fundamentals.</a:t>
            </a:r>
          </a:p>
          <a:p>
            <a:endParaRPr lang="en-US" baseline="0" dirty="0" smtClean="0"/>
          </a:p>
          <a:p>
            <a:r>
              <a:rPr lang="en-US" baseline="0" dirty="0" smtClean="0"/>
              <a:t>An idea I (Philip) brought to the discussion is that students have difficulty formulating the expressions used in if and while/repeat statements.  This became another tenant of our instruction.  While students are familiar with the concepts of “If”, “while”, and “repeat”, they are not at all familiar with the abstract representation used in these conditional tests.  Our initial efforts separated out the interpretation, translation, and formulation of conditional expressions before we ever got to if statements and non-counting loops.  I am extending this idea to include more general problem representation with expressions using numeric and string data, operators, and functions as well as the conditional expressions using relational and logical operators and functions (on numeric, string, and Boolean data).  We view this part of programming instruction to be similar to “word problems” in mathematics where the difficulty lies in producing the formulas and equations not in “calculating” results.  Computing instruction, like math instruction, tends to overlook the development of problem representation.</a:t>
            </a:r>
          </a:p>
          <a:p>
            <a:endParaRPr lang="en-US" baseline="0" dirty="0" smtClean="0"/>
          </a:p>
          <a:p>
            <a:r>
              <a:rPr lang="en-US" baseline="0" dirty="0" smtClean="0"/>
              <a:t>Our ideas concerning both programming fundamentals and problem/data representation arise from content analysis rather than theory.  Theory does, however, offer at least one additional insight—the use of meta-knowledge to help guide student thinking as they program.  There may well be a number of applicable insights from meta-knowledge.  We believe we have identified one.</a:t>
            </a:r>
          </a:p>
          <a:p>
            <a:endParaRPr lang="en-US" baseline="0" dirty="0" smtClean="0"/>
          </a:p>
          <a:p>
            <a:r>
              <a:rPr lang="en-US" baseline="0" dirty="0" smtClean="0"/>
              <a:t>Somewhat akin to </a:t>
            </a:r>
            <a:r>
              <a:rPr lang="en-US" baseline="0" dirty="0" err="1" smtClean="0"/>
              <a:t>Polya’s</a:t>
            </a:r>
            <a:r>
              <a:rPr lang="en-US" baseline="0" dirty="0" smtClean="0"/>
              <a:t> process knowledge in mathematical (and general) problem solving is our notion of “Why can’t I solve this problem?”  We are encouraging students to avoid banging their heads against the wall when they don’t know how to proceed and ask themselves about the possible sources of difficulty.  Some of those sources are: disciplinary knowledge (e.g., conversion formulas), programming knowledge (the desired action is known but not programming language constructs to implement it), …</a:t>
            </a:r>
          </a:p>
          <a:p>
            <a:endParaRPr lang="en-US" baseline="0" dirty="0" smtClean="0"/>
          </a:p>
        </p:txBody>
      </p:sp>
      <p:sp>
        <p:nvSpPr>
          <p:cNvPr id="4" name="Slide Number Placeholder 3"/>
          <p:cNvSpPr>
            <a:spLocks noGrp="1"/>
          </p:cNvSpPr>
          <p:nvPr>
            <p:ph type="sldNum" sz="quarter" idx="10"/>
          </p:nvPr>
        </p:nvSpPr>
        <p:spPr/>
        <p:txBody>
          <a:bodyPr/>
          <a:lstStyle/>
          <a:p>
            <a:fld id="{CEBD53A1-1978-0F44-ABFD-FE9ED0009831}" type="slidenum">
              <a:rPr lang="en-US" smtClean="0"/>
              <a:t>2</a:t>
            </a:fld>
            <a:endParaRPr lang="en-US"/>
          </a:p>
        </p:txBody>
      </p:sp>
    </p:spTree>
    <p:extLst>
      <p:ext uri="{BB962C8B-B14F-4D97-AF65-F5344CB8AC3E}">
        <p14:creationId xmlns:p14="http://schemas.microsoft.com/office/powerpoint/2010/main" val="1102424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getting</a:t>
            </a:r>
            <a:r>
              <a:rPr lang="en-US" baseline="0" dirty="0" smtClean="0"/>
              <a:t> close to the point of the session.</a:t>
            </a:r>
          </a:p>
          <a:p>
            <a:endParaRPr lang="en-US" baseline="0" dirty="0" smtClean="0"/>
          </a:p>
          <a:p>
            <a:r>
              <a:rPr lang="en-US" baseline="0" dirty="0" smtClean="0"/>
              <a:t>We decided it was important to separate programming fundamentals from other aspects of the course.  We decided that those basics were those shown here.  If a student could deal with these things, they could program.  Originally, our thinking </a:t>
            </a:r>
            <a:r>
              <a:rPr lang="en-US" baseline="0" dirty="0" err="1" smtClean="0"/>
              <a:t>sorta</a:t>
            </a:r>
            <a:r>
              <a:rPr lang="en-US" baseline="0" dirty="0" smtClean="0"/>
              <a:t> blended problem types and language features, i.e., simple input/process/output (IPO) problems, problems involving conditional execution, and problems requiring repetition.  The Boolean expressions element was included to allow explicit attention to formulating expressions that would be used in if and while/repeat statements.  Of course, if you can’t enter, run, debug, and submit a program, you obviously cannot program.</a:t>
            </a:r>
          </a:p>
          <a:p>
            <a:endParaRPr lang="en-US" baseline="0" dirty="0" smtClean="0"/>
          </a:p>
          <a:p>
            <a:r>
              <a:rPr lang="en-US" baseline="0" dirty="0" smtClean="0"/>
              <a:t>Our thinking and instructional practice is evolving toward a just-in-time approach to language features in which programming activity arises from moderately sized problems but only doing pieces of them during early portions of the course and we are moving the IPO problems to be about problem/data representation using variables, functions, and arithmetic operators.</a:t>
            </a:r>
          </a:p>
          <a:p>
            <a:endParaRPr lang="en-US" baseline="0" dirty="0" smtClean="0"/>
          </a:p>
          <a:p>
            <a:r>
              <a:rPr lang="en-US" baseline="0" dirty="0" smtClean="0"/>
              <a:t>The question was, “How do we ensure student develop these competencies?”  Traditional grading tended not to provide any assurance that students could actually do all or even most of the basics.  This was due to the fact that we typically awarded partial credit for programming assignments.  This allowed strength in some area(s) to compensate for weakness in others.  Additionally, grading (for me at least) was a royal pain and I seldom completed it in a reasonable time.  A big part of that was that everything was being graded, not just the most recent thing.  The result was that students could pass the course and not really be able to program.</a:t>
            </a:r>
          </a:p>
          <a:p>
            <a:endParaRPr lang="en-US" baseline="0" dirty="0" smtClean="0"/>
          </a:p>
          <a:p>
            <a:r>
              <a:rPr lang="en-US" baseline="0" dirty="0" smtClean="0"/>
              <a:t>Something was needed.</a:t>
            </a:r>
          </a:p>
          <a:p>
            <a:endParaRPr lang="en-US" dirty="0"/>
          </a:p>
        </p:txBody>
      </p:sp>
      <p:sp>
        <p:nvSpPr>
          <p:cNvPr id="4" name="Slide Number Placeholder 3"/>
          <p:cNvSpPr>
            <a:spLocks noGrp="1"/>
          </p:cNvSpPr>
          <p:nvPr>
            <p:ph type="sldNum" sz="quarter" idx="10"/>
          </p:nvPr>
        </p:nvSpPr>
        <p:spPr/>
        <p:txBody>
          <a:bodyPr/>
          <a:lstStyle/>
          <a:p>
            <a:fld id="{CEBD53A1-1978-0F44-ABFD-FE9ED0009831}" type="slidenum">
              <a:rPr lang="en-US" smtClean="0"/>
              <a:t>3</a:t>
            </a:fld>
            <a:endParaRPr lang="en-US"/>
          </a:p>
        </p:txBody>
      </p:sp>
    </p:spTree>
    <p:extLst>
      <p:ext uri="{BB962C8B-B14F-4D97-AF65-F5344CB8AC3E}">
        <p14:creationId xmlns:p14="http://schemas.microsoft.com/office/powerpoint/2010/main" val="134995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can we tell</a:t>
            </a:r>
            <a:r>
              <a:rPr lang="en-US" baseline="0" dirty="0" smtClean="0"/>
              <a:t> if students do “it”?  </a:t>
            </a:r>
            <a:r>
              <a:rPr lang="en-US" dirty="0" smtClean="0"/>
              <a:t>Stephen</a:t>
            </a:r>
            <a:r>
              <a:rPr lang="en-US" baseline="0" dirty="0" smtClean="0"/>
              <a:t> suggested mastery learning, i.e., that students had to master each of the basics to pass the course.  And that’s what we did.  What mastery entails is a bit nebulous but the name implies what we were after.  I used the term competency demonstration rather than mastery demonstration because I didn’t want students to even consider that they had “mastered” these concepts in a single course.  Our notion of competency includes:</a:t>
            </a:r>
          </a:p>
          <a:p>
            <a:pPr marL="171450" indent="-171450">
              <a:buFont typeface="Arial"/>
              <a:buChar char="•"/>
            </a:pPr>
            <a:r>
              <a:rPr lang="en-US" baseline="0" dirty="0" smtClean="0"/>
              <a:t>Paper and pencil (mostly) demonstrations of ability/understanding (program production and submission differs)</a:t>
            </a:r>
          </a:p>
          <a:p>
            <a:pPr marL="171450" indent="-171450">
              <a:buFont typeface="Arial"/>
              <a:buChar char="•"/>
            </a:pPr>
            <a:r>
              <a:rPr lang="en-US" baseline="0" dirty="0" smtClean="0"/>
              <a:t>First opportunity is done during class, later ones outside of class (in my college classroom, high school probably differs)</a:t>
            </a:r>
          </a:p>
          <a:p>
            <a:pPr marL="171450" indent="-171450">
              <a:buFont typeface="Arial"/>
              <a:buChar char="•"/>
            </a:pPr>
            <a:r>
              <a:rPr lang="en-US" baseline="0" dirty="0" smtClean="0"/>
              <a:t>Trials may be repeated indefinitely (but must be done by end of course/semester).  This means that a failure on an early trial has essentially no effect on the grade.  So long as competency is ultimately demonstrated, I am satisfied.</a:t>
            </a:r>
          </a:p>
          <a:p>
            <a:pPr marL="171450" indent="-171450">
              <a:buFont typeface="Arial"/>
              <a:buChar char="•"/>
            </a:pPr>
            <a:r>
              <a:rPr lang="en-US" baseline="0" dirty="0" smtClean="0"/>
              <a:t>Graded on a pass/fail basis (small problems may be discussed and not require re-take)</a:t>
            </a:r>
          </a:p>
          <a:p>
            <a:pPr marL="171450" indent="-171450">
              <a:buFont typeface="Arial"/>
              <a:buChar char="•"/>
            </a:pPr>
            <a:r>
              <a:rPr lang="en-US" baseline="0" dirty="0" smtClean="0"/>
              <a:t>Successful completion of all of them is needed for a decent grade (still fiddling with how to make this work in my grade book)</a:t>
            </a:r>
          </a:p>
          <a:p>
            <a:pPr marL="171450" indent="-171450">
              <a:buFont typeface="Arial"/>
              <a:buChar char="•"/>
            </a:pPr>
            <a:r>
              <a:rPr lang="en-US" baseline="0" dirty="0" smtClean="0"/>
              <a:t>I discuss problems on demos in class for the first one and in person with later ones (assuming students want to discuss it)</a:t>
            </a:r>
          </a:p>
          <a:p>
            <a:pPr marL="0" indent="0">
              <a:buFont typeface="Arial"/>
              <a:buNone/>
            </a:pPr>
            <a:endParaRPr lang="en-US" baseline="0" dirty="0" smtClean="0"/>
          </a:p>
          <a:p>
            <a:pPr marL="0" indent="0">
              <a:buFont typeface="Arial"/>
              <a:buNone/>
            </a:pPr>
            <a:r>
              <a:rPr lang="en-US" baseline="0" dirty="0" smtClean="0"/>
              <a:t>I no longer grade homework.  Students are provided homework exercises which we discuss in class but they don’t submit them for grading.  Of course, doing the exercises is how they really learn programming which is necessary to pass the competency demos and to produce a satisfactory project and to do well on the final exam (which, with attendance and participation form the basis for grading).</a:t>
            </a:r>
          </a:p>
          <a:p>
            <a:pPr marL="0" indent="0">
              <a:buFont typeface="Arial"/>
              <a:buNone/>
            </a:pPr>
            <a:endParaRPr lang="en-US" baseline="0" dirty="0" smtClean="0"/>
          </a:p>
          <a:p>
            <a:pPr marL="0" indent="0">
              <a:buFont typeface="Arial"/>
              <a:buNone/>
            </a:pPr>
            <a:r>
              <a:rPr lang="en-US" baseline="0" dirty="0" smtClean="0"/>
              <a:t>If you look at my grade book (available via the course web site at http://</a:t>
            </a:r>
            <a:r>
              <a:rPr lang="en-US" baseline="0" dirty="0" err="1" smtClean="0"/>
              <a:t>cs.uni.edu</a:t>
            </a:r>
            <a:r>
              <a:rPr lang="en-US" baseline="0" dirty="0" smtClean="0"/>
              <a:t>/~east/teaching/</a:t>
            </a:r>
            <a:r>
              <a:rPr lang="en-US" baseline="0" dirty="0" err="1" smtClean="0"/>
              <a:t>vb</a:t>
            </a:r>
            <a:r>
              <a:rPr lang="en-US" baseline="0" dirty="0" smtClean="0"/>
              <a:t>/spr14/</a:t>
            </a:r>
            <a:r>
              <a:rPr lang="en-US" baseline="0" dirty="0" err="1" smtClean="0"/>
              <a:t>index.html</a:t>
            </a:r>
            <a:r>
              <a:rPr lang="en-US" baseline="0" dirty="0" smtClean="0"/>
              <a:t> you will see that I don’t quite have the “you </a:t>
            </a:r>
            <a:r>
              <a:rPr lang="en-US" baseline="0" dirty="0" err="1" smtClean="0"/>
              <a:t>gotta</a:t>
            </a:r>
            <a:r>
              <a:rPr lang="en-US" baseline="0" dirty="0" smtClean="0"/>
              <a:t> pass all the competency demo’s to pass the course”.  I will be better as I gain experience in producing and grading them.</a:t>
            </a:r>
          </a:p>
          <a:p>
            <a:pPr marL="0" indent="0">
              <a:buFont typeface="Arial"/>
              <a:buNone/>
            </a:pPr>
            <a:endParaRPr lang="en-US" baseline="0" dirty="0" smtClean="0"/>
          </a:p>
          <a:p>
            <a:pPr marL="0" indent="0">
              <a:buFont typeface="Arial"/>
              <a:buNone/>
            </a:pPr>
            <a:r>
              <a:rPr lang="en-US" baseline="0" dirty="0" smtClean="0"/>
              <a:t>And, of course, I think it is a good idea or I would not be presenting it here at CSTA.</a:t>
            </a:r>
          </a:p>
          <a:p>
            <a:pPr marL="0" indent="0">
              <a:buFont typeface="Arial"/>
              <a:buNone/>
            </a:pPr>
            <a:endParaRPr lang="en-US" baseline="0" dirty="0" smtClean="0"/>
          </a:p>
          <a:p>
            <a:pPr marL="0" indent="0">
              <a:buFont typeface="Arial"/>
              <a:buNone/>
            </a:pPr>
            <a:r>
              <a:rPr lang="en-US" baseline="0" dirty="0" smtClean="0"/>
              <a:t>There should be handouts that show example competency demos.  I will also have links to my course stuff in a later slide.</a:t>
            </a:r>
          </a:p>
        </p:txBody>
      </p:sp>
      <p:sp>
        <p:nvSpPr>
          <p:cNvPr id="4" name="Slide Number Placeholder 3"/>
          <p:cNvSpPr>
            <a:spLocks noGrp="1"/>
          </p:cNvSpPr>
          <p:nvPr>
            <p:ph type="sldNum" sz="quarter" idx="10"/>
          </p:nvPr>
        </p:nvSpPr>
        <p:spPr/>
        <p:txBody>
          <a:bodyPr/>
          <a:lstStyle/>
          <a:p>
            <a:fld id="{CEBD53A1-1978-0F44-ABFD-FE9ED0009831}" type="slidenum">
              <a:rPr lang="en-US" smtClean="0"/>
              <a:t>4</a:t>
            </a:fld>
            <a:endParaRPr lang="en-US"/>
          </a:p>
        </p:txBody>
      </p:sp>
    </p:spTree>
    <p:extLst>
      <p:ext uri="{BB962C8B-B14F-4D97-AF65-F5344CB8AC3E}">
        <p14:creationId xmlns:p14="http://schemas.microsoft.com/office/powerpoint/2010/main" val="186657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my/our experience.  In a word (uh,</a:t>
            </a:r>
            <a:r>
              <a:rPr lang="en-US" baseline="0" dirty="0" smtClean="0"/>
              <a:t> two words): </a:t>
            </a:r>
            <a:r>
              <a:rPr lang="en-US" dirty="0" smtClean="0"/>
              <a:t>very good.  I like it a lot.  Much of </a:t>
            </a:r>
            <a:r>
              <a:rPr lang="en-US" baseline="0" dirty="0" smtClean="0"/>
              <a:t>that is due to the fact that the grading is different.  Perhaps a little less time is required but the effort is much less onerous for me.  I tend to have quite good-turn around for the competency demos, much better than when I was grading programming homework submissions.  I get students to talk to me more than I did with homework.</a:t>
            </a:r>
          </a:p>
          <a:p>
            <a:endParaRPr lang="en-US" baseline="0" dirty="0" smtClean="0"/>
          </a:p>
          <a:p>
            <a:r>
              <a:rPr lang="en-US" baseline="0" dirty="0" smtClean="0"/>
              <a:t>Once students get the idea of what is happening they seem to accept or buy in readily.  I think they feel less pressure.  Of course, some of them also slack off on the first trial (and on homework) but before long, most of them figure out what is needed for success (and for learning).  I believe I can improve this by the way I present the idea and encourage their homework efforts.</a:t>
            </a:r>
          </a:p>
          <a:p>
            <a:endParaRPr lang="en-US" baseline="0" dirty="0" smtClean="0"/>
          </a:p>
          <a:p>
            <a:r>
              <a:rPr lang="en-US" baseline="0" dirty="0" smtClean="0"/>
              <a:t>A number of students have required a several re-takes (four has been the most so far) with a (very) few students being unsuccessful on all trials.</a:t>
            </a:r>
          </a:p>
          <a:p>
            <a:endParaRPr lang="en-US" baseline="0" dirty="0" smtClean="0"/>
          </a:p>
          <a:p>
            <a:r>
              <a:rPr lang="en-US" dirty="0" smtClean="0"/>
              <a:t>I still need</a:t>
            </a:r>
            <a:r>
              <a:rPr lang="en-US" baseline="0" dirty="0" smtClean="0"/>
              <a:t> to improve my communication of the class process when using competency demonstrations.  I am sold on it and working to figure out how to use it in my other classes.  I think this allows me to focus on what I think students need to learn (be able to do) with respect to programming.</a:t>
            </a:r>
          </a:p>
          <a:p>
            <a:endParaRPr lang="en-US" baseline="0" dirty="0" smtClean="0"/>
          </a:p>
        </p:txBody>
      </p:sp>
      <p:sp>
        <p:nvSpPr>
          <p:cNvPr id="4" name="Slide Number Placeholder 3"/>
          <p:cNvSpPr>
            <a:spLocks noGrp="1"/>
          </p:cNvSpPr>
          <p:nvPr>
            <p:ph type="sldNum" sz="quarter" idx="10"/>
          </p:nvPr>
        </p:nvSpPr>
        <p:spPr/>
        <p:txBody>
          <a:bodyPr/>
          <a:lstStyle/>
          <a:p>
            <a:fld id="{CEBD53A1-1978-0F44-ABFD-FE9ED0009831}" type="slidenum">
              <a:rPr lang="en-US" smtClean="0"/>
              <a:t>5</a:t>
            </a:fld>
            <a:endParaRPr lang="en-US"/>
          </a:p>
        </p:txBody>
      </p:sp>
    </p:spTree>
    <p:extLst>
      <p:ext uri="{BB962C8B-B14F-4D97-AF65-F5344CB8AC3E}">
        <p14:creationId xmlns:p14="http://schemas.microsoft.com/office/powerpoint/2010/main" val="3550311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Oh, by the way,</a:t>
            </a:r>
            <a:r>
              <a:rPr lang="en-US" baseline="0" dirty="0" smtClean="0"/>
              <a:t> we all need someone to talk with about our teaching.  I am confident that neither Stephen or I was be anywhere near where we are without our discussions.  We both have seen what the other has missed and we both have been told by the other, “You’re wrong.”  Hopefully you can find someone in your building or district or cyberspace.  I like to talk about teaching; contact me if you can’t find someone else.</a:t>
            </a:r>
          </a:p>
          <a:p>
            <a:endParaRPr lang="en-US" baseline="0" dirty="0" smtClean="0"/>
          </a:p>
          <a:p>
            <a:r>
              <a:rPr lang="en-US" baseline="0" dirty="0" smtClean="0"/>
              <a:t>Discussion?</a:t>
            </a:r>
          </a:p>
          <a:p>
            <a:endParaRPr lang="en-US" dirty="0"/>
          </a:p>
        </p:txBody>
      </p:sp>
      <p:sp>
        <p:nvSpPr>
          <p:cNvPr id="4" name="Slide Number Placeholder 3"/>
          <p:cNvSpPr>
            <a:spLocks noGrp="1"/>
          </p:cNvSpPr>
          <p:nvPr>
            <p:ph type="sldNum" sz="quarter" idx="10"/>
          </p:nvPr>
        </p:nvSpPr>
        <p:spPr/>
        <p:txBody>
          <a:bodyPr/>
          <a:lstStyle/>
          <a:p>
            <a:fld id="{CEBD53A1-1978-0F44-ABFD-FE9ED0009831}" type="slidenum">
              <a:rPr lang="en-US" smtClean="0"/>
              <a:t>6</a:t>
            </a:fld>
            <a:endParaRPr lang="en-US"/>
          </a:p>
        </p:txBody>
      </p:sp>
    </p:spTree>
    <p:extLst>
      <p:ext uri="{BB962C8B-B14F-4D97-AF65-F5344CB8AC3E}">
        <p14:creationId xmlns:p14="http://schemas.microsoft.com/office/powerpoint/2010/main" val="203375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6D271D-561B-2540-81E3-42C7C25728A1}" type="datetimeFigureOut">
              <a:rPr lang="en-US" smtClean="0"/>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2343345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D271D-561B-2540-81E3-42C7C25728A1}" type="datetimeFigureOut">
              <a:rPr lang="en-US" smtClean="0"/>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212140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D271D-561B-2540-81E3-42C7C25728A1}" type="datetimeFigureOut">
              <a:rPr lang="en-US" smtClean="0"/>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151778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D271D-561B-2540-81E3-42C7C25728A1}" type="datetimeFigureOut">
              <a:rPr lang="en-US" smtClean="0"/>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294405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6D271D-561B-2540-81E3-42C7C25728A1}" type="datetimeFigureOut">
              <a:rPr lang="en-US" smtClean="0"/>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271090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D271D-561B-2540-81E3-42C7C25728A1}" type="datetimeFigureOut">
              <a:rPr lang="en-US" smtClean="0"/>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57870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6D271D-561B-2540-81E3-42C7C25728A1}" type="datetimeFigureOut">
              <a:rPr lang="en-US" smtClean="0"/>
              <a:t>7/14/14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143564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D271D-561B-2540-81E3-42C7C25728A1}" type="datetimeFigureOut">
              <a:rPr lang="en-US" smtClean="0"/>
              <a:t>7/14/14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2252353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D271D-561B-2540-81E3-42C7C25728A1}" type="datetimeFigureOut">
              <a:rPr lang="en-US" smtClean="0"/>
              <a:t>7/14/14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9218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D271D-561B-2540-81E3-42C7C25728A1}" type="datetimeFigureOut">
              <a:rPr lang="en-US" smtClean="0"/>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126113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D271D-561B-2540-81E3-42C7C25728A1}" type="datetimeFigureOut">
              <a:rPr lang="en-US" smtClean="0"/>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EE662-1565-D846-BD2F-0373422898CA}" type="slidenum">
              <a:rPr lang="en-US" smtClean="0"/>
              <a:t>‹#›</a:t>
            </a:fld>
            <a:endParaRPr lang="en-US"/>
          </a:p>
        </p:txBody>
      </p:sp>
    </p:spTree>
    <p:extLst>
      <p:ext uri="{BB962C8B-B14F-4D97-AF65-F5344CB8AC3E}">
        <p14:creationId xmlns:p14="http://schemas.microsoft.com/office/powerpoint/2010/main" val="8513611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D271D-561B-2540-81E3-42C7C25728A1}" type="datetimeFigureOut">
              <a:rPr lang="en-US" smtClean="0"/>
              <a:t>7/14/14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EE662-1565-D846-BD2F-0373422898CA}" type="slidenum">
              <a:rPr lang="en-US" smtClean="0"/>
              <a:t>‹#›</a:t>
            </a:fld>
            <a:endParaRPr lang="en-US"/>
          </a:p>
        </p:txBody>
      </p:sp>
    </p:spTree>
    <p:extLst>
      <p:ext uri="{BB962C8B-B14F-4D97-AF65-F5344CB8AC3E}">
        <p14:creationId xmlns:p14="http://schemas.microsoft.com/office/powerpoint/2010/main" val="1015080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mailto:east@cs.uni.edu" TargetMode="External"/><Relationship Id="rId4" Type="http://schemas.openxmlformats.org/officeDocument/2006/relationships/hyperlink" Target="http://cs.uni.edu/~east/teaching/vb/spr14" TargetMode="External"/><Relationship Id="rId5" Type="http://schemas.openxmlformats.org/officeDocument/2006/relationships/hyperlink" Target="http://cs.uni.edu/~east/teaching/vb/spr14/competency_demos/"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045" y="1617649"/>
            <a:ext cx="8558089" cy="1982801"/>
          </a:xfrm>
        </p:spPr>
        <p:txBody>
          <a:bodyPr>
            <a:normAutofit fontScale="90000"/>
          </a:bodyPr>
          <a:lstStyle/>
          <a:p>
            <a:r>
              <a:rPr lang="en-US" dirty="0" smtClean="0"/>
              <a:t>Do It Till You Get It Right </a:t>
            </a:r>
            <a:br>
              <a:rPr lang="en-US" dirty="0" smtClean="0"/>
            </a:br>
            <a:r>
              <a:rPr lang="en-US" dirty="0" smtClean="0"/>
              <a:t>(Competency Demos of Programming)</a:t>
            </a:r>
            <a:endParaRPr lang="en-US" dirty="0"/>
          </a:p>
        </p:txBody>
      </p:sp>
      <p:sp>
        <p:nvSpPr>
          <p:cNvPr id="3" name="Subtitle 2"/>
          <p:cNvSpPr>
            <a:spLocks noGrp="1"/>
          </p:cNvSpPr>
          <p:nvPr>
            <p:ph type="subTitle" idx="1"/>
          </p:nvPr>
        </p:nvSpPr>
        <p:spPr>
          <a:xfrm>
            <a:off x="1371600" y="4157509"/>
            <a:ext cx="6400800" cy="1481290"/>
          </a:xfrm>
        </p:spPr>
        <p:txBody>
          <a:bodyPr/>
          <a:lstStyle/>
          <a:p>
            <a:r>
              <a:rPr lang="en-US" dirty="0" smtClean="0"/>
              <a:t>J. Philip East, UNI</a:t>
            </a:r>
          </a:p>
          <a:p>
            <a:r>
              <a:rPr lang="en-US" dirty="0" smtClean="0"/>
              <a:t>Stephen Hughes, Coe College</a:t>
            </a:r>
            <a:endParaRPr lang="en-US" dirty="0"/>
          </a:p>
        </p:txBody>
      </p:sp>
    </p:spTree>
    <p:extLst>
      <p:ext uri="{BB962C8B-B14F-4D97-AF65-F5344CB8AC3E}">
        <p14:creationId xmlns:p14="http://schemas.microsoft.com/office/powerpoint/2010/main" val="2705201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 &amp; Progress Thus Far</a:t>
            </a:r>
            <a:endParaRPr lang="en-US" dirty="0"/>
          </a:p>
        </p:txBody>
      </p:sp>
      <p:sp>
        <p:nvSpPr>
          <p:cNvPr id="3" name="Content Placeholder 2"/>
          <p:cNvSpPr>
            <a:spLocks noGrp="1"/>
          </p:cNvSpPr>
          <p:nvPr>
            <p:ph idx="1"/>
          </p:nvPr>
        </p:nvSpPr>
        <p:spPr/>
        <p:txBody>
          <a:bodyPr>
            <a:normAutofit lnSpcReduction="10000"/>
          </a:bodyPr>
          <a:lstStyle/>
          <a:p>
            <a:r>
              <a:rPr lang="en-US" dirty="0" smtClean="0"/>
              <a:t>Enhance understanding &amp; practice of teaching programming</a:t>
            </a:r>
          </a:p>
          <a:p>
            <a:r>
              <a:rPr lang="en-US" dirty="0" smtClean="0"/>
              <a:t>Current practice/recommendations</a:t>
            </a:r>
          </a:p>
          <a:p>
            <a:pPr lvl="1"/>
            <a:r>
              <a:rPr lang="en-US" dirty="0" smtClean="0"/>
              <a:t>Problem orientation (</a:t>
            </a:r>
            <a:r>
              <a:rPr lang="en-US" b="1" dirty="0" smtClean="0"/>
              <a:t>not</a:t>
            </a:r>
            <a:r>
              <a:rPr lang="en-US" dirty="0" smtClean="0"/>
              <a:t> language features)</a:t>
            </a:r>
          </a:p>
          <a:p>
            <a:pPr lvl="1"/>
            <a:r>
              <a:rPr lang="en-US" dirty="0" smtClean="0"/>
              <a:t>Separate examination of programming “basics”</a:t>
            </a:r>
          </a:p>
          <a:p>
            <a:pPr lvl="1"/>
            <a:r>
              <a:rPr lang="en-US" dirty="0" smtClean="0"/>
              <a:t>Sub-skill development (e.g., data representation, conditional expressions)</a:t>
            </a:r>
          </a:p>
          <a:p>
            <a:pPr lvl="1"/>
            <a:r>
              <a:rPr lang="en-US" dirty="0" smtClean="0"/>
              <a:t>Meta-knowledge (e.g., “why can’t I solve this problem?”)</a:t>
            </a:r>
          </a:p>
        </p:txBody>
      </p:sp>
    </p:spTree>
    <p:extLst>
      <p:ext uri="{BB962C8B-B14F-4D97-AF65-F5344CB8AC3E}">
        <p14:creationId xmlns:p14="http://schemas.microsoft.com/office/powerpoint/2010/main" val="117000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Basics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basics</a:t>
            </a:r>
          </a:p>
          <a:p>
            <a:pPr lvl="1"/>
            <a:r>
              <a:rPr lang="en-US" dirty="0" smtClean="0"/>
              <a:t>Produce &amp; submit functioning program</a:t>
            </a:r>
          </a:p>
          <a:p>
            <a:pPr lvl="1"/>
            <a:r>
              <a:rPr lang="en-US" dirty="0" smtClean="0"/>
              <a:t>Represent problem/problem-element solution</a:t>
            </a:r>
          </a:p>
          <a:p>
            <a:pPr lvl="1"/>
            <a:r>
              <a:rPr lang="en-US" dirty="0" smtClean="0"/>
              <a:t>Understand &amp; produce </a:t>
            </a:r>
            <a:r>
              <a:rPr lang="en-US" dirty="0"/>
              <a:t>B</a:t>
            </a:r>
            <a:r>
              <a:rPr lang="en-US" dirty="0" smtClean="0"/>
              <a:t>oolean expressions</a:t>
            </a:r>
          </a:p>
          <a:p>
            <a:pPr lvl="1"/>
            <a:r>
              <a:rPr lang="en-US" dirty="0" smtClean="0"/>
              <a:t>Use conditional execution correctly</a:t>
            </a:r>
          </a:p>
          <a:p>
            <a:pPr lvl="1"/>
            <a:r>
              <a:rPr lang="en-US" dirty="0" smtClean="0"/>
              <a:t>Use repetition correctly</a:t>
            </a:r>
          </a:p>
          <a:p>
            <a:r>
              <a:rPr lang="en-US" dirty="0" smtClean="0"/>
              <a:t>Problems </a:t>
            </a:r>
            <a:r>
              <a:rPr lang="en-US" dirty="0" smtClean="0"/>
              <a:t>evaluating competency (grading)</a:t>
            </a:r>
          </a:p>
          <a:p>
            <a:pPr lvl="1"/>
            <a:r>
              <a:rPr lang="en-US" dirty="0" smtClean="0"/>
              <a:t>Partial credit</a:t>
            </a:r>
          </a:p>
          <a:p>
            <a:pPr lvl="1"/>
            <a:r>
              <a:rPr lang="en-US" dirty="0" smtClean="0"/>
              <a:t>Re-grade previously addressed material</a:t>
            </a:r>
          </a:p>
          <a:p>
            <a:pPr lvl="1"/>
            <a:r>
              <a:rPr lang="en-US" dirty="0" smtClean="0"/>
              <a:t>“Basic” skill(s) may </a:t>
            </a:r>
            <a:r>
              <a:rPr lang="en-US" b="1" dirty="0" smtClean="0"/>
              <a:t>not</a:t>
            </a:r>
            <a:r>
              <a:rPr lang="en-US" dirty="0" smtClean="0"/>
              <a:t> be attained </a:t>
            </a:r>
            <a:r>
              <a:rPr lang="en-US" sz="1900" dirty="0" smtClean="0"/>
              <a:t>(but course passed</a:t>
            </a:r>
            <a:r>
              <a:rPr lang="en-US" dirty="0" smtClean="0"/>
              <a:t>)</a:t>
            </a:r>
          </a:p>
          <a:p>
            <a:pPr lvl="1"/>
            <a:endParaRPr lang="en-US" dirty="0" smtClean="0"/>
          </a:p>
          <a:p>
            <a:endParaRPr lang="en-US" dirty="0"/>
          </a:p>
        </p:txBody>
      </p:sp>
    </p:spTree>
    <p:extLst>
      <p:ext uri="{BB962C8B-B14F-4D97-AF65-F5344CB8AC3E}">
        <p14:creationId xmlns:p14="http://schemas.microsoft.com/office/powerpoint/2010/main" val="385123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Demonstration</a:t>
            </a:r>
            <a:endParaRPr lang="en-US" dirty="0"/>
          </a:p>
        </p:txBody>
      </p:sp>
      <p:sp>
        <p:nvSpPr>
          <p:cNvPr id="3" name="Content Placeholder 2"/>
          <p:cNvSpPr>
            <a:spLocks noGrp="1"/>
          </p:cNvSpPr>
          <p:nvPr>
            <p:ph idx="1"/>
          </p:nvPr>
        </p:nvSpPr>
        <p:spPr/>
        <p:txBody>
          <a:bodyPr/>
          <a:lstStyle/>
          <a:p>
            <a:r>
              <a:rPr lang="en-US" dirty="0" smtClean="0"/>
              <a:t>Address each “basic” separately</a:t>
            </a:r>
          </a:p>
          <a:p>
            <a:r>
              <a:rPr lang="en-US" dirty="0" smtClean="0"/>
              <a:t>May be redone without penalty</a:t>
            </a:r>
          </a:p>
          <a:p>
            <a:r>
              <a:rPr lang="en-US" dirty="0" smtClean="0"/>
              <a:t>Passing course (mostly) </a:t>
            </a:r>
            <a:r>
              <a:rPr lang="en-US" b="1" dirty="0" smtClean="0"/>
              <a:t>requires</a:t>
            </a:r>
            <a:r>
              <a:rPr lang="en-US" dirty="0" smtClean="0"/>
              <a:t> all basics</a:t>
            </a:r>
          </a:p>
          <a:p>
            <a:r>
              <a:rPr lang="en-US" dirty="0" smtClean="0"/>
              <a:t>Provides primary feedback (&amp; grading) opportunity  </a:t>
            </a:r>
            <a:r>
              <a:rPr lang="en-US" sz="2400" dirty="0" smtClean="0"/>
              <a:t>(I don’t grade homework)</a:t>
            </a:r>
          </a:p>
        </p:txBody>
      </p:sp>
    </p:spTree>
    <p:extLst>
      <p:ext uri="{BB962C8B-B14F-4D97-AF65-F5344CB8AC3E}">
        <p14:creationId xmlns:p14="http://schemas.microsoft.com/office/powerpoint/2010/main" val="198209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 &amp; Reflection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Grading much less onerous </a:t>
            </a:r>
          </a:p>
          <a:p>
            <a:r>
              <a:rPr lang="en-US" dirty="0" smtClean="0"/>
              <a:t>Students seem less intimidated</a:t>
            </a:r>
          </a:p>
          <a:p>
            <a:r>
              <a:rPr lang="en-US" dirty="0" smtClean="0"/>
              <a:t>Have had up to four re-takes</a:t>
            </a:r>
          </a:p>
          <a:p>
            <a:r>
              <a:rPr lang="en-US" dirty="0" smtClean="0"/>
              <a:t>Need to encourage homework completion</a:t>
            </a:r>
          </a:p>
          <a:p>
            <a:endParaRPr lang="en-US" dirty="0"/>
          </a:p>
          <a:p>
            <a:r>
              <a:rPr lang="en-US" dirty="0" smtClean="0"/>
              <a:t>I like it a lot</a:t>
            </a:r>
          </a:p>
          <a:p>
            <a:r>
              <a:rPr lang="en-US" dirty="0" smtClean="0"/>
              <a:t>Still working on the demonstration form &amp; content, presenting the idea to students, &amp; figuring out grading process</a:t>
            </a:r>
          </a:p>
          <a:p>
            <a:endParaRPr lang="en-US" dirty="0"/>
          </a:p>
        </p:txBody>
      </p:sp>
    </p:spTree>
    <p:extLst>
      <p:ext uri="{BB962C8B-B14F-4D97-AF65-F5344CB8AC3E}">
        <p14:creationId xmlns:p14="http://schemas.microsoft.com/office/powerpoint/2010/main" val="108105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Point  &amp;  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Find yourself a Stephen (or Philip or someone) to talk/work with</a:t>
            </a:r>
          </a:p>
          <a:p>
            <a:pPr marL="0" indent="0">
              <a:buNone/>
            </a:pPr>
            <a:r>
              <a:rPr lang="en-US" sz="4800" dirty="0" smtClean="0"/>
              <a:t>?</a:t>
            </a:r>
            <a:endParaRPr lang="en-US" sz="4800" dirty="0"/>
          </a:p>
          <a:p>
            <a:endParaRPr lang="en-US" dirty="0" smtClean="0">
              <a:hlinkClick r:id="rId3"/>
            </a:endParaRPr>
          </a:p>
          <a:p>
            <a:r>
              <a:rPr lang="en-US" dirty="0" smtClean="0">
                <a:hlinkClick r:id="rId3"/>
              </a:rPr>
              <a:t>east@cs.uni.edu</a:t>
            </a:r>
            <a:endParaRPr lang="en-US" dirty="0" smtClean="0"/>
          </a:p>
          <a:p>
            <a:r>
              <a:rPr lang="en-US" dirty="0" smtClean="0">
                <a:hlinkClick r:id="rId4"/>
              </a:rPr>
              <a:t>http://cs.uni.edu/~east/teaching/vb/spr14</a:t>
            </a:r>
            <a:endParaRPr lang="en-US" dirty="0" smtClean="0"/>
          </a:p>
          <a:p>
            <a:r>
              <a:rPr lang="en-US" dirty="0" smtClean="0">
                <a:hlinkClick r:id="rId5"/>
              </a:rPr>
              <a:t>http://cs.uni.edu/~east/teaching/vb/spr14/competency_demos/</a:t>
            </a:r>
            <a:r>
              <a:rPr lang="en-US" dirty="0" smtClean="0"/>
              <a:t> </a:t>
            </a:r>
            <a:r>
              <a:rPr lang="en-US" sz="2600" dirty="0" smtClean="0"/>
              <a:t>(example only, to be revised)</a:t>
            </a:r>
          </a:p>
          <a:p>
            <a:endParaRPr lang="en-US" dirty="0"/>
          </a:p>
        </p:txBody>
      </p:sp>
    </p:spTree>
    <p:extLst>
      <p:ext uri="{BB962C8B-B14F-4D97-AF65-F5344CB8AC3E}">
        <p14:creationId xmlns:p14="http://schemas.microsoft.com/office/powerpoint/2010/main" val="4082440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2482</TotalTime>
  <Words>2152</Words>
  <Application>Microsoft Macintosh PowerPoint</Application>
  <PresentationFormat>On-screen Show (4:3)</PresentationFormat>
  <Paragraphs>95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Do It Till You Get It Right  (Competency Demos of Programming)</vt:lpstr>
      <vt:lpstr>Our Goal &amp; Progress Thus Far</vt:lpstr>
      <vt:lpstr>Programming Basics</vt:lpstr>
      <vt:lpstr>Competency Demonstration</vt:lpstr>
      <vt:lpstr>Experience &amp; Reflection</vt:lpstr>
      <vt:lpstr>Final Point  &amp;  Discussion</vt:lpstr>
    </vt:vector>
  </TitlesOfParts>
  <Company>personal copy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It Till You Get It Right (Competency Demonstrations)</dc:title>
  <dc:creator>J. Philip East</dc:creator>
  <cp:lastModifiedBy>J. Philip East</cp:lastModifiedBy>
  <cp:revision>29</cp:revision>
  <dcterms:created xsi:type="dcterms:W3CDTF">2014-07-09T22:02:55Z</dcterms:created>
  <dcterms:modified xsi:type="dcterms:W3CDTF">2014-07-15T13:28:22Z</dcterms:modified>
</cp:coreProperties>
</file>