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331" r:id="rId3"/>
    <p:sldId id="346" r:id="rId4"/>
    <p:sldId id="343" r:id="rId5"/>
    <p:sldId id="347" r:id="rId6"/>
    <p:sldId id="339" r:id="rId7"/>
    <p:sldId id="318" r:id="rId8"/>
    <p:sldId id="348" r:id="rId9"/>
    <p:sldId id="344" r:id="rId10"/>
    <p:sldId id="333" r:id="rId11"/>
    <p:sldId id="334" r:id="rId12"/>
    <p:sldId id="335" r:id="rId13"/>
    <p:sldId id="337" r:id="rId14"/>
    <p:sldId id="336" r:id="rId15"/>
    <p:sldId id="324" r:id="rId16"/>
    <p:sldId id="340" r:id="rId17"/>
    <p:sldId id="341" r:id="rId18"/>
    <p:sldId id="330" r:id="rId19"/>
    <p:sldId id="30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9F54"/>
    <a:srgbClr val="8B6D4C"/>
    <a:srgbClr val="940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6657" autoAdjust="0"/>
  </p:normalViewPr>
  <p:slideViewPr>
    <p:cSldViewPr snapToGrid="0">
      <p:cViewPr>
        <p:scale>
          <a:sx n="100" d="100"/>
          <a:sy n="100" d="100"/>
        </p:scale>
        <p:origin x="-168" y="2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7DE5D-1BB1-4C85-9E99-B8DAC7FA4203}" type="datetimeFigureOut">
              <a:rPr lang="en-US" smtClean="0"/>
              <a:t>6/27/16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5D022-D0E5-4868-86A4-974B7F9C9F37}" type="slidenum">
              <a:rPr lang="en-US" smtClean="0"/>
              <a:t>‹#›</a:t>
            </a:fld>
            <a:endParaRPr lang="en-US"/>
          </a:p>
        </p:txBody>
      </p:sp>
    </p:spTree>
    <p:extLst>
      <p:ext uri="{BB962C8B-B14F-4D97-AF65-F5344CB8AC3E}">
        <p14:creationId xmlns:p14="http://schemas.microsoft.com/office/powerpoint/2010/main" val="90346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fontAlgn="base"/>
            <a:r>
              <a:rPr lang="en-US" sz="1200" b="0" i="0" kern="1200" dirty="0" smtClean="0">
                <a:solidFill>
                  <a:schemeClr val="tx1"/>
                </a:solidFill>
                <a:effectLst/>
                <a:latin typeface="+mn-lt"/>
                <a:ea typeface="+mn-ea"/>
                <a:cs typeface="+mn-cs"/>
              </a:rPr>
              <a:t>Several years ago we started revising our approach to teaching programming. The key idea was to introduce language features in the context of doing things—solving problems large and small (trivial). That approach diverges significantly from what we consider the traditional and common approach of organizing and teaching around language features. We hope/believe it allows a greater emphasis on problem representation and problem solving.</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When discussing the idea, we often mention the original spark of walking into class with a list of problems and telling students that by the end of the course, they should be able to solve them. Eventually someone asked, "Where's your problem list?" We hadn't really developed the list. But now we have and we are ready to share it with you. </a:t>
            </a:r>
          </a:p>
          <a:p>
            <a:pPr fontAlgn="base"/>
            <a:endParaRPr lang="en-US" sz="1200" b="0" i="0" kern="1200" dirty="0" smtClean="0">
              <a:solidFill>
                <a:schemeClr val="tx1"/>
              </a:solidFill>
              <a:effectLst/>
              <a:latin typeface="+mn-lt"/>
              <a:ea typeface="+mn-ea"/>
              <a:cs typeface="+mn-cs"/>
            </a:endParaRPr>
          </a:p>
          <a:p>
            <a:r>
              <a:rPr lang="en-US" dirty="0" smtClean="0"/>
              <a:t>Before</a:t>
            </a:r>
            <a:r>
              <a:rPr lang="en-US" baseline="0" dirty="0" smtClean="0"/>
              <a:t> I give you the list, I want to talk briefly out approach.  A bit later I will also talk a bit about the use of the problems on the lit.</a:t>
            </a:r>
            <a:endParaRPr lang="en-US" dirty="0" smtClean="0"/>
          </a:p>
          <a:p>
            <a:endParaRPr lang="en-US" dirty="0" smtClean="0"/>
          </a:p>
          <a:p>
            <a:r>
              <a:rPr lang="en-US" dirty="0" smtClean="0"/>
              <a:t>We believe that intro</a:t>
            </a:r>
            <a:r>
              <a:rPr lang="en-US" baseline="0" dirty="0" smtClean="0"/>
              <a:t> programming should focus on Problem Solving…. Most people do.  </a:t>
            </a:r>
            <a:r>
              <a:rPr lang="en-US" dirty="0" smtClean="0"/>
              <a:t>However,</a:t>
            </a:r>
            <a:r>
              <a:rPr lang="en-US" baseline="0" dirty="0" smtClean="0"/>
              <a:t> w</a:t>
            </a:r>
            <a:r>
              <a:rPr lang="en-US" dirty="0" smtClean="0"/>
              <a:t>e recognize that if we want our</a:t>
            </a:r>
            <a:r>
              <a:rPr lang="en-US" baseline="0" dirty="0" smtClean="0"/>
              <a:t> course to reflect an emphasis on Problem-Solving, we must design our instruction in a manner strives to accomplish that.</a:t>
            </a:r>
          </a:p>
          <a:p>
            <a:endParaRPr lang="en-US" baseline="0" dirty="0" smtClean="0"/>
          </a:p>
          <a:p>
            <a:r>
              <a:rPr lang="en-US" baseline="0" dirty="0" smtClean="0"/>
              <a:t>We think one thing that helps is to provide an explicit questioning strategy students can use during the programming process.  The question is “Why can’t I write this program?”  Teachers can focus on problems solving by asking the students, “Why can’t you write this program?”</a:t>
            </a:r>
          </a:p>
          <a:p>
            <a:endParaRPr lang="en-US" baseline="0" dirty="0" smtClean="0"/>
          </a:p>
        </p:txBody>
      </p:sp>
      <p:sp>
        <p:nvSpPr>
          <p:cNvPr id="4" name="Slide Number Placeholder 3"/>
          <p:cNvSpPr>
            <a:spLocks noGrp="1"/>
          </p:cNvSpPr>
          <p:nvPr>
            <p:ph type="sldNum" sz="quarter" idx="10"/>
          </p:nvPr>
        </p:nvSpPr>
        <p:spPr/>
        <p:txBody>
          <a:bodyPr/>
          <a:lstStyle/>
          <a:p>
            <a:fld id="{F3F5D022-D0E5-4868-86A4-974B7F9C9F37}" type="slidenum">
              <a:rPr lang="en-US" smtClean="0"/>
              <a:t>1</a:t>
            </a:fld>
            <a:endParaRPr lang="en-US"/>
          </a:p>
        </p:txBody>
      </p:sp>
    </p:spTree>
    <p:extLst>
      <p:ext uri="{BB962C8B-B14F-4D97-AF65-F5344CB8AC3E}">
        <p14:creationId xmlns:p14="http://schemas.microsoft.com/office/powerpoint/2010/main" val="28908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So here is my information need. </a:t>
            </a:r>
          </a:p>
          <a:p>
            <a:endParaRPr lang="en-US" baseline="0" dirty="0" smtClean="0"/>
          </a:p>
          <a:p>
            <a:r>
              <a:rPr lang="en-US" baseline="0" dirty="0" smtClean="0"/>
              <a:t>Why can’t you write this program?   (Call overconfidence on anyone who says they can).</a:t>
            </a:r>
          </a:p>
          <a:p>
            <a:endParaRPr lang="en-US" baseline="0" dirty="0" smtClean="0"/>
          </a:p>
          <a:p>
            <a:r>
              <a:rPr lang="en-US" baseline="0" dirty="0" smtClean="0"/>
              <a:t>Probably need to provide additional information or reframe the problem. </a:t>
            </a:r>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10</a:t>
            </a:fld>
            <a:endParaRPr lang="en-US"/>
          </a:p>
        </p:txBody>
      </p:sp>
    </p:spTree>
    <p:extLst>
      <p:ext uri="{BB962C8B-B14F-4D97-AF65-F5344CB8AC3E}">
        <p14:creationId xmlns:p14="http://schemas.microsoft.com/office/powerpoint/2010/main" val="74987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12</a:t>
            </a:fld>
            <a:endParaRPr lang="en-US"/>
          </a:p>
        </p:txBody>
      </p:sp>
    </p:spTree>
    <p:extLst>
      <p:ext uri="{BB962C8B-B14F-4D97-AF65-F5344CB8AC3E}">
        <p14:creationId xmlns:p14="http://schemas.microsoft.com/office/powerpoint/2010/main" val="271857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13</a:t>
            </a:fld>
            <a:endParaRPr lang="en-US"/>
          </a:p>
        </p:txBody>
      </p:sp>
    </p:spTree>
    <p:extLst>
      <p:ext uri="{BB962C8B-B14F-4D97-AF65-F5344CB8AC3E}">
        <p14:creationId xmlns:p14="http://schemas.microsoft.com/office/powerpoint/2010/main" val="271857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14</a:t>
            </a:fld>
            <a:endParaRPr lang="en-US"/>
          </a:p>
        </p:txBody>
      </p:sp>
    </p:spTree>
    <p:extLst>
      <p:ext uri="{BB962C8B-B14F-4D97-AF65-F5344CB8AC3E}">
        <p14:creationId xmlns:p14="http://schemas.microsoft.com/office/powerpoint/2010/main" val="271857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list contains the essence of problems that can (AND SHOULD) be customized to match the design of your instruction.   </a:t>
            </a:r>
          </a:p>
          <a:p>
            <a:endParaRPr lang="en-US" baseline="0" dirty="0" smtClean="0"/>
          </a:p>
          <a:p>
            <a:r>
              <a:rPr lang="en-US" baseline="0" dirty="0" smtClean="0"/>
              <a:t>We have tried to provide a contextual core for some problems that we find interesting and presented from a programming perspective.   </a:t>
            </a:r>
          </a:p>
          <a:p>
            <a:endParaRPr lang="en-US" baseline="0" dirty="0" smtClean="0"/>
          </a:p>
          <a:p>
            <a:r>
              <a:rPr lang="en-US" baseline="0" dirty="0" smtClean="0"/>
              <a:t>This is not the way that we believe they should be presented to the student ---   We think that our list is useful as a starting point for you to design interesting and meaningful instruction.    By adding some additional motivational text and determining how much information you want to give, you can achieve different learning objectives with respect to </a:t>
            </a:r>
            <a:r>
              <a:rPr lang="en-US" baseline="0" smtClean="0"/>
              <a:t>problem sol</a:t>
            </a:r>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15</a:t>
            </a:fld>
            <a:endParaRPr lang="en-US"/>
          </a:p>
        </p:txBody>
      </p:sp>
    </p:spTree>
    <p:extLst>
      <p:ext uri="{BB962C8B-B14F-4D97-AF65-F5344CB8AC3E}">
        <p14:creationId xmlns:p14="http://schemas.microsoft.com/office/powerpoint/2010/main" val="382953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dirty="0" smtClean="0"/>
              <a:t>This may</a:t>
            </a:r>
            <a:r>
              <a:rPr lang="en-US" baseline="0" dirty="0" smtClean="0"/>
              <a:t> be</a:t>
            </a:r>
            <a:r>
              <a:rPr lang="en-US" dirty="0" smtClean="0"/>
              <a:t> a reasonable</a:t>
            </a:r>
            <a:r>
              <a:rPr lang="en-US" baseline="0" dirty="0" smtClean="0"/>
              <a:t> problem for testing a programmer’s facility with manipulating data.</a:t>
            </a:r>
          </a:p>
          <a:p>
            <a:endParaRPr lang="en-US" baseline="0" dirty="0" smtClean="0"/>
          </a:p>
          <a:p>
            <a:r>
              <a:rPr lang="en-US" baseline="0" dirty="0" smtClean="0"/>
              <a:t>However, any sane person is going to look at this request and say, “Why the hell would I want to do that?”   </a:t>
            </a:r>
          </a:p>
          <a:p>
            <a:r>
              <a:rPr lang="en-US" baseline="0" dirty="0" smtClean="0"/>
              <a:t>If this task is representative of your introduction to programming, that response will generalize to programming  at-large.</a:t>
            </a:r>
            <a:endParaRPr lang="en-US" dirty="0" smtClean="0"/>
          </a:p>
          <a:p>
            <a:endParaRPr lang="en-US" dirty="0" smtClean="0"/>
          </a:p>
          <a:p>
            <a:r>
              <a:rPr lang="en-US" dirty="0" smtClean="0"/>
              <a:t>As</a:t>
            </a:r>
            <a:r>
              <a:rPr lang="en-US" baseline="0" dirty="0" smtClean="0"/>
              <a:t> computer scientists, we can appreciate the abstraction of this problem…. But this is probably lost on a novice programmers. </a:t>
            </a:r>
          </a:p>
          <a:p>
            <a:r>
              <a:rPr lang="en-US" baseline="0" dirty="0" smtClean="0"/>
              <a:t>To be sure, the ability to do this kind of abstraction IS a critical skill for programmers – but it can be honed later</a:t>
            </a:r>
          </a:p>
          <a:p>
            <a:endParaRPr lang="en-US" baseline="0" dirty="0" smtClean="0"/>
          </a:p>
          <a:p>
            <a:endParaRPr lang="en-US" baseline="0" dirty="0" smtClean="0"/>
          </a:p>
          <a:p>
            <a:r>
              <a:rPr lang="en-US" baseline="0" dirty="0" smtClean="0"/>
              <a:t>Learning Problems and Assessment problems</a:t>
            </a:r>
            <a:endParaRPr lang="en-US" dirty="0" smtClean="0"/>
          </a:p>
        </p:txBody>
      </p:sp>
      <p:sp>
        <p:nvSpPr>
          <p:cNvPr id="4" name="Slide Number Placeholder 3"/>
          <p:cNvSpPr>
            <a:spLocks noGrp="1"/>
          </p:cNvSpPr>
          <p:nvPr>
            <p:ph type="sldNum" sz="quarter" idx="10"/>
          </p:nvPr>
        </p:nvSpPr>
        <p:spPr/>
        <p:txBody>
          <a:bodyPr/>
          <a:lstStyle/>
          <a:p>
            <a:fld id="{F3F5D022-D0E5-4868-86A4-974B7F9C9F37}" type="slidenum">
              <a:rPr lang="en-US" smtClean="0"/>
              <a:t>18</a:t>
            </a:fld>
            <a:endParaRPr lang="en-US"/>
          </a:p>
        </p:txBody>
      </p:sp>
    </p:spTree>
    <p:extLst>
      <p:ext uri="{BB962C8B-B14F-4D97-AF65-F5344CB8AC3E}">
        <p14:creationId xmlns:p14="http://schemas.microsoft.com/office/powerpoint/2010/main" val="416029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give you the list, I want to talk briefly about the philosophy of our list and how we </a:t>
            </a:r>
            <a:r>
              <a:rPr lang="en-US" i="1" baseline="0" dirty="0" smtClean="0"/>
              <a:t>hope</a:t>
            </a:r>
            <a:r>
              <a:rPr lang="en-US" i="0" baseline="0" dirty="0" smtClean="0"/>
              <a:t> you will consider using it</a:t>
            </a:r>
            <a:endParaRPr lang="en-US" dirty="0" smtClean="0"/>
          </a:p>
          <a:p>
            <a:endParaRPr lang="en-US" dirty="0" smtClean="0"/>
          </a:p>
          <a:p>
            <a:r>
              <a:rPr lang="en-US" dirty="0" smtClean="0"/>
              <a:t>We believe that intro</a:t>
            </a:r>
            <a:r>
              <a:rPr lang="en-US" baseline="0" dirty="0" smtClean="0"/>
              <a:t> programming should focus on Problem Solving…. Most people do.</a:t>
            </a:r>
          </a:p>
          <a:p>
            <a:endParaRPr lang="en-US" dirty="0" smtClean="0"/>
          </a:p>
          <a:p>
            <a:r>
              <a:rPr lang="en-US" dirty="0" smtClean="0"/>
              <a:t>However,</a:t>
            </a:r>
            <a:r>
              <a:rPr lang="en-US" baseline="0" dirty="0" smtClean="0"/>
              <a:t> w</a:t>
            </a:r>
            <a:r>
              <a:rPr lang="en-US" dirty="0" smtClean="0"/>
              <a:t>e recognize that if we want our</a:t>
            </a:r>
            <a:r>
              <a:rPr lang="en-US" baseline="0" dirty="0" smtClean="0"/>
              <a:t> course to reflect an emphasis on Problem-Solving, we need to design our instruction with deliberately to reflect this.    Here are 3 big principles  that  we try to consider.</a:t>
            </a:r>
          </a:p>
          <a:p>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We believe that most students are reasonably capable problem solvers --- and even use “programming concepts” like selection and repetition in their reasoning  --- but they often lack the ability to articulate the process of problem solving --- which is critical to successful programming.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machine isn’t more capable than you</a:t>
            </a:r>
            <a:r>
              <a:rPr lang="en-US" sz="1200" baseline="0" dirty="0" smtClean="0"/>
              <a:t> </a:t>
            </a:r>
            <a:r>
              <a:rPr lang="en-US" sz="1200" dirty="0" smtClean="0"/>
              <a:t>--- only faster and more reliable.   Sometimes</a:t>
            </a:r>
            <a:r>
              <a:rPr lang="en-US" sz="1200" baseline="0" dirty="0" smtClean="0"/>
              <a:t> what makes solving a problem “hard” is just the mechanics.  Students see the value of programming  when they teach the machine to solve “hard” problems; problems people don’t want to do by hand.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When we present a problem to our students (at this level) there should be a transparent i</a:t>
            </a:r>
            <a:r>
              <a:rPr lang="en-US" baseline="0" dirty="0" smtClean="0"/>
              <a:t>nformation need, or some motivational context:  Hopefully students can see a reason that someone would want to solve the problem.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19</a:t>
            </a:fld>
            <a:endParaRPr lang="en-US"/>
          </a:p>
        </p:txBody>
      </p:sp>
    </p:spTree>
    <p:extLst>
      <p:ext uri="{BB962C8B-B14F-4D97-AF65-F5344CB8AC3E}">
        <p14:creationId xmlns:p14="http://schemas.microsoft.com/office/powerpoint/2010/main" val="184704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Without some mechanism to help students make progress as they work on a problem, they are likely to encounter a situation where they are butting their heads against the wall.  You can tell them to stop doing that after 15-30 minutes by contacting the instructor.  But, ultimately we want them to have a strategy they can use on their own.  We believe “Why can’t I write this program?” will help build that strategy and might eventually generalize into “Why can’t I solve this problem?”  </a:t>
            </a:r>
            <a:r>
              <a:rPr lang="en-US" dirty="0" smtClean="0"/>
              <a:t>There are a variety</a:t>
            </a:r>
            <a:r>
              <a:rPr lang="en-US" baseline="0" dirty="0" smtClean="0"/>
              <a:t> of responses to the question and each response suggests a course of action, after which, the question can continually be asked until the answer is “I can!”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Often students don’t understand</a:t>
            </a:r>
            <a:r>
              <a:rPr lang="en-US" baseline="0" dirty="0" smtClean="0"/>
              <a:t> what the program they are being asked to write should do.  Our instructions for programming activities and problem specifications in the real world are rarely neat and tidy.   A valuable skill for a programmer is to be able to ask for clarification on what is actually needed—to seek to determine more precisely what the requirements for the program actually are.</a:t>
            </a:r>
          </a:p>
          <a:p>
            <a:endParaRPr lang="en-US" baseline="0" dirty="0" smtClean="0"/>
          </a:p>
          <a:p>
            <a:r>
              <a:rPr lang="en-US" baseline="0" dirty="0" smtClean="0"/>
              <a:t>Or, the general goal is known/understood, but the student doesn’t really know how to go about it.  To get past this stage requires being able to develop a plan that explicates the data of the problem, how it will be represented inside the computer, and how it must be manipulated to produce the desired outcome.  A good way to approach this is to work backwards from the ultimate result identifying data elements and necessary manipulations.</a:t>
            </a:r>
          </a:p>
          <a:p>
            <a:endParaRPr lang="en-US" baseline="0" dirty="0" smtClean="0"/>
          </a:p>
          <a:p>
            <a:r>
              <a:rPr lang="en-US" baseline="0" dirty="0" smtClean="0"/>
              <a:t>Or, sometimes additional domain knowledge needed, e.g. the need to do a conversion calculation is known but the precise formula is not;  that the atmosphere has layers is known but not what they are and their associate altitudes;  that games have rules but not what they are;  etc.</a:t>
            </a:r>
          </a:p>
          <a:p>
            <a:endParaRPr lang="en-US" baseline="0" dirty="0" smtClean="0"/>
          </a:p>
          <a:p>
            <a:r>
              <a:rPr lang="en-US" dirty="0" smtClean="0"/>
              <a:t>Note that once</a:t>
            </a:r>
            <a:r>
              <a:rPr lang="en-US" baseline="0" dirty="0" smtClean="0"/>
              <a:t> these questions no longer apply, much of the “problem solving” is done.  Now the programming language part of programming begins ,,,</a:t>
            </a:r>
            <a:r>
              <a:rPr lang="en-US" baseline="0" dirty="0"/>
              <a:t> </a:t>
            </a:r>
            <a:r>
              <a:rPr lang="en-US" baseline="0" dirty="0" smtClean="0"/>
              <a:t>with the next question </a:t>
            </a:r>
            <a:r>
              <a:rPr lang="is-I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3F5D022-D0E5-4868-86A4-974B7F9C9F37}" type="slidenum">
              <a:rPr lang="en-US" smtClean="0"/>
              <a:t>2</a:t>
            </a:fld>
            <a:endParaRPr lang="en-US"/>
          </a:p>
        </p:txBody>
      </p:sp>
    </p:spTree>
    <p:extLst>
      <p:ext uri="{BB962C8B-B14F-4D97-AF65-F5344CB8AC3E}">
        <p14:creationId xmlns:p14="http://schemas.microsoft.com/office/powerpoint/2010/main" val="37955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finally, we get to something that looks like “programming”.  Knowing conceptually what needs to be done is important to avoid guess and check coding but is not sufficient to produce a program.  One must know how to make the computer do the task.  That means knowing language statements, data, operators on data, etc. and being able to arrange them into an effective program.</a:t>
            </a:r>
          </a:p>
          <a:p>
            <a:endParaRPr lang="en-US" baseline="0" dirty="0" smtClean="0"/>
          </a:p>
          <a:p>
            <a:r>
              <a:rPr lang="en-US" baseline="0" dirty="0" smtClean="0"/>
              <a:t>We believe just-in-time contextualized examples focused on problem solving will provide more powerful learning than language feature demonstrations that (mostly) present information and rely on the student to figure when/how to use it.  Thus, a big part of programming instruction involves getting students to recognize that once they know what they want to do, there is a means to finding out how it should be done.  They can use textbooks, instructional notes, the Web.  </a:t>
            </a:r>
            <a:r>
              <a:rPr lang="en-US" b="1" baseline="0" dirty="0" smtClean="0"/>
              <a:t>They might even ask the instructor how that could be done.</a:t>
            </a:r>
            <a:r>
              <a:rPr lang="en-US" baseline="0" dirty="0" smtClean="0"/>
              <a:t>  But the emphasis is “what”, then “how”; rather than “how”, then “what”.</a:t>
            </a:r>
          </a:p>
          <a:p>
            <a:endParaRPr lang="en-US" baseline="0" dirty="0" smtClean="0"/>
          </a:p>
          <a:p>
            <a:r>
              <a:rPr lang="en-US" baseline="0" dirty="0" smtClean="0"/>
              <a:t>And, eventually, the student feels they can write the program and off they go.  They might be successful.  They might not.  But they have a good process to fall back when they are not successful.</a:t>
            </a:r>
          </a:p>
          <a:p>
            <a:endParaRPr lang="en-US" baseline="0" dirty="0" smtClean="0"/>
          </a:p>
          <a:p>
            <a:r>
              <a:rPr lang="en-US" baseline="0" dirty="0" smtClean="0"/>
              <a:t>We find this question to be compelling.</a:t>
            </a:r>
          </a:p>
          <a:p>
            <a:pPr marL="228600" indent="-228600">
              <a:buAutoNum type="arabicParenR"/>
            </a:pPr>
            <a:r>
              <a:rPr lang="en-US" baseline="0" dirty="0" smtClean="0"/>
              <a:t>It acknowledges that students can be stuck at different levels, and provides guidance for getting unstuck</a:t>
            </a:r>
          </a:p>
          <a:p>
            <a:pPr marL="228600" indent="-228600">
              <a:buAutoNum type="arabicParenR"/>
            </a:pPr>
            <a:r>
              <a:rPr lang="en-US" baseline="0" dirty="0" smtClean="0"/>
              <a:t>It allows instruction to focus on something besides programming language syntax and semantics</a:t>
            </a:r>
          </a:p>
          <a:p>
            <a:pPr marL="228600" indent="-228600">
              <a:buAutoNum type="arabicParenR"/>
            </a:pPr>
            <a:r>
              <a:rPr lang="en-US" baseline="0" dirty="0" smtClean="0"/>
              <a:t>When used by the teacher, it provides a mechanism for determining where student difficulty lies</a:t>
            </a:r>
          </a:p>
          <a:p>
            <a:pPr marL="228600" indent="-228600">
              <a:buAutoNum type="arabicParenR"/>
            </a:pPr>
            <a:r>
              <a:rPr lang="en-US" baseline="0" dirty="0" smtClean="0"/>
              <a:t>It provides a framework for </a:t>
            </a:r>
            <a:r>
              <a:rPr lang="en-US" baseline="0" dirty="0" err="1" smtClean="0"/>
              <a:t>devewloping</a:t>
            </a:r>
            <a:r>
              <a:rPr lang="en-US" baseline="0" dirty="0" smtClean="0"/>
              <a:t> the problem solving skill necessary for effective programming</a:t>
            </a:r>
          </a:p>
          <a:p>
            <a:endParaRPr lang="en-US" dirty="0" smtClean="0"/>
          </a:p>
          <a:p>
            <a:r>
              <a:rPr lang="en-US" dirty="0" smtClean="0"/>
              <a:t>And</a:t>
            </a:r>
            <a:r>
              <a:rPr lang="en-US" baseline="0" dirty="0" smtClean="0"/>
              <a:t> now, on to the list, after which if there is time we’ll have some discussion/caveats/examples.</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F3F5D022-D0E5-4868-86A4-974B7F9C9F37}" type="slidenum">
              <a:rPr lang="en-US" smtClean="0"/>
              <a:t>3</a:t>
            </a:fld>
            <a:endParaRPr lang="en-US"/>
          </a:p>
        </p:txBody>
      </p:sp>
    </p:spTree>
    <p:extLst>
      <p:ext uri="{BB962C8B-B14F-4D97-AF65-F5344CB8AC3E}">
        <p14:creationId xmlns:p14="http://schemas.microsoft.com/office/powerpoint/2010/main" val="379555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list is a document,</a:t>
            </a:r>
            <a:r>
              <a:rPr lang="en-US" baseline="0" dirty="0" smtClean="0"/>
              <a:t> not just a list.  Indeed it has three major lists of problems and a variety of sub-lists.  It also contains some explanation and description.</a:t>
            </a:r>
          </a:p>
          <a:p>
            <a:endParaRPr lang="en-US" baseline="0" dirty="0" smtClean="0"/>
          </a:p>
          <a:p>
            <a:r>
              <a:rPr lang="en-US" baseline="0" dirty="0" smtClean="0"/>
              <a:t>The three big lists are: 1) programming fundamentals practice problems, 2) final exam problems, and 3) project problems.  We don’t claim that the categorization covers the gamut of problem sizes much less that we have included a comprehensive coverage of problem variety.  We do think the list is useful and can be improved by adding new/different problems or even by adjust the categorization of problems.</a:t>
            </a:r>
          </a:p>
          <a:p>
            <a:endParaRPr lang="en-US" baseline="0" dirty="0" smtClean="0"/>
          </a:p>
          <a:p>
            <a:r>
              <a:rPr lang="en-US" baseline="0" dirty="0" smtClean="0"/>
              <a:t>We chose to present the practice problems first because we expect most people use a small-problems to larger-problems approach to teaching programming.  (We do.  We also wonder if it is feasible to start with big problems.)</a:t>
            </a:r>
          </a:p>
          <a:p>
            <a:endParaRPr lang="en-US" baseline="0" dirty="0" smtClean="0"/>
          </a:p>
          <a:p>
            <a:r>
              <a:rPr lang="en-US" baseline="0" dirty="0" smtClean="0"/>
              <a:t>The practice problems are organized according to programming fundamental.  First, we present simple actions and data problems which must be sequenced appropriately to produce the desired program.  There are two main goals here—1) to develop student facility with identifying appropriate variables, operators &amp; functions and generating expressions to “manipulate” the data appropriately and 2) to pay attention to the sequencing of programming statements (typically initialization, input, process/assignment, and output often, but not always, in that order).  We divide the problems into categories based on the kind of data involved and the common operators &amp; functions used with that particular kind of data.  We Boolean data is more appropriately addressed here rather than before, with, or after introducing “selection”.  Next in our list of practice problems is selection problems.  The goal is to provide a variety of situations for the use of </a:t>
            </a:r>
            <a:r>
              <a:rPr lang="en-US" b="1" baseline="0" dirty="0" smtClean="0"/>
              <a:t>if</a:t>
            </a:r>
            <a:r>
              <a:rPr lang="en-US" baseline="0" dirty="0" smtClean="0"/>
              <a:t> statements or combinations of </a:t>
            </a:r>
            <a:r>
              <a:rPr lang="en-US" b="1" baseline="0" dirty="0" smtClean="0"/>
              <a:t>if</a:t>
            </a:r>
            <a:r>
              <a:rPr lang="en-US" baseline="0" dirty="0" smtClean="0"/>
              <a:t> statements.  Finally, the practice problem include a set of problem contexts involving repetition.  Again, diversity of context and language feature application is the goal.</a:t>
            </a:r>
          </a:p>
          <a:p>
            <a:endParaRPr lang="en-US" baseline="0" dirty="0" smtClean="0"/>
          </a:p>
          <a:p>
            <a:r>
              <a:rPr lang="en-US" baseline="0" dirty="0" smtClean="0"/>
              <a:t>My (Philip’s) initial thoughts about the problem-centric approach was that the problems we referred to on the first day would be “project” problems.  But the discussions Stephen and I had always assumed that students needed to demonstrate facility with the programming fundamentals which we considered to be: sequence (primitive data and actions), selection, repetition, modularization, data collections, and files.  That would mean that either the projects (which included all those elements) must be known to be student work or the student would need to demonstrated competency with all them in conjunction through a final exam (or both).  Thus, the genesis of the final exam problems.  Final exam problems should probably be pencil-and-paper activity since the goal is to understand what is in the students’ heads without benefit of web searches or hints from an IDE.  The goal with these problems is to as concisely as possible to assess all the desired programming elements with as little cognitive load about the problem as possible.  Hopefully, the final exam problems we included illustrate that.</a:t>
            </a:r>
          </a:p>
          <a:p>
            <a:endParaRPr lang="en-US" baseline="0" dirty="0" smtClean="0"/>
          </a:p>
          <a:p>
            <a:r>
              <a:rPr lang="en-US" baseline="0" dirty="0" smtClean="0"/>
              <a:t>And finally, project problems.  Project problems are things that we hope students would be capable of programming after the course, if they so desired.  We tried to bring lots of context diversity to the collection of  project problems.  Each problem should address the programming fundamentals—sequence (primitive data and actions), selection, repetition, modularization, data collections, and files—and any other aspects deemed necessary by the particular course.  Problem complexity should be sufficient that it would take a college student 4-8 weeks to complete (while being a full time student).  I (Philip) prefer to allow students to define their own project as that allows students to choose problems for which they already have domain knowledge.  That also would enhance individual motivation over an instructor-defined project.</a:t>
            </a:r>
          </a:p>
          <a:p>
            <a:endParaRPr lang="en-US" baseline="0" dirty="0" smtClean="0"/>
          </a:p>
          <a:p>
            <a:r>
              <a:rPr lang="en-US" baseline="0" dirty="0" smtClean="0"/>
              <a:t>Keep in mind that this is (and will continue to be) under construction.  If you have additions or questions or comments, please feel free to share them with us:</a:t>
            </a:r>
          </a:p>
          <a:p>
            <a:pPr marL="171450" indent="-171450">
              <a:buFont typeface="Arial"/>
              <a:buChar char="•"/>
            </a:pPr>
            <a:r>
              <a:rPr lang="en-US" baseline="0" dirty="0" err="1" smtClean="0"/>
              <a:t>Philp</a:t>
            </a:r>
            <a:r>
              <a:rPr lang="en-US" baseline="0" dirty="0" smtClean="0"/>
              <a:t> East – </a:t>
            </a:r>
            <a:r>
              <a:rPr lang="en-US" baseline="0" dirty="0" err="1" smtClean="0"/>
              <a:t>east@cs.uni.edu</a:t>
            </a:r>
            <a:endParaRPr lang="en-US" baseline="0" dirty="0" smtClean="0"/>
          </a:p>
          <a:p>
            <a:pPr marL="171450" indent="-171450">
              <a:buFont typeface="Arial"/>
              <a:buChar char="•"/>
            </a:pPr>
            <a:r>
              <a:rPr lang="en-US" baseline="0" dirty="0" smtClean="0"/>
              <a:t>Stephen Hughes – </a:t>
            </a:r>
            <a:r>
              <a:rPr lang="en-US" baseline="0" dirty="0" err="1" smtClean="0"/>
              <a:t>shughes@coe.edu</a:t>
            </a:r>
            <a:endParaRPr lang="en-US" baseline="0" dirty="0" smtClean="0"/>
          </a:p>
          <a:p>
            <a:pPr marL="0" indent="0">
              <a:buFont typeface="Arial"/>
              <a:buNone/>
            </a:pPr>
            <a:endParaRPr lang="en-US" baseline="0" dirty="0" smtClean="0"/>
          </a:p>
          <a:p>
            <a:pPr marL="0" indent="0">
              <a:buFont typeface="Arial"/>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4</a:t>
            </a:fld>
            <a:endParaRPr lang="en-US"/>
          </a:p>
        </p:txBody>
      </p:sp>
    </p:spTree>
    <p:extLst>
      <p:ext uri="{BB962C8B-B14F-4D97-AF65-F5344CB8AC3E}">
        <p14:creationId xmlns:p14="http://schemas.microsoft.com/office/powerpoint/2010/main" val="323605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 NOT copy problems</a:t>
            </a:r>
            <a:r>
              <a:rPr lang="en-US" baseline="0" dirty="0" smtClean="0"/>
              <a:t> from the list and give them to students.  We tried to present most of the problems in the list as concisely and completely as possible in order to clearly communicate the problem elements.  As noted in the slide there are a variety of goals for problems.  If you want to focus on developing knowledge basic actions/capabilities of the computer it might be okay to word a large-</a:t>
            </a:r>
            <a:r>
              <a:rPr lang="en-US" baseline="0" dirty="0" err="1" smtClean="0"/>
              <a:t>ish</a:t>
            </a:r>
            <a:r>
              <a:rPr lang="en-US" baseline="0" dirty="0" smtClean="0"/>
              <a:t> selection of problems similarly to the way it is done in the list.  But, for most other goals you should problem provide a richer context to the problems or leave some information out or provide pointers to where information might be found or </a:t>
            </a:r>
            <a:r>
              <a:rPr lang="is-IS" baseline="0" dirty="0" smtClean="0"/>
              <a:t>… </a:t>
            </a:r>
          </a:p>
          <a:p>
            <a:endParaRPr lang="is-IS" baseline="0" dirty="0" smtClean="0"/>
          </a:p>
          <a:p>
            <a:r>
              <a:rPr lang="is-IS" baseline="0" dirty="0" smtClean="0"/>
              <a:t>We encourage the </a:t>
            </a:r>
            <a:r>
              <a:rPr lang="is-IS" b="1" baseline="0" dirty="0" smtClean="0"/>
              <a:t>design of instruction</a:t>
            </a:r>
            <a:r>
              <a:rPr lang="is-IS" baseline="0" dirty="0" smtClean="0"/>
              <a:t>.  </a:t>
            </a:r>
            <a:r>
              <a:rPr lang="en-US" baseline="0" dirty="0" smtClean="0"/>
              <a:t>Our goal is to develop problem-solving while teaching programming.  That means students need to see a large sampling of a variety of problems presented in a variety of ways.  This should allow for better retention of learning, for better generalization of programming expertise to novel problems, and for better transfer of problem-solving expertise to non-programming contexts.</a:t>
            </a:r>
          </a:p>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5</a:t>
            </a:fld>
            <a:endParaRPr lang="en-US"/>
          </a:p>
        </p:txBody>
      </p:sp>
    </p:spTree>
    <p:extLst>
      <p:ext uri="{BB962C8B-B14F-4D97-AF65-F5344CB8AC3E}">
        <p14:creationId xmlns:p14="http://schemas.microsoft.com/office/powerpoint/2010/main" val="291306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at</a:t>
            </a:r>
            <a:r>
              <a:rPr lang="en-US" baseline="0" dirty="0" smtClean="0"/>
              <a:t> least four ways to word the hybrid car problem all different from the version in the list or from</a:t>
            </a:r>
          </a:p>
          <a:p>
            <a:pPr marL="0" indent="0">
              <a:buNone/>
            </a:pPr>
            <a:r>
              <a:rPr lang="en-US" sz="1200" baseline="0" dirty="0" smtClean="0"/>
              <a:t>     </a:t>
            </a:r>
            <a:r>
              <a:rPr lang="en-US" sz="1200" dirty="0" smtClean="0"/>
              <a:t>Get input values for miles driven per year,</a:t>
            </a:r>
            <a:r>
              <a:rPr lang="en-US" sz="1200" baseline="0" dirty="0" smtClean="0"/>
              <a:t> </a:t>
            </a:r>
            <a:r>
              <a:rPr lang="en-US" sz="1200" dirty="0" smtClean="0"/>
              <a:t>MPG with current car,</a:t>
            </a:r>
            <a:r>
              <a:rPr lang="en-US" sz="1200" baseline="0" dirty="0" smtClean="0"/>
              <a:t> </a:t>
            </a:r>
            <a:r>
              <a:rPr lang="en-US" sz="1200" dirty="0" smtClean="0"/>
              <a:t>MPG with new hybrid,</a:t>
            </a:r>
            <a:r>
              <a:rPr lang="en-US" sz="1200" baseline="0" dirty="0" smtClean="0"/>
              <a:t> and c</a:t>
            </a:r>
            <a:r>
              <a:rPr lang="en-US" sz="1200" dirty="0" smtClean="0"/>
              <a:t>ost of gasoline.</a:t>
            </a:r>
          </a:p>
          <a:p>
            <a:pPr marL="0" indent="0">
              <a:buNone/>
            </a:pPr>
            <a:r>
              <a:rPr lang="en-US" sz="1200" baseline="0" dirty="0" smtClean="0"/>
              <a:t>     </a:t>
            </a:r>
            <a:r>
              <a:rPr lang="en-US" sz="1200" dirty="0" smtClean="0"/>
              <a:t>Calculate and report the cost of fuel for each and the savings with the hybrid.</a:t>
            </a:r>
          </a:p>
          <a:p>
            <a:pPr marL="0" indent="0">
              <a:buNone/>
            </a:pPr>
            <a:endParaRPr lang="en-US" sz="1200" dirty="0" smtClean="0"/>
          </a:p>
          <a:p>
            <a:pPr marL="0" indent="0">
              <a:buNone/>
            </a:pPr>
            <a:r>
              <a:rPr lang="en-US" sz="1200" dirty="0" smtClean="0"/>
              <a:t>We suggest a variety</a:t>
            </a:r>
            <a:r>
              <a:rPr lang="en-US" sz="1200" baseline="0" dirty="0" smtClean="0"/>
              <a:t> of problem presentations.  Showing the more highly specified versions can provide examples of that fairly closely illustrate the actions needed in the program.  But, if students only see that one kind of problem they do not get practice developing the specification themselves.</a:t>
            </a:r>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6</a:t>
            </a:fld>
            <a:endParaRPr lang="en-US"/>
          </a:p>
        </p:txBody>
      </p:sp>
    </p:spTree>
    <p:extLst>
      <p:ext uri="{BB962C8B-B14F-4D97-AF65-F5344CB8AC3E}">
        <p14:creationId xmlns:p14="http://schemas.microsoft.com/office/powerpoint/2010/main" val="21693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5D022-D0E5-4868-86A4-974B7F9C9F37}" type="slidenum">
              <a:rPr lang="en-US" smtClean="0"/>
              <a:t>7</a:t>
            </a:fld>
            <a:endParaRPr lang="en-US"/>
          </a:p>
        </p:txBody>
      </p:sp>
    </p:spTree>
    <p:extLst>
      <p:ext uri="{BB962C8B-B14F-4D97-AF65-F5344CB8AC3E}">
        <p14:creationId xmlns:p14="http://schemas.microsoft.com/office/powerpoint/2010/main" val="217182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F5D022-D0E5-4868-86A4-974B7F9C9F37}" type="slidenum">
              <a:rPr lang="en-US" smtClean="0"/>
              <a:t>8</a:t>
            </a:fld>
            <a:endParaRPr lang="en-US"/>
          </a:p>
        </p:txBody>
      </p:sp>
    </p:spTree>
    <p:extLst>
      <p:ext uri="{BB962C8B-B14F-4D97-AF65-F5344CB8AC3E}">
        <p14:creationId xmlns:p14="http://schemas.microsoft.com/office/powerpoint/2010/main" val="289088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r>
              <a:rPr lang="en-US" baseline="0" dirty="0" smtClean="0"/>
              <a:t> can be presented in different ways depending on the goal of the instruction.  For example the password strength problem.</a:t>
            </a:r>
          </a:p>
          <a:p>
            <a:pPr marL="171450" indent="-171450">
              <a:buFont typeface="Arial"/>
              <a:buChar char="•"/>
            </a:pPr>
            <a:r>
              <a:rPr lang="en-US" baseline="0" dirty="0" smtClean="0"/>
              <a:t>To focus on problem understanding you might ask the students for an app or program that answers the question, “How strong is my password?”  Chances are students will be quite uneasy about what they are supposed to do.  Should their program get the password or information about the password?  Almost certainly they will need to do some work to understand the problem.</a:t>
            </a:r>
          </a:p>
          <a:p>
            <a:pPr marL="171450" indent="-171450">
              <a:buFont typeface="Arial"/>
              <a:buChar char="•"/>
            </a:pPr>
            <a:r>
              <a:rPr lang="en-US" baseline="0" dirty="0" smtClean="0"/>
              <a:t>To focus on problem decomposition and representation you might ask for an app or program that answers the question, “How long would it take the computer to guess my password?”  Students would eventually have to determine the considerations required to address the problem, They will need to determine a count of possible characters and identify the expression that calculates the results (</a:t>
            </a:r>
            <a:r>
              <a:rPr lang="en-US" baseline="0" dirty="0" err="1" smtClean="0"/>
              <a:t>possilbeCharacters</a:t>
            </a:r>
            <a:r>
              <a:rPr lang="en-US" baseline="0" dirty="0" smtClean="0"/>
              <a:t> ^ length / </a:t>
            </a:r>
            <a:r>
              <a:rPr lang="en-US" baseline="0" dirty="0" err="1" smtClean="0"/>
              <a:t>guessTime</a:t>
            </a:r>
            <a:r>
              <a:rPr lang="en-US" baseline="0" dirty="0" smtClean="0"/>
              <a:t>) and converts it to a reasonable report format (</a:t>
            </a:r>
            <a:r>
              <a:rPr lang="en-US" baseline="0" dirty="0" err="1" smtClean="0"/>
              <a:t>nano</a:t>
            </a:r>
            <a:r>
              <a:rPr lang="en-US" baseline="0" dirty="0" smtClean="0"/>
              <a:t>- or micro- seconds is probably not useful).  Of course there might be some effort required to understand the problem before work on the solution begins.</a:t>
            </a:r>
          </a:p>
          <a:p>
            <a:pPr marL="171450" indent="-171450">
              <a:buFont typeface="Arial"/>
              <a:buChar char="•"/>
            </a:pPr>
            <a:r>
              <a:rPr lang="en-US" baseline="0" dirty="0" smtClean="0"/>
              <a:t>To focus on domain knowledge, you might also ask, “How long would it take the computer to guess my password?”  The anticipated speed of the computer used could be domain knowledge.  It might also be the case that you want students to consider the common password examination that precedes brute force attacks—more domain knowledge.</a:t>
            </a:r>
          </a:p>
          <a:p>
            <a:pPr marL="0" indent="0">
              <a:buFont typeface="Arial"/>
              <a:buNone/>
            </a:pPr>
            <a:endParaRPr lang="en-US" baseline="0" dirty="0" smtClean="0"/>
          </a:p>
          <a:p>
            <a:pPr marL="0" indent="0">
              <a:buFont typeface="Arial"/>
              <a:buNone/>
            </a:pPr>
            <a:r>
              <a:rPr lang="en-US" baseline="0" dirty="0" smtClean="0"/>
              <a:t>Presentation of the problem will also </a:t>
            </a:r>
          </a:p>
        </p:txBody>
      </p:sp>
      <p:sp>
        <p:nvSpPr>
          <p:cNvPr id="4" name="Slide Number Placeholder 3"/>
          <p:cNvSpPr>
            <a:spLocks noGrp="1"/>
          </p:cNvSpPr>
          <p:nvPr>
            <p:ph type="sldNum" sz="quarter" idx="10"/>
          </p:nvPr>
        </p:nvSpPr>
        <p:spPr/>
        <p:txBody>
          <a:bodyPr/>
          <a:lstStyle/>
          <a:p>
            <a:fld id="{F3F5D022-D0E5-4868-86A4-974B7F9C9F37}" type="slidenum">
              <a:rPr lang="en-US" smtClean="0"/>
              <a:t>9</a:t>
            </a:fld>
            <a:endParaRPr lang="en-US"/>
          </a:p>
        </p:txBody>
      </p:sp>
    </p:spTree>
    <p:extLst>
      <p:ext uri="{BB962C8B-B14F-4D97-AF65-F5344CB8AC3E}">
        <p14:creationId xmlns:p14="http://schemas.microsoft.com/office/powerpoint/2010/main" val="142357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6/27/16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dirty="0"/>
              <a:t>6/27/16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dirty="0"/>
              <a:t>6/27/16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6/27/16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6/27/16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6/27/16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dirty="0"/>
              <a:t>6/27/16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6/27/16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6/27/16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6/27/16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dirty="0"/>
              <a:t>6/27/16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B6D4C"/>
            </a:gs>
            <a:gs pos="16000">
              <a:srgbClr val="940C12"/>
            </a:gs>
            <a:gs pos="100000">
              <a:srgbClr val="940C12"/>
            </a:gs>
          </a:gsLst>
          <a:lin ang="1560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6/27/16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cs.uni.edu/~east/PcPI/problem_list.html" TargetMode="External"/><Relationship Id="rId4" Type="http://schemas.openxmlformats.org/officeDocument/2006/relationships/hyperlink" Target="http://www.cs.uni.edu/~east/PcPI/problem_list.html%23practice" TargetMode="External"/><Relationship Id="rId5" Type="http://schemas.openxmlformats.org/officeDocument/2006/relationships/hyperlink" Target="http://www.cs.uni.edu/~east/PcPI/problem_list.html%23finalExam" TargetMode="External"/><Relationship Id="rId6" Type="http://schemas.openxmlformats.org/officeDocument/2006/relationships/hyperlink" Target="http://www.cs.uni.edu/~east/PcPI/problem_list.html%23project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mailto:east@cs.uni.edu" TargetMode="External"/><Relationship Id="rId5" Type="http://schemas.openxmlformats.org/officeDocument/2006/relationships/hyperlink" Target="shughes@coe.edu" TargetMode="External"/><Relationship Id="rId6"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63" y="2633112"/>
            <a:ext cx="11920537" cy="1373070"/>
          </a:xfrm>
        </p:spPr>
        <p:txBody>
          <a:bodyPr/>
          <a:lstStyle/>
          <a:p>
            <a:pPr algn="l"/>
            <a:r>
              <a:rPr lang="en-US" sz="4400" dirty="0" smtClean="0"/>
              <a:t>Problem-centric Programming: </a:t>
            </a:r>
            <a:br>
              <a:rPr lang="en-US" sz="4400" dirty="0" smtClean="0"/>
            </a:br>
            <a:r>
              <a:rPr lang="en-US" sz="4400" dirty="0" smtClean="0"/>
              <a:t>(Current) Problem List</a:t>
            </a:r>
            <a:endParaRPr lang="en-US" sz="3600" dirty="0"/>
          </a:p>
        </p:txBody>
      </p:sp>
      <p:sp>
        <p:nvSpPr>
          <p:cNvPr id="4" name="Subtitle 2"/>
          <p:cNvSpPr>
            <a:spLocks noGrp="1"/>
          </p:cNvSpPr>
          <p:nvPr>
            <p:ph type="subTitle" idx="1"/>
          </p:nvPr>
        </p:nvSpPr>
        <p:spPr>
          <a:xfrm>
            <a:off x="708897" y="4551202"/>
            <a:ext cx="8144134" cy="1117687"/>
          </a:xfrm>
        </p:spPr>
        <p:txBody>
          <a:bodyPr>
            <a:normAutofit/>
          </a:bodyPr>
          <a:lstStyle/>
          <a:p>
            <a:r>
              <a:rPr lang="en-US" sz="2800" dirty="0" smtClean="0"/>
              <a:t>J. Philip East, University of Northern Iowa</a:t>
            </a:r>
          </a:p>
          <a:p>
            <a:r>
              <a:rPr lang="en-US" sz="2800" dirty="0"/>
              <a:t>Stephen Hughes, Coe College</a:t>
            </a:r>
            <a:endParaRPr lang="en-US" sz="2800" dirty="0" smtClean="0"/>
          </a:p>
        </p:txBody>
      </p:sp>
    </p:spTree>
    <p:extLst>
      <p:ext uri="{BB962C8B-B14F-4D97-AF65-F5344CB8AC3E}">
        <p14:creationId xmlns:p14="http://schemas.microsoft.com/office/powerpoint/2010/main" val="164971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strong is your password?</a:t>
            </a:r>
            <a:endParaRPr lang="en-US" dirty="0"/>
          </a:p>
        </p:txBody>
      </p:sp>
      <p:pic>
        <p:nvPicPr>
          <p:cNvPr id="6" name="Picture 2" descr="http://www.taskhire.ca/blog/wp-content/uploads/2011/08/confused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8531" y="2423660"/>
            <a:ext cx="4387747" cy="29222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21828" y="2423660"/>
            <a:ext cx="5660571" cy="523220"/>
          </a:xfrm>
          <a:prstGeom prst="rect">
            <a:avLst/>
          </a:prstGeom>
        </p:spPr>
        <p:txBody>
          <a:bodyPr wrap="square">
            <a:spAutoFit/>
          </a:bodyPr>
          <a:lstStyle/>
          <a:p>
            <a:r>
              <a:rPr lang="en-US" sz="2800" dirty="0" smtClean="0"/>
              <a:t>Don’t understand the </a:t>
            </a:r>
            <a:r>
              <a:rPr lang="en-US" sz="2800" dirty="0"/>
              <a:t>problem</a:t>
            </a:r>
          </a:p>
        </p:txBody>
      </p:sp>
    </p:spTree>
    <p:extLst>
      <p:ext uri="{BB962C8B-B14F-4D97-AF65-F5344CB8AC3E}">
        <p14:creationId xmlns:p14="http://schemas.microsoft.com/office/powerpoint/2010/main" val="1503056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would it take a computer to guess your password?</a:t>
            </a:r>
            <a:endParaRPr lang="en-US" dirty="0"/>
          </a:p>
        </p:txBody>
      </p:sp>
      <p:sp>
        <p:nvSpPr>
          <p:cNvPr id="4" name="Rectangle 3"/>
          <p:cNvSpPr/>
          <p:nvPr/>
        </p:nvSpPr>
        <p:spPr>
          <a:xfrm>
            <a:off x="6428697" y="2368414"/>
            <a:ext cx="5763303" cy="523220"/>
          </a:xfrm>
          <a:prstGeom prst="rect">
            <a:avLst/>
          </a:prstGeom>
        </p:spPr>
        <p:txBody>
          <a:bodyPr wrap="square">
            <a:spAutoFit/>
          </a:bodyPr>
          <a:lstStyle/>
          <a:p>
            <a:r>
              <a:rPr lang="en-US" sz="2800" dirty="0" smtClean="0"/>
              <a:t>Problem Representation</a:t>
            </a:r>
            <a:endParaRPr lang="en-US" sz="2800" dirty="0"/>
          </a:p>
        </p:txBody>
      </p:sp>
      <p:pic>
        <p:nvPicPr>
          <p:cNvPr id="5" name="Picture 2" descr="http://clashdaily.wpengine.netdna-cdn.com/wp-content/uploads/2014/07/confused-student-300x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03" y="2446597"/>
            <a:ext cx="5066338" cy="30398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28696" y="3704888"/>
            <a:ext cx="5763303" cy="2677656"/>
          </a:xfrm>
          <a:prstGeom prst="rect">
            <a:avLst/>
          </a:prstGeom>
        </p:spPr>
        <p:txBody>
          <a:bodyPr wrap="square">
            <a:spAutoFit/>
          </a:bodyPr>
          <a:lstStyle/>
          <a:p>
            <a:r>
              <a:rPr lang="en-US" sz="2800" dirty="0" smtClean="0"/>
              <a:t>What affects ability to guess?    </a:t>
            </a:r>
          </a:p>
          <a:p>
            <a:pPr marL="457200" indent="-457200">
              <a:buFont typeface="Arial" pitchFamily="34" charset="0"/>
              <a:buChar char="•"/>
            </a:pPr>
            <a:r>
              <a:rPr lang="en-US" sz="2800" dirty="0" smtClean="0"/>
              <a:t>Number of valid characters </a:t>
            </a:r>
          </a:p>
          <a:p>
            <a:pPr marL="457200" indent="-457200">
              <a:buFont typeface="Arial" pitchFamily="34" charset="0"/>
              <a:buChar char="•"/>
            </a:pPr>
            <a:r>
              <a:rPr lang="en-US" sz="2800" dirty="0" smtClean="0"/>
              <a:t>Length of password</a:t>
            </a:r>
          </a:p>
          <a:p>
            <a:pPr marL="457200" indent="-457200">
              <a:buFont typeface="Arial" pitchFamily="34" charset="0"/>
              <a:buChar char="•"/>
            </a:pPr>
            <a:r>
              <a:rPr lang="en-US" sz="2800" dirty="0" smtClean="0"/>
              <a:t>Speed of computer</a:t>
            </a:r>
          </a:p>
          <a:p>
            <a:pPr marL="457200" indent="-457200">
              <a:buFont typeface="Arial" pitchFamily="34" charset="0"/>
              <a:buChar char="•"/>
            </a:pPr>
            <a:endParaRPr lang="en-US" sz="2800" dirty="0"/>
          </a:p>
          <a:p>
            <a:pPr marL="457200" indent="-457200">
              <a:buFont typeface="Arial" pitchFamily="34" charset="0"/>
              <a:buChar char="•"/>
            </a:pPr>
            <a:r>
              <a:rPr lang="en-US" sz="2800" dirty="0" err="1" smtClean="0"/>
              <a:t>Num^Length</a:t>
            </a:r>
            <a:r>
              <a:rPr lang="en-US" sz="2800" dirty="0" smtClean="0"/>
              <a:t> / speed</a:t>
            </a:r>
            <a:endParaRPr lang="en-US" sz="2800" dirty="0"/>
          </a:p>
        </p:txBody>
      </p:sp>
    </p:spTree>
    <p:extLst>
      <p:ext uri="{BB962C8B-B14F-4D97-AF65-F5344CB8AC3E}">
        <p14:creationId xmlns:p14="http://schemas.microsoft.com/office/powerpoint/2010/main" val="2250998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would it take a computer to guess your password?</a:t>
            </a:r>
          </a:p>
        </p:txBody>
      </p:sp>
      <p:grpSp>
        <p:nvGrpSpPr>
          <p:cNvPr id="3" name="Group 2"/>
          <p:cNvGrpSpPr/>
          <p:nvPr/>
        </p:nvGrpSpPr>
        <p:grpSpPr>
          <a:xfrm>
            <a:off x="401353" y="2463182"/>
            <a:ext cx="11558172" cy="3564571"/>
            <a:chOff x="415768" y="2463182"/>
            <a:chExt cx="10960913" cy="3564571"/>
          </a:xfrm>
        </p:grpSpPr>
        <p:pic>
          <p:nvPicPr>
            <p:cNvPr id="4" name="Picture 6" descr="http://kapalama.ksbe.edu/high/counseling/images/istock_confused-indecis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8" y="2463182"/>
              <a:ext cx="5372135" cy="3564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08081" y="2463182"/>
              <a:ext cx="5168600" cy="954107"/>
            </a:xfrm>
            <a:prstGeom prst="rect">
              <a:avLst/>
            </a:prstGeom>
          </p:spPr>
          <p:txBody>
            <a:bodyPr wrap="square">
              <a:spAutoFit/>
            </a:bodyPr>
            <a:lstStyle/>
            <a:p>
              <a:r>
                <a:rPr lang="en-US" sz="2800" dirty="0" smtClean="0"/>
                <a:t>Domain Knowledge</a:t>
              </a:r>
            </a:p>
            <a:p>
              <a:endParaRPr lang="en-US" sz="2800" dirty="0"/>
            </a:p>
          </p:txBody>
        </p:sp>
      </p:grpSp>
      <p:sp>
        <p:nvSpPr>
          <p:cNvPr id="6" name="Rectangle 5"/>
          <p:cNvSpPr/>
          <p:nvPr/>
        </p:nvSpPr>
        <p:spPr>
          <a:xfrm>
            <a:off x="6509289" y="3307229"/>
            <a:ext cx="6096000" cy="1384995"/>
          </a:xfrm>
          <a:prstGeom prst="rect">
            <a:avLst/>
          </a:prstGeom>
        </p:spPr>
        <p:txBody>
          <a:bodyPr>
            <a:spAutoFit/>
          </a:bodyPr>
          <a:lstStyle/>
          <a:p>
            <a:pPr marL="457200" indent="-457200">
              <a:buFont typeface="Arial" pitchFamily="34" charset="0"/>
              <a:buChar char="•"/>
            </a:pPr>
            <a:r>
              <a:rPr lang="en-US" sz="2800" dirty="0"/>
              <a:t>Fast PC  ~10 million/sec</a:t>
            </a:r>
          </a:p>
          <a:p>
            <a:pPr marL="457200" indent="-457200">
              <a:buFont typeface="Arial" pitchFamily="34" charset="0"/>
              <a:buChar char="•"/>
            </a:pPr>
            <a:endParaRPr lang="en-US" sz="2800" dirty="0"/>
          </a:p>
          <a:p>
            <a:pPr marL="457200" indent="-457200">
              <a:buFont typeface="Arial" pitchFamily="34" charset="0"/>
              <a:buChar char="•"/>
            </a:pPr>
            <a:r>
              <a:rPr lang="en-US" sz="2800" dirty="0"/>
              <a:t>Supercomputer ~1 billion/sec</a:t>
            </a:r>
          </a:p>
        </p:txBody>
      </p:sp>
    </p:spTree>
    <p:extLst>
      <p:ext uri="{BB962C8B-B14F-4D97-AF65-F5344CB8AC3E}">
        <p14:creationId xmlns:p14="http://schemas.microsoft.com/office/powerpoint/2010/main" val="3753695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computer guess my password in less than a week?</a:t>
            </a:r>
            <a:endParaRPr lang="en-US" dirty="0"/>
          </a:p>
        </p:txBody>
      </p:sp>
      <p:sp>
        <p:nvSpPr>
          <p:cNvPr id="6" name="Rectangle 5"/>
          <p:cNvSpPr/>
          <p:nvPr/>
        </p:nvSpPr>
        <p:spPr>
          <a:xfrm>
            <a:off x="7144720" y="3381057"/>
            <a:ext cx="4122548" cy="954107"/>
          </a:xfrm>
          <a:prstGeom prst="rect">
            <a:avLst/>
          </a:prstGeom>
        </p:spPr>
        <p:txBody>
          <a:bodyPr wrap="square">
            <a:spAutoFit/>
          </a:bodyPr>
          <a:lstStyle/>
          <a:p>
            <a:pPr marL="457200" indent="-457200">
              <a:buFont typeface="Arial" pitchFamily="34" charset="0"/>
              <a:buChar char="•"/>
            </a:pPr>
            <a:r>
              <a:rPr lang="en-US" sz="2800" dirty="0" smtClean="0"/>
              <a:t>Arithmetic</a:t>
            </a:r>
          </a:p>
          <a:p>
            <a:pPr marL="457200" indent="-457200">
              <a:buFont typeface="Arial" pitchFamily="34" charset="0"/>
              <a:buChar char="•"/>
            </a:pPr>
            <a:r>
              <a:rPr lang="en-US" sz="2800" dirty="0" smtClean="0">
                <a:solidFill>
                  <a:srgbClr val="FFFF00"/>
                </a:solidFill>
              </a:rPr>
              <a:t>Conditional</a:t>
            </a:r>
          </a:p>
        </p:txBody>
      </p:sp>
      <p:grpSp>
        <p:nvGrpSpPr>
          <p:cNvPr id="7" name="Group 6"/>
          <p:cNvGrpSpPr/>
          <p:nvPr/>
        </p:nvGrpSpPr>
        <p:grpSpPr>
          <a:xfrm>
            <a:off x="680321" y="2242258"/>
            <a:ext cx="11330865" cy="3662595"/>
            <a:chOff x="6258161" y="2331158"/>
            <a:chExt cx="11330865" cy="3662595"/>
          </a:xfrm>
        </p:grpSpPr>
        <p:pic>
          <p:nvPicPr>
            <p:cNvPr id="8" name="Picture 4" descr="http://listverse.com/wp-content/uploads/2012/04/confused-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161" y="2331158"/>
              <a:ext cx="5503898" cy="36625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412761" y="2379017"/>
              <a:ext cx="5176265" cy="523220"/>
            </a:xfrm>
            <a:prstGeom prst="rect">
              <a:avLst/>
            </a:prstGeom>
          </p:spPr>
          <p:txBody>
            <a:bodyPr wrap="square">
              <a:spAutoFit/>
            </a:bodyPr>
            <a:lstStyle/>
            <a:p>
              <a:r>
                <a:rPr lang="en-US" sz="2800" dirty="0" smtClean="0"/>
                <a:t>Programming Constructs</a:t>
              </a:r>
              <a:endParaRPr lang="en-US" sz="2800" dirty="0"/>
            </a:p>
          </p:txBody>
        </p:sp>
      </p:grpSp>
    </p:spTree>
    <p:extLst>
      <p:ext uri="{BB962C8B-B14F-4D97-AF65-F5344CB8AC3E}">
        <p14:creationId xmlns:p14="http://schemas.microsoft.com/office/powerpoint/2010/main" val="1439887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would it take a computer to guess your password?</a:t>
            </a:r>
          </a:p>
        </p:txBody>
      </p:sp>
      <p:sp>
        <p:nvSpPr>
          <p:cNvPr id="6" name="Rectangle 5"/>
          <p:cNvSpPr/>
          <p:nvPr/>
        </p:nvSpPr>
        <p:spPr>
          <a:xfrm>
            <a:off x="7144720" y="3381057"/>
            <a:ext cx="4122548" cy="523220"/>
          </a:xfrm>
          <a:prstGeom prst="rect">
            <a:avLst/>
          </a:prstGeom>
        </p:spPr>
        <p:txBody>
          <a:bodyPr wrap="square">
            <a:spAutoFit/>
          </a:bodyPr>
          <a:lstStyle/>
          <a:p>
            <a:pPr marL="457200" indent="-457200">
              <a:buFont typeface="Arial" pitchFamily="34" charset="0"/>
              <a:buChar char="•"/>
            </a:pPr>
            <a:r>
              <a:rPr lang="en-US" sz="2800" dirty="0" smtClean="0"/>
              <a:t>Arithmetic</a:t>
            </a:r>
          </a:p>
        </p:txBody>
      </p:sp>
      <p:grpSp>
        <p:nvGrpSpPr>
          <p:cNvPr id="7" name="Group 6"/>
          <p:cNvGrpSpPr/>
          <p:nvPr/>
        </p:nvGrpSpPr>
        <p:grpSpPr>
          <a:xfrm>
            <a:off x="680321" y="2242258"/>
            <a:ext cx="11330865" cy="3662595"/>
            <a:chOff x="6258161" y="2331158"/>
            <a:chExt cx="11330865" cy="3662595"/>
          </a:xfrm>
        </p:grpSpPr>
        <p:pic>
          <p:nvPicPr>
            <p:cNvPr id="8" name="Picture 4" descr="http://listverse.com/wp-content/uploads/2012/04/confused-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161" y="2331158"/>
              <a:ext cx="5503898" cy="36625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412761" y="2379017"/>
              <a:ext cx="5176265" cy="523220"/>
            </a:xfrm>
            <a:prstGeom prst="rect">
              <a:avLst/>
            </a:prstGeom>
          </p:spPr>
          <p:txBody>
            <a:bodyPr wrap="square">
              <a:spAutoFit/>
            </a:bodyPr>
            <a:lstStyle/>
            <a:p>
              <a:r>
                <a:rPr lang="en-US" sz="2800" dirty="0" smtClean="0"/>
                <a:t>Programming Constructs</a:t>
              </a:r>
              <a:endParaRPr lang="en-US" sz="2800" dirty="0"/>
            </a:p>
          </p:txBody>
        </p:sp>
      </p:grpSp>
    </p:spTree>
    <p:extLst>
      <p:ext uri="{BB962C8B-B14F-4D97-AF65-F5344CB8AC3E}">
        <p14:creationId xmlns:p14="http://schemas.microsoft.com/office/powerpoint/2010/main" val="4204828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Problem List:  Abstraction</a:t>
            </a:r>
            <a:endParaRPr lang="en-US" dirty="0"/>
          </a:p>
        </p:txBody>
      </p:sp>
      <p:sp>
        <p:nvSpPr>
          <p:cNvPr id="3" name="Content Placeholder 2"/>
          <p:cNvSpPr>
            <a:spLocks noGrp="1"/>
          </p:cNvSpPr>
          <p:nvPr>
            <p:ph idx="1"/>
          </p:nvPr>
        </p:nvSpPr>
        <p:spPr/>
        <p:txBody>
          <a:bodyPr/>
          <a:lstStyle/>
          <a:p>
            <a:r>
              <a:rPr lang="en-US" sz="4000" dirty="0" smtClean="0"/>
              <a:t>Contextual Core</a:t>
            </a:r>
          </a:p>
          <a:p>
            <a:r>
              <a:rPr lang="en-US" sz="4000" dirty="0" smtClean="0"/>
              <a:t>Motivational</a:t>
            </a:r>
          </a:p>
          <a:p>
            <a:r>
              <a:rPr lang="en-US" sz="4000" dirty="0" smtClean="0"/>
              <a:t>How much information?</a:t>
            </a:r>
          </a:p>
          <a:p>
            <a:endParaRPr lang="en-US" dirty="0"/>
          </a:p>
        </p:txBody>
      </p:sp>
    </p:spTree>
    <p:extLst>
      <p:ext uri="{BB962C8B-B14F-4D97-AF65-F5344CB8AC3E}">
        <p14:creationId xmlns:p14="http://schemas.microsoft.com/office/powerpoint/2010/main" val="9807630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Car</a:t>
            </a:r>
            <a:endParaRPr lang="en-US" dirty="0"/>
          </a:p>
        </p:txBody>
      </p:sp>
      <p:sp>
        <p:nvSpPr>
          <p:cNvPr id="3" name="Content Placeholder 2"/>
          <p:cNvSpPr>
            <a:spLocks noGrp="1"/>
          </p:cNvSpPr>
          <p:nvPr>
            <p:ph idx="1"/>
          </p:nvPr>
        </p:nvSpPr>
        <p:spPr>
          <a:xfrm>
            <a:off x="680321" y="2336872"/>
            <a:ext cx="9613861" cy="4063927"/>
          </a:xfrm>
        </p:spPr>
        <p:txBody>
          <a:bodyPr>
            <a:normAutofit fontScale="77500" lnSpcReduction="20000"/>
          </a:bodyPr>
          <a:lstStyle/>
          <a:p>
            <a:pPr marL="0" indent="0">
              <a:buNone/>
            </a:pPr>
            <a:r>
              <a:rPr lang="en-US" sz="3600" dirty="0"/>
              <a:t>Get input values </a:t>
            </a:r>
            <a:r>
              <a:rPr lang="en-US" sz="3600" dirty="0" smtClean="0"/>
              <a:t>for:</a:t>
            </a:r>
          </a:p>
          <a:p>
            <a:pPr marL="685800"/>
            <a:r>
              <a:rPr lang="en-US" sz="3600" dirty="0"/>
              <a:t>M</a:t>
            </a:r>
            <a:r>
              <a:rPr lang="en-US" sz="3600" dirty="0" smtClean="0"/>
              <a:t>iles </a:t>
            </a:r>
            <a:r>
              <a:rPr lang="en-US" sz="3600" dirty="0"/>
              <a:t>driven per </a:t>
            </a:r>
            <a:r>
              <a:rPr lang="en-US" sz="3600" dirty="0" smtClean="0"/>
              <a:t>year</a:t>
            </a:r>
          </a:p>
          <a:p>
            <a:pPr marL="685800"/>
            <a:r>
              <a:rPr lang="en-US" sz="3600" dirty="0" smtClean="0"/>
              <a:t>MPG </a:t>
            </a:r>
            <a:r>
              <a:rPr lang="en-US" sz="3600" dirty="0"/>
              <a:t>with current </a:t>
            </a:r>
            <a:r>
              <a:rPr lang="en-US" sz="3600" dirty="0" smtClean="0"/>
              <a:t>car</a:t>
            </a:r>
          </a:p>
          <a:p>
            <a:pPr marL="685800"/>
            <a:r>
              <a:rPr lang="en-US" sz="3600" dirty="0" smtClean="0"/>
              <a:t>MPG </a:t>
            </a:r>
            <a:r>
              <a:rPr lang="en-US" sz="3600" dirty="0"/>
              <a:t>with new </a:t>
            </a:r>
            <a:r>
              <a:rPr lang="en-US" sz="3600" dirty="0" smtClean="0"/>
              <a:t>hybrid</a:t>
            </a:r>
          </a:p>
          <a:p>
            <a:pPr marL="685800"/>
            <a:r>
              <a:rPr lang="en-US" sz="3600" dirty="0"/>
              <a:t>C</a:t>
            </a:r>
            <a:r>
              <a:rPr lang="en-US" sz="3600" dirty="0" smtClean="0"/>
              <a:t>ost </a:t>
            </a:r>
            <a:r>
              <a:rPr lang="en-US" sz="3600" dirty="0"/>
              <a:t>of </a:t>
            </a:r>
            <a:r>
              <a:rPr lang="en-US" sz="3600" dirty="0" smtClean="0"/>
              <a:t>gasoline </a:t>
            </a:r>
          </a:p>
          <a:p>
            <a:pPr marL="685800">
              <a:lnSpc>
                <a:spcPct val="134000"/>
              </a:lnSpc>
            </a:pPr>
            <a:endParaRPr lang="en-US" sz="3600" dirty="0" smtClean="0"/>
          </a:p>
          <a:p>
            <a:pPr marL="0" indent="0">
              <a:lnSpc>
                <a:spcPct val="134000"/>
              </a:lnSpc>
              <a:buNone/>
            </a:pPr>
            <a:r>
              <a:rPr lang="en-US" sz="3600" dirty="0"/>
              <a:t>C</a:t>
            </a:r>
            <a:r>
              <a:rPr lang="en-US" sz="3600" dirty="0" smtClean="0"/>
              <a:t>alculate </a:t>
            </a:r>
            <a:r>
              <a:rPr lang="en-US" sz="3600" dirty="0"/>
              <a:t>and report the cost of fuel for each and the savings with the hybrid.</a:t>
            </a:r>
          </a:p>
        </p:txBody>
      </p:sp>
    </p:spTree>
    <p:extLst>
      <p:ext uri="{BB962C8B-B14F-4D97-AF65-F5344CB8AC3E}">
        <p14:creationId xmlns:p14="http://schemas.microsoft.com/office/powerpoint/2010/main" val="3181503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List:</a:t>
            </a:r>
            <a:endParaRPr lang="en-US" dirty="0"/>
          </a:p>
        </p:txBody>
      </p:sp>
      <p:sp>
        <p:nvSpPr>
          <p:cNvPr id="3" name="Content Placeholder 2"/>
          <p:cNvSpPr>
            <a:spLocks noGrp="1"/>
          </p:cNvSpPr>
          <p:nvPr>
            <p:ph idx="1"/>
          </p:nvPr>
        </p:nvSpPr>
        <p:spPr>
          <a:xfrm>
            <a:off x="680321" y="2336872"/>
            <a:ext cx="11054479" cy="4038527"/>
          </a:xfrm>
        </p:spPr>
        <p:txBody>
          <a:bodyPr>
            <a:normAutofit/>
          </a:bodyPr>
          <a:lstStyle/>
          <a:p>
            <a:pPr marL="0" indent="0">
              <a:buNone/>
            </a:pPr>
            <a:r>
              <a:rPr lang="en-US" sz="2800" dirty="0"/>
              <a:t>http://cs.uni.edu/~east/presentations/2016/problem_list.html</a:t>
            </a:r>
          </a:p>
        </p:txBody>
      </p:sp>
    </p:spTree>
    <p:extLst>
      <p:ext uri="{BB962C8B-B14F-4D97-AF65-F5344CB8AC3E}">
        <p14:creationId xmlns:p14="http://schemas.microsoft.com/office/powerpoint/2010/main" val="31651156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selection </a:t>
            </a:r>
            <a:r>
              <a:rPr lang="en-US" b="1" dirty="0"/>
              <a:t>can</a:t>
            </a:r>
            <a:r>
              <a:rPr lang="en-US" dirty="0"/>
              <a:t> help (or hurt) understanding</a:t>
            </a:r>
          </a:p>
        </p:txBody>
      </p:sp>
      <p:sp>
        <p:nvSpPr>
          <p:cNvPr id="3" name="Rectangle 2"/>
          <p:cNvSpPr/>
          <p:nvPr/>
        </p:nvSpPr>
        <p:spPr>
          <a:xfrm>
            <a:off x="1111623" y="2465311"/>
            <a:ext cx="10434917" cy="707886"/>
          </a:xfrm>
          <a:prstGeom prst="rect">
            <a:avLst/>
          </a:prstGeom>
        </p:spPr>
        <p:txBody>
          <a:bodyPr wrap="square">
            <a:spAutoFit/>
          </a:bodyPr>
          <a:lstStyle/>
          <a:p>
            <a:endParaRPr lang="en-US" sz="4000" dirty="0"/>
          </a:p>
        </p:txBody>
      </p:sp>
      <p:sp>
        <p:nvSpPr>
          <p:cNvPr id="10" name="Rectangle 9"/>
          <p:cNvSpPr/>
          <p:nvPr/>
        </p:nvSpPr>
        <p:spPr>
          <a:xfrm>
            <a:off x="883023" y="2462084"/>
            <a:ext cx="10434917" cy="3785652"/>
          </a:xfrm>
          <a:prstGeom prst="rect">
            <a:avLst/>
          </a:prstGeom>
        </p:spPr>
        <p:txBody>
          <a:bodyPr wrap="square">
            <a:spAutoFit/>
          </a:bodyPr>
          <a:lstStyle/>
          <a:p>
            <a:r>
              <a:rPr lang="en-US" sz="4000" dirty="0"/>
              <a:t>Write a program that prints the numbers from 1 to 100. But for multiples of three print "Fizz" instead of the number and for the multiples of five print "Buzz". For numbers which are multiples of both three and five print "</a:t>
            </a:r>
            <a:r>
              <a:rPr lang="en-US" sz="4000" dirty="0" err="1" smtClean="0"/>
              <a:t>FizzBuzz</a:t>
            </a:r>
            <a:r>
              <a:rPr lang="en-US" sz="4000" dirty="0" smtClean="0"/>
              <a:t>"</a:t>
            </a:r>
          </a:p>
        </p:txBody>
      </p:sp>
    </p:spTree>
    <p:extLst>
      <p:ext uri="{BB962C8B-B14F-4D97-AF65-F5344CB8AC3E}">
        <p14:creationId xmlns:p14="http://schemas.microsoft.com/office/powerpoint/2010/main" val="1266486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Encourage natural language solutions first which are then translated into code.</a:t>
            </a:r>
          </a:p>
        </p:txBody>
      </p:sp>
      <p:sp>
        <p:nvSpPr>
          <p:cNvPr id="4" name="Text Placeholder 3"/>
          <p:cNvSpPr txBox="1">
            <a:spLocks/>
          </p:cNvSpPr>
          <p:nvPr/>
        </p:nvSpPr>
        <p:spPr>
          <a:xfrm>
            <a:off x="680321" y="2345972"/>
            <a:ext cx="9613860" cy="131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mtClean="0"/>
              <a:t>ddd</a:t>
            </a:r>
            <a:endParaRPr lang="en-US" dirty="0"/>
          </a:p>
        </p:txBody>
      </p:sp>
      <p:sp>
        <p:nvSpPr>
          <p:cNvPr id="5" name="Rectangle 4"/>
          <p:cNvSpPr/>
          <p:nvPr/>
        </p:nvSpPr>
        <p:spPr>
          <a:xfrm>
            <a:off x="-1" y="2345972"/>
            <a:ext cx="10433081" cy="137382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93092" y="2487492"/>
            <a:ext cx="9613860" cy="10907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r>
              <a:rPr lang="en-US" dirty="0"/>
              <a:t>Programmers solve problems…</a:t>
            </a:r>
            <a:br>
              <a:rPr lang="en-US" dirty="0"/>
            </a:br>
            <a:r>
              <a:rPr lang="en-US" dirty="0"/>
              <a:t>then transfer </a:t>
            </a:r>
            <a:r>
              <a:rPr lang="en-US" dirty="0" smtClean="0"/>
              <a:t>labor to </a:t>
            </a:r>
            <a:r>
              <a:rPr lang="en-US" dirty="0"/>
              <a:t>the computer</a:t>
            </a:r>
          </a:p>
        </p:txBody>
      </p:sp>
      <p:sp>
        <p:nvSpPr>
          <p:cNvPr id="7" name="Rectangle 6"/>
          <p:cNvSpPr/>
          <p:nvPr/>
        </p:nvSpPr>
        <p:spPr>
          <a:xfrm>
            <a:off x="10578661" y="2348200"/>
            <a:ext cx="1613338" cy="1371600"/>
          </a:xfrm>
          <a:prstGeom prst="rect">
            <a:avLst/>
          </a:prstGeom>
          <a:solidFill>
            <a:srgbClr val="D49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txBox="1">
            <a:spLocks/>
          </p:cNvSpPr>
          <p:nvPr/>
        </p:nvSpPr>
        <p:spPr>
          <a:xfrm>
            <a:off x="667550" y="4072944"/>
            <a:ext cx="9613860" cy="131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mtClean="0"/>
              <a:t>ddd</a:t>
            </a:r>
            <a:endParaRPr lang="en-US" dirty="0"/>
          </a:p>
        </p:txBody>
      </p:sp>
      <p:sp>
        <p:nvSpPr>
          <p:cNvPr id="9" name="Rectangle 8"/>
          <p:cNvSpPr/>
          <p:nvPr/>
        </p:nvSpPr>
        <p:spPr>
          <a:xfrm>
            <a:off x="-12772" y="4072944"/>
            <a:ext cx="10433081" cy="137382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80321" y="4214464"/>
            <a:ext cx="9613860" cy="10907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r>
              <a:rPr lang="en-US" dirty="0"/>
              <a:t>Problem selection can help (or hurt) understanding</a:t>
            </a:r>
          </a:p>
        </p:txBody>
      </p:sp>
      <p:sp>
        <p:nvSpPr>
          <p:cNvPr id="11" name="Rectangle 10"/>
          <p:cNvSpPr/>
          <p:nvPr/>
        </p:nvSpPr>
        <p:spPr>
          <a:xfrm>
            <a:off x="10565890" y="4075172"/>
            <a:ext cx="1613338" cy="1371600"/>
          </a:xfrm>
          <a:prstGeom prst="rect">
            <a:avLst/>
          </a:prstGeom>
          <a:solidFill>
            <a:srgbClr val="D49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580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can’t </a:t>
            </a:r>
            <a:r>
              <a:rPr lang="en-US" b="1" dirty="0" smtClean="0"/>
              <a:t>I write </a:t>
            </a:r>
            <a:r>
              <a:rPr lang="en-US" b="1" i="1" dirty="0"/>
              <a:t>this </a:t>
            </a:r>
            <a:r>
              <a:rPr lang="en-US" b="1" dirty="0"/>
              <a:t>program?”</a:t>
            </a:r>
            <a:endParaRPr lang="en-US" dirty="0"/>
          </a:p>
        </p:txBody>
      </p:sp>
      <p:pic>
        <p:nvPicPr>
          <p:cNvPr id="4" name="Picture 2" descr="http://www.taskhire.ca/blog/wp-content/uploads/2011/08/confused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7904" y="2387126"/>
            <a:ext cx="1542288" cy="1027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79211" y="2423661"/>
            <a:ext cx="4024122" cy="954107"/>
          </a:xfrm>
          <a:prstGeom prst="rect">
            <a:avLst/>
          </a:prstGeom>
        </p:spPr>
        <p:txBody>
          <a:bodyPr wrap="square">
            <a:spAutoFit/>
          </a:bodyPr>
          <a:lstStyle/>
          <a:p>
            <a:r>
              <a:rPr lang="en-US" sz="2800" dirty="0" smtClean="0"/>
              <a:t>Don’t </a:t>
            </a:r>
            <a:r>
              <a:rPr lang="en-US" sz="2800" dirty="0"/>
              <a:t>understand the problem</a:t>
            </a:r>
          </a:p>
        </p:txBody>
      </p:sp>
      <p:grpSp>
        <p:nvGrpSpPr>
          <p:cNvPr id="15" name="Group 14"/>
          <p:cNvGrpSpPr/>
          <p:nvPr/>
        </p:nvGrpSpPr>
        <p:grpSpPr>
          <a:xfrm>
            <a:off x="727904" y="3694445"/>
            <a:ext cx="5659150" cy="954107"/>
            <a:chOff x="727904" y="3595115"/>
            <a:chExt cx="4863000" cy="954107"/>
          </a:xfrm>
        </p:grpSpPr>
        <p:pic>
          <p:nvPicPr>
            <p:cNvPr id="6" name="Picture 2" descr="http://clashdaily.wpengine.netdna-cdn.com/wp-content/uploads/2014/07/confused-student-300x1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04" y="3612148"/>
              <a:ext cx="1351625" cy="9370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6066" y="3595115"/>
              <a:ext cx="3384838" cy="954107"/>
            </a:xfrm>
            <a:prstGeom prst="rect">
              <a:avLst/>
            </a:prstGeom>
          </p:spPr>
          <p:txBody>
            <a:bodyPr wrap="square">
              <a:spAutoFit/>
            </a:bodyPr>
            <a:lstStyle/>
            <a:p>
              <a:r>
                <a:rPr lang="en-US" sz="2800" dirty="0" smtClean="0"/>
                <a:t>Understand task but not how to proceed</a:t>
              </a:r>
              <a:endParaRPr lang="en-US" sz="2800" dirty="0"/>
            </a:p>
          </p:txBody>
        </p:sp>
      </p:grpSp>
      <p:grpSp>
        <p:nvGrpSpPr>
          <p:cNvPr id="16" name="Group 15"/>
          <p:cNvGrpSpPr/>
          <p:nvPr/>
        </p:nvGrpSpPr>
        <p:grpSpPr>
          <a:xfrm>
            <a:off x="680322" y="4928696"/>
            <a:ext cx="5743544" cy="1067866"/>
            <a:chOff x="680322" y="4928696"/>
            <a:chExt cx="5743544" cy="1067866"/>
          </a:xfrm>
        </p:grpSpPr>
        <p:pic>
          <p:nvPicPr>
            <p:cNvPr id="8" name="Picture 6" descr="http://kapalama.ksbe.edu/high/counseling/images/istock_confused-indecisi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22" y="4928696"/>
              <a:ext cx="1609372" cy="10678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66470" y="4968595"/>
              <a:ext cx="3957396" cy="954107"/>
            </a:xfrm>
            <a:prstGeom prst="rect">
              <a:avLst/>
            </a:prstGeom>
          </p:spPr>
          <p:txBody>
            <a:bodyPr wrap="square">
              <a:spAutoFit/>
            </a:bodyPr>
            <a:lstStyle/>
            <a:p>
              <a:r>
                <a:rPr lang="en-US" sz="2800" dirty="0" smtClean="0"/>
                <a:t>Have plan but lack specifics of solution</a:t>
              </a:r>
              <a:endParaRPr lang="en-US" sz="2800" dirty="0"/>
            </a:p>
          </p:txBody>
        </p:sp>
      </p:grpSp>
      <p:grpSp>
        <p:nvGrpSpPr>
          <p:cNvPr id="19" name="Group 18"/>
          <p:cNvGrpSpPr/>
          <p:nvPr/>
        </p:nvGrpSpPr>
        <p:grpSpPr>
          <a:xfrm>
            <a:off x="6397827" y="2383278"/>
            <a:ext cx="5101049" cy="892552"/>
            <a:chOff x="6397827" y="2389585"/>
            <a:chExt cx="5101049" cy="892552"/>
          </a:xfrm>
        </p:grpSpPr>
        <p:sp>
          <p:nvSpPr>
            <p:cNvPr id="3" name="Right Arrow 2"/>
            <p:cNvSpPr/>
            <p:nvPr/>
          </p:nvSpPr>
          <p:spPr>
            <a:xfrm>
              <a:off x="6397827" y="2581634"/>
              <a:ext cx="1461745" cy="553449"/>
            </a:xfrm>
            <a:prstGeom prst="rightArrow">
              <a:avLst/>
            </a:prstGeom>
            <a:solidFill>
              <a:srgbClr val="D49F54"/>
            </a:solidFill>
            <a:ln>
              <a:solidFill>
                <a:srgbClr val="8B6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34876" y="2389585"/>
              <a:ext cx="3464000" cy="892552"/>
            </a:xfrm>
            <a:prstGeom prst="rect">
              <a:avLst/>
            </a:prstGeom>
          </p:spPr>
          <p:txBody>
            <a:bodyPr wrap="square">
              <a:spAutoFit/>
            </a:bodyPr>
            <a:lstStyle/>
            <a:p>
              <a:r>
                <a:rPr lang="en-US" sz="2400" dirty="0" smtClean="0"/>
                <a:t>Requirements</a:t>
              </a:r>
              <a:r>
                <a:rPr lang="en-US" sz="2800" dirty="0" smtClean="0"/>
                <a:t> </a:t>
              </a:r>
              <a:r>
                <a:rPr lang="en-US" sz="2400" dirty="0"/>
                <a:t>Gathering</a:t>
              </a:r>
            </a:p>
          </p:txBody>
        </p:sp>
      </p:grpSp>
      <p:grpSp>
        <p:nvGrpSpPr>
          <p:cNvPr id="20" name="Group 19"/>
          <p:cNvGrpSpPr/>
          <p:nvPr/>
        </p:nvGrpSpPr>
        <p:grpSpPr>
          <a:xfrm>
            <a:off x="6416233" y="3712850"/>
            <a:ext cx="5459553" cy="830997"/>
            <a:chOff x="6381019" y="2426394"/>
            <a:chExt cx="4937313" cy="830997"/>
          </a:xfrm>
        </p:grpSpPr>
        <p:sp>
          <p:nvSpPr>
            <p:cNvPr id="21" name="Right Arrow 20"/>
            <p:cNvSpPr/>
            <p:nvPr/>
          </p:nvSpPr>
          <p:spPr>
            <a:xfrm>
              <a:off x="6381019" y="2618444"/>
              <a:ext cx="1321920" cy="549004"/>
            </a:xfrm>
            <a:prstGeom prst="rightArrow">
              <a:avLst/>
            </a:prstGeom>
            <a:solidFill>
              <a:srgbClr val="D49F54"/>
            </a:solidFill>
            <a:ln>
              <a:solidFill>
                <a:srgbClr val="8B6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854332" y="2426394"/>
              <a:ext cx="3464000" cy="830997"/>
            </a:xfrm>
            <a:prstGeom prst="rect">
              <a:avLst/>
            </a:prstGeom>
          </p:spPr>
          <p:txBody>
            <a:bodyPr wrap="square">
              <a:spAutoFit/>
            </a:bodyPr>
            <a:lstStyle/>
            <a:p>
              <a:r>
                <a:rPr lang="en-US" sz="2400" dirty="0" smtClean="0"/>
                <a:t>Problem decomposition; Data specification</a:t>
              </a:r>
              <a:endParaRPr lang="en-US" sz="2400" dirty="0"/>
            </a:p>
          </p:txBody>
        </p:sp>
      </p:grpSp>
      <p:grpSp>
        <p:nvGrpSpPr>
          <p:cNvPr id="23" name="Group 22"/>
          <p:cNvGrpSpPr/>
          <p:nvPr/>
        </p:nvGrpSpPr>
        <p:grpSpPr>
          <a:xfrm>
            <a:off x="6423867" y="4891887"/>
            <a:ext cx="5562360" cy="830997"/>
            <a:chOff x="6480893" y="2389585"/>
            <a:chExt cx="4934786" cy="830997"/>
          </a:xfrm>
        </p:grpSpPr>
        <p:sp>
          <p:nvSpPr>
            <p:cNvPr id="24" name="Right Arrow 23"/>
            <p:cNvSpPr/>
            <p:nvPr/>
          </p:nvSpPr>
          <p:spPr>
            <a:xfrm>
              <a:off x="6480893" y="2618443"/>
              <a:ext cx="1321921" cy="547859"/>
            </a:xfrm>
            <a:prstGeom prst="rightArrow">
              <a:avLst/>
            </a:prstGeom>
            <a:solidFill>
              <a:srgbClr val="D49F54"/>
            </a:solidFill>
            <a:ln>
              <a:solidFill>
                <a:srgbClr val="8B6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51679" y="2389585"/>
              <a:ext cx="3464000" cy="830997"/>
            </a:xfrm>
            <a:prstGeom prst="rect">
              <a:avLst/>
            </a:prstGeom>
          </p:spPr>
          <p:txBody>
            <a:bodyPr wrap="square">
              <a:spAutoFit/>
            </a:bodyPr>
            <a:lstStyle/>
            <a:p>
              <a:r>
                <a:rPr lang="en-US" sz="2400" dirty="0" smtClean="0"/>
                <a:t>Search for domain </a:t>
              </a:r>
              <a:r>
                <a:rPr lang="en-US" sz="2400" dirty="0" err="1" smtClean="0"/>
                <a:t>knowledgte</a:t>
              </a:r>
              <a:r>
                <a:rPr lang="en-US" sz="2400" dirty="0" smtClean="0"/>
                <a:t> (formula, etc.)</a:t>
              </a:r>
              <a:endParaRPr lang="en-US" sz="2400" dirty="0"/>
            </a:p>
          </p:txBody>
        </p:sp>
      </p:grpSp>
    </p:spTree>
    <p:extLst>
      <p:ext uri="{BB962C8B-B14F-4D97-AF65-F5344CB8AC3E}">
        <p14:creationId xmlns:p14="http://schemas.microsoft.com/office/powerpoint/2010/main" val="413154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can’t </a:t>
            </a:r>
            <a:r>
              <a:rPr lang="en-US" b="1" dirty="0" smtClean="0"/>
              <a:t>I write </a:t>
            </a:r>
            <a:r>
              <a:rPr lang="en-US" b="1" i="1" dirty="0"/>
              <a:t>this </a:t>
            </a:r>
            <a:r>
              <a:rPr lang="en-US" b="1" dirty="0"/>
              <a:t>program?”</a:t>
            </a:r>
            <a:endParaRPr lang="en-US" dirty="0"/>
          </a:p>
        </p:txBody>
      </p:sp>
      <p:sp>
        <p:nvSpPr>
          <p:cNvPr id="5" name="Rectangle 4"/>
          <p:cNvSpPr/>
          <p:nvPr/>
        </p:nvSpPr>
        <p:spPr>
          <a:xfrm>
            <a:off x="2379211" y="2423661"/>
            <a:ext cx="4024122" cy="954107"/>
          </a:xfrm>
          <a:prstGeom prst="rect">
            <a:avLst/>
          </a:prstGeom>
        </p:spPr>
        <p:txBody>
          <a:bodyPr wrap="square">
            <a:spAutoFit/>
          </a:bodyPr>
          <a:lstStyle/>
          <a:p>
            <a:r>
              <a:rPr lang="en-US" sz="2800" dirty="0"/>
              <a:t>Don’t know how it is done in ___X___</a:t>
            </a:r>
          </a:p>
        </p:txBody>
      </p:sp>
      <p:sp>
        <p:nvSpPr>
          <p:cNvPr id="9" name="Rectangle 8"/>
          <p:cNvSpPr/>
          <p:nvPr/>
        </p:nvSpPr>
        <p:spPr>
          <a:xfrm>
            <a:off x="2429657" y="4158795"/>
            <a:ext cx="3957396" cy="523220"/>
          </a:xfrm>
          <a:prstGeom prst="rect">
            <a:avLst/>
          </a:prstGeom>
        </p:spPr>
        <p:txBody>
          <a:bodyPr wrap="square">
            <a:spAutoFit/>
          </a:bodyPr>
          <a:lstStyle/>
          <a:p>
            <a:r>
              <a:rPr lang="en-US" sz="2800" dirty="0"/>
              <a:t>I can! (I think)</a:t>
            </a:r>
          </a:p>
        </p:txBody>
      </p:sp>
      <p:grpSp>
        <p:nvGrpSpPr>
          <p:cNvPr id="19" name="Group 18"/>
          <p:cNvGrpSpPr/>
          <p:nvPr/>
        </p:nvGrpSpPr>
        <p:grpSpPr>
          <a:xfrm>
            <a:off x="6379420" y="2383278"/>
            <a:ext cx="5119456" cy="1200328"/>
            <a:chOff x="6379420" y="2389585"/>
            <a:chExt cx="5119456" cy="1200328"/>
          </a:xfrm>
        </p:grpSpPr>
        <p:sp>
          <p:nvSpPr>
            <p:cNvPr id="3" name="Right Arrow 2"/>
            <p:cNvSpPr/>
            <p:nvPr/>
          </p:nvSpPr>
          <p:spPr>
            <a:xfrm>
              <a:off x="6379420" y="2747275"/>
              <a:ext cx="1461745" cy="553449"/>
            </a:xfrm>
            <a:prstGeom prst="rightArrow">
              <a:avLst/>
            </a:prstGeom>
            <a:solidFill>
              <a:srgbClr val="D49F54"/>
            </a:solidFill>
            <a:ln>
              <a:solidFill>
                <a:srgbClr val="8B6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34876" y="2389585"/>
              <a:ext cx="3464000" cy="1200328"/>
            </a:xfrm>
            <a:prstGeom prst="rect">
              <a:avLst/>
            </a:prstGeom>
          </p:spPr>
          <p:txBody>
            <a:bodyPr wrap="square">
              <a:spAutoFit/>
            </a:bodyPr>
            <a:lstStyle/>
            <a:p>
              <a:r>
                <a:rPr lang="en-US" sz="2400" dirty="0"/>
                <a:t>Determine how to do the task in the language being used</a:t>
              </a:r>
            </a:p>
          </p:txBody>
        </p:sp>
      </p:grpSp>
      <p:grpSp>
        <p:nvGrpSpPr>
          <p:cNvPr id="23" name="Group 22"/>
          <p:cNvGrpSpPr/>
          <p:nvPr/>
        </p:nvGrpSpPr>
        <p:grpSpPr>
          <a:xfrm>
            <a:off x="6387053" y="3990064"/>
            <a:ext cx="5562360" cy="830997"/>
            <a:chOff x="6480893" y="2389585"/>
            <a:chExt cx="4934786" cy="830997"/>
          </a:xfrm>
        </p:grpSpPr>
        <p:sp>
          <p:nvSpPr>
            <p:cNvPr id="24" name="Right Arrow 23"/>
            <p:cNvSpPr/>
            <p:nvPr/>
          </p:nvSpPr>
          <p:spPr>
            <a:xfrm>
              <a:off x="6480893" y="2618443"/>
              <a:ext cx="1321921" cy="547859"/>
            </a:xfrm>
            <a:prstGeom prst="rightArrow">
              <a:avLst/>
            </a:prstGeom>
            <a:solidFill>
              <a:srgbClr val="D49F54"/>
            </a:solidFill>
            <a:ln>
              <a:solidFill>
                <a:srgbClr val="8B6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51679" y="2389585"/>
              <a:ext cx="3464000" cy="830997"/>
            </a:xfrm>
            <a:prstGeom prst="rect">
              <a:avLst/>
            </a:prstGeom>
          </p:spPr>
          <p:txBody>
            <a:bodyPr wrap="square">
              <a:spAutoFit/>
            </a:bodyPr>
            <a:lstStyle/>
            <a:p>
              <a:r>
                <a:rPr lang="en-US" sz="2400" dirty="0"/>
                <a:t>Produce a program; test &amp; debug it;  reflect on it</a:t>
              </a:r>
            </a:p>
          </p:txBody>
        </p:sp>
      </p:grpSp>
      <p:pic>
        <p:nvPicPr>
          <p:cNvPr id="26" name="Picture 4" descr="http://listverse.com/wp-content/uploads/2012/04/confused-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2444709"/>
            <a:ext cx="1577604" cy="11441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04906" y="4987636"/>
            <a:ext cx="184666" cy="369332"/>
          </a:xfrm>
          <a:prstGeom prst="rect">
            <a:avLst/>
          </a:prstGeom>
          <a:noFill/>
        </p:spPr>
        <p:txBody>
          <a:bodyPr wrap="none" rtlCol="0">
            <a:spAutoFit/>
          </a:bodyPr>
          <a:lstStyle/>
          <a:p>
            <a:endParaRPr lang="en-US" dirty="0"/>
          </a:p>
        </p:txBody>
      </p:sp>
      <p:pic>
        <p:nvPicPr>
          <p:cNvPr id="28" name="Picture 2" descr="http://www.cosmofoundation.com/images/PC-Lab-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22" y="3898647"/>
            <a:ext cx="1577605" cy="104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9607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List </a:t>
            </a:r>
            <a:r>
              <a:rPr lang="en-US" sz="2400" dirty="0" smtClean="0"/>
              <a:t>(http://</a:t>
            </a:r>
            <a:r>
              <a:rPr lang="en-US" sz="2400" dirty="0" err="1" smtClean="0"/>
              <a:t>www.cs.uni.edu</a:t>
            </a:r>
            <a:r>
              <a:rPr lang="en-US" sz="2400" dirty="0" smtClean="0"/>
              <a:t>/~east/</a:t>
            </a:r>
            <a:r>
              <a:rPr lang="en-US" sz="2400" dirty="0" err="1" smtClean="0"/>
              <a:t>PcPI</a:t>
            </a:r>
            <a:r>
              <a:rPr lang="en-US" sz="2400" dirty="0" smtClean="0"/>
              <a:t>/</a:t>
            </a:r>
            <a:r>
              <a:rPr lang="en-US" sz="2400" dirty="0" err="1" smtClean="0"/>
              <a:t>problem_list.html</a:t>
            </a:r>
            <a:r>
              <a:rPr lang="en-US" sz="2400" dirty="0" smtClean="0"/>
              <a:t>)</a:t>
            </a:r>
            <a:endParaRPr lang="en-US" sz="2400" dirty="0"/>
          </a:p>
        </p:txBody>
      </p:sp>
      <p:sp>
        <p:nvSpPr>
          <p:cNvPr id="3" name="Content Placeholder 2"/>
          <p:cNvSpPr>
            <a:spLocks noGrp="1"/>
          </p:cNvSpPr>
          <p:nvPr>
            <p:ph idx="1"/>
          </p:nvPr>
        </p:nvSpPr>
        <p:spPr/>
        <p:txBody>
          <a:bodyPr/>
          <a:lstStyle/>
          <a:p>
            <a:r>
              <a:rPr lang="en-US" dirty="0" smtClean="0">
                <a:hlinkClick r:id="rId3"/>
              </a:rPr>
              <a:t>The list document</a:t>
            </a:r>
            <a:endParaRPr lang="en-US" dirty="0" smtClean="0"/>
          </a:p>
          <a:p>
            <a:r>
              <a:rPr lang="en-US" dirty="0" smtClean="0">
                <a:hlinkClick r:id="rId4"/>
              </a:rPr>
              <a:t>Programming fundamentals practice</a:t>
            </a:r>
            <a:endParaRPr lang="en-US" dirty="0" smtClean="0"/>
          </a:p>
          <a:p>
            <a:pPr lvl="1"/>
            <a:r>
              <a:rPr lang="en-US" dirty="0" smtClean="0"/>
              <a:t>Sequence: data and actions on data—numeric, string, </a:t>
            </a:r>
            <a:r>
              <a:rPr lang="en-US" dirty="0" err="1" smtClean="0"/>
              <a:t>boolean</a:t>
            </a:r>
            <a:r>
              <a:rPr lang="en-US" dirty="0" smtClean="0"/>
              <a:t>, GUI</a:t>
            </a:r>
          </a:p>
          <a:p>
            <a:pPr lvl="1"/>
            <a:r>
              <a:rPr lang="en-US" dirty="0" smtClean="0"/>
              <a:t>Selection</a:t>
            </a:r>
          </a:p>
          <a:p>
            <a:pPr lvl="1"/>
            <a:r>
              <a:rPr lang="en-US" dirty="0" smtClean="0"/>
              <a:t>Repetition</a:t>
            </a:r>
          </a:p>
          <a:p>
            <a:r>
              <a:rPr lang="en-US" dirty="0" smtClean="0">
                <a:hlinkClick r:id="rId5"/>
              </a:rPr>
              <a:t>Final exam problems</a:t>
            </a:r>
            <a:endParaRPr lang="en-US" dirty="0" smtClean="0"/>
          </a:p>
          <a:p>
            <a:r>
              <a:rPr lang="en-US" dirty="0" smtClean="0">
                <a:hlinkClick r:id="rId6"/>
              </a:rPr>
              <a:t>Project problems</a:t>
            </a:r>
            <a:endParaRPr lang="en-US" dirty="0" smtClean="0"/>
          </a:p>
          <a:p>
            <a:pPr lvl="1"/>
            <a:endParaRPr lang="en-US" dirty="0"/>
          </a:p>
        </p:txBody>
      </p:sp>
    </p:spTree>
    <p:extLst>
      <p:ext uri="{BB962C8B-B14F-4D97-AF65-F5344CB8AC3E}">
        <p14:creationId xmlns:p14="http://schemas.microsoft.com/office/powerpoint/2010/main" val="3690123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Presentation Caveat</a:t>
            </a:r>
            <a:endParaRPr lang="en-US" sz="2400" dirty="0"/>
          </a:p>
        </p:txBody>
      </p:sp>
      <p:sp>
        <p:nvSpPr>
          <p:cNvPr id="3" name="Content Placeholder 2"/>
          <p:cNvSpPr>
            <a:spLocks noGrp="1"/>
          </p:cNvSpPr>
          <p:nvPr>
            <p:ph idx="1"/>
          </p:nvPr>
        </p:nvSpPr>
        <p:spPr/>
        <p:txBody>
          <a:bodyPr/>
          <a:lstStyle/>
          <a:p>
            <a:r>
              <a:rPr lang="en-US" dirty="0" smtClean="0"/>
              <a:t>Problem list is for teachers, not students</a:t>
            </a:r>
          </a:p>
          <a:p>
            <a:r>
              <a:rPr lang="en-US" dirty="0" smtClean="0"/>
              <a:t>Choose or phrase problems for students depending on your goals</a:t>
            </a:r>
          </a:p>
          <a:p>
            <a:pPr lvl="1">
              <a:spcBef>
                <a:spcPts val="1100"/>
              </a:spcBef>
            </a:pPr>
            <a:r>
              <a:rPr lang="en-US" sz="1200" dirty="0" smtClean="0"/>
              <a:t>General/vague to encourage problem-understanding </a:t>
            </a:r>
            <a:r>
              <a:rPr lang="en-US" sz="1200" dirty="0" smtClean="0"/>
              <a:t>behavior</a:t>
            </a:r>
            <a:endParaRPr lang="en-US" sz="1200" dirty="0" smtClean="0"/>
          </a:p>
          <a:p>
            <a:pPr lvl="1">
              <a:spcBef>
                <a:spcPts val="1100"/>
              </a:spcBef>
            </a:pPr>
            <a:r>
              <a:rPr lang="en-US" sz="1200" dirty="0" smtClean="0"/>
              <a:t>Vague/multi-step to encourage decomposition &amp; problem </a:t>
            </a:r>
            <a:r>
              <a:rPr lang="en-US" sz="1200" dirty="0" smtClean="0"/>
              <a:t>representation</a:t>
            </a:r>
          </a:p>
          <a:p>
            <a:pPr lvl="1">
              <a:spcBef>
                <a:spcPts val="1100"/>
              </a:spcBef>
            </a:pPr>
            <a:r>
              <a:rPr lang="en-US" sz="1200" dirty="0" smtClean="0"/>
              <a:t>Missing </a:t>
            </a:r>
            <a:r>
              <a:rPr lang="en-US" sz="1200" dirty="0" smtClean="0"/>
              <a:t>domain knowledge to encourage information </a:t>
            </a:r>
            <a:r>
              <a:rPr lang="en-US" sz="1200" dirty="0" smtClean="0"/>
              <a:t>seeking</a:t>
            </a:r>
            <a:endParaRPr lang="en-US" sz="1200" dirty="0" smtClean="0"/>
          </a:p>
          <a:p>
            <a:pPr lvl="1">
              <a:spcBef>
                <a:spcPts val="1100"/>
              </a:spcBef>
            </a:pPr>
            <a:r>
              <a:rPr lang="en-US" sz="1200" dirty="0" smtClean="0"/>
              <a:t>Referring </a:t>
            </a:r>
            <a:r>
              <a:rPr lang="en-US" sz="1200" dirty="0"/>
              <a:t>to prior or future problem or some experience to motivate the current problem or student </a:t>
            </a:r>
            <a:r>
              <a:rPr lang="en-US" sz="1200" dirty="0" smtClean="0"/>
              <a:t>enthusiasm</a:t>
            </a:r>
            <a:endParaRPr lang="en-US" sz="1200" dirty="0" smtClean="0"/>
          </a:p>
          <a:p>
            <a:pPr lvl="1">
              <a:spcBef>
                <a:spcPts val="1100"/>
              </a:spcBef>
            </a:pPr>
            <a:r>
              <a:rPr lang="en-US" sz="1200" dirty="0" smtClean="0"/>
              <a:t>As </a:t>
            </a:r>
            <a:r>
              <a:rPr lang="en-US" sz="1200" dirty="0" smtClean="0"/>
              <a:t>needed to force use of some language feature or programming </a:t>
            </a:r>
            <a:r>
              <a:rPr lang="en-US" sz="1200" dirty="0" err="1" smtClean="0"/>
              <a:t>fundamentatal</a:t>
            </a:r>
            <a:r>
              <a:rPr lang="en-US" sz="1200" dirty="0" smtClean="0"/>
              <a:t>—</a:t>
            </a:r>
            <a:r>
              <a:rPr lang="en-US" sz="1200" dirty="0" smtClean="0"/>
              <a:t>selection, repetition, </a:t>
            </a:r>
            <a:r>
              <a:rPr lang="en-US" sz="1200" dirty="0" smtClean="0"/>
              <a:t>modularization</a:t>
            </a:r>
            <a:endParaRPr lang="en-US" sz="1200" dirty="0" smtClean="0"/>
          </a:p>
        </p:txBody>
      </p:sp>
    </p:spTree>
    <p:extLst>
      <p:ext uri="{BB962C8B-B14F-4D97-AF65-F5344CB8AC3E}">
        <p14:creationId xmlns:p14="http://schemas.microsoft.com/office/powerpoint/2010/main" val="1997314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Hybrid </a:t>
            </a:r>
            <a:r>
              <a:rPr lang="en-US" dirty="0" smtClean="0"/>
              <a:t>car Alternatives</a:t>
            </a:r>
            <a:endParaRPr lang="en-US" dirty="0"/>
          </a:p>
        </p:txBody>
      </p:sp>
      <p:sp>
        <p:nvSpPr>
          <p:cNvPr id="3" name="Content Placeholder 2"/>
          <p:cNvSpPr>
            <a:spLocks noGrp="1"/>
          </p:cNvSpPr>
          <p:nvPr>
            <p:ph idx="1"/>
          </p:nvPr>
        </p:nvSpPr>
        <p:spPr>
          <a:xfrm>
            <a:off x="680321" y="2336873"/>
            <a:ext cx="11511679" cy="3987898"/>
          </a:xfrm>
        </p:spPr>
        <p:txBody>
          <a:bodyPr>
            <a:noAutofit/>
          </a:bodyPr>
          <a:lstStyle/>
          <a:p>
            <a:r>
              <a:rPr lang="en-US" sz="2800" dirty="0" smtClean="0"/>
              <a:t>Should I buy a hybrid </a:t>
            </a:r>
            <a:r>
              <a:rPr lang="en-US" sz="2800" dirty="0" smtClean="0"/>
              <a:t>car?</a:t>
            </a:r>
            <a:endParaRPr lang="en-US" sz="2800" dirty="0"/>
          </a:p>
          <a:p>
            <a:r>
              <a:rPr lang="en-US" sz="2800" dirty="0" smtClean="0"/>
              <a:t>How </a:t>
            </a:r>
            <a:r>
              <a:rPr lang="en-US" sz="2800" dirty="0" smtClean="0"/>
              <a:t>much money can I save if I buy a </a:t>
            </a:r>
            <a:r>
              <a:rPr lang="en-US" sz="2800" dirty="0"/>
              <a:t>h</a:t>
            </a:r>
            <a:r>
              <a:rPr lang="en-US" sz="2800" dirty="0" smtClean="0"/>
              <a:t>ybrid car</a:t>
            </a:r>
            <a:r>
              <a:rPr lang="en-US" sz="2800" dirty="0" smtClean="0"/>
              <a:t>?</a:t>
            </a:r>
            <a:endParaRPr lang="en-US" sz="2800" dirty="0"/>
          </a:p>
          <a:p>
            <a:r>
              <a:rPr lang="en-US" sz="2800" dirty="0"/>
              <a:t>You have your eye on the new hybrid car, which is advertised to get 51 mpg.   Your current car only gets 28 mpg.  Considering the national average price of gas, you could save a lot of money!  Assume that you drive 12,000 miles per year; how much can you save in annual gas expenses</a:t>
            </a:r>
            <a:r>
              <a:rPr lang="en-US" sz="2800" dirty="0" smtClean="0"/>
              <a:t>?</a:t>
            </a:r>
          </a:p>
          <a:p>
            <a:r>
              <a:rPr lang="en-US" sz="2800" dirty="0" smtClean="0"/>
              <a:t>Should I buy a hybrid car?  Include cost of the car, cost of fuel, and emissions in your decision making.</a:t>
            </a:r>
            <a:endParaRPr lang="en-US" sz="2800" dirty="0" smtClean="0"/>
          </a:p>
        </p:txBody>
      </p:sp>
    </p:spTree>
    <p:extLst>
      <p:ext uri="{BB962C8B-B14F-4D97-AF65-F5344CB8AC3E}">
        <p14:creationId xmlns:p14="http://schemas.microsoft.com/office/powerpoint/2010/main" val="24507480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2869895"/>
            <a:ext cx="2632847" cy="1090788"/>
          </a:xfrm>
        </p:spPr>
        <p:txBody>
          <a:bodyPr/>
          <a:lstStyle/>
          <a:p>
            <a:pPr algn="l"/>
            <a:r>
              <a:rPr lang="en-US" dirty="0" smtClean="0"/>
              <a:t>Thank You!</a:t>
            </a:r>
            <a:endParaRPr lang="en-US" dirty="0"/>
          </a:p>
        </p:txBody>
      </p:sp>
      <p:pic>
        <p:nvPicPr>
          <p:cNvPr id="6" name="Picture 5" descr="http://www.cs.uni.edu/~east/images/j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80" y="170270"/>
            <a:ext cx="1769633" cy="186401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484168" y="311055"/>
            <a:ext cx="9613860"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a:t>J. Philip </a:t>
            </a:r>
            <a:r>
              <a:rPr lang="en-US" sz="2800" dirty="0" smtClean="0"/>
              <a:t>East</a:t>
            </a:r>
          </a:p>
          <a:p>
            <a:pPr algn="l"/>
            <a:r>
              <a:rPr lang="en-US" sz="2800" dirty="0"/>
              <a:t>University of Northern Iowa 	</a:t>
            </a:r>
            <a:endParaRPr lang="en-US" sz="2800" dirty="0" smtClean="0"/>
          </a:p>
          <a:p>
            <a:pPr algn="l"/>
            <a:r>
              <a:rPr lang="en-US" sz="2800" u="sng" dirty="0" smtClean="0">
                <a:hlinkClick r:id="rId4"/>
              </a:rPr>
              <a:t>east@cs.uni.edu</a:t>
            </a:r>
            <a:r>
              <a:rPr lang="en-US" sz="2800" dirty="0"/>
              <a:t>	</a:t>
            </a:r>
          </a:p>
        </p:txBody>
      </p:sp>
      <p:sp>
        <p:nvSpPr>
          <p:cNvPr id="4" name="Text Placeholder 3"/>
          <p:cNvSpPr>
            <a:spLocks noGrp="1"/>
          </p:cNvSpPr>
          <p:nvPr>
            <p:ph type="body" idx="1"/>
          </p:nvPr>
        </p:nvSpPr>
        <p:spPr>
          <a:xfrm>
            <a:off x="2083892" y="166623"/>
            <a:ext cx="4993942" cy="1704017"/>
          </a:xfrm>
        </p:spPr>
        <p:txBody>
          <a:bodyPr/>
          <a:lstStyle/>
          <a:p>
            <a:endParaRPr lang="en-US" dirty="0"/>
          </a:p>
        </p:txBody>
      </p:sp>
      <p:sp>
        <p:nvSpPr>
          <p:cNvPr id="8" name="Text Placeholder 2"/>
          <p:cNvSpPr txBox="1">
            <a:spLocks/>
          </p:cNvSpPr>
          <p:nvPr/>
        </p:nvSpPr>
        <p:spPr>
          <a:xfrm>
            <a:off x="2096223" y="4295140"/>
            <a:ext cx="4981611"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Stephen Hughes</a:t>
            </a:r>
          </a:p>
          <a:p>
            <a:pPr algn="l"/>
            <a:r>
              <a:rPr lang="en-US" sz="2800" dirty="0" smtClean="0"/>
              <a:t>Coe College</a:t>
            </a:r>
          </a:p>
          <a:p>
            <a:pPr algn="l"/>
            <a:r>
              <a:rPr lang="en-US" sz="2800" dirty="0" smtClean="0">
                <a:hlinkClick r:id="rId5" action="ppaction://hlinkfile"/>
              </a:rPr>
              <a:t>shughes@coe.edu</a:t>
            </a:r>
            <a:endParaRPr lang="en-US" sz="2800" dirty="0" smtClean="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788" y="4295140"/>
            <a:ext cx="1749450" cy="2156460"/>
          </a:xfrm>
          <a:prstGeom prst="rect">
            <a:avLst/>
          </a:prstGeom>
        </p:spPr>
      </p:pic>
      <p:sp>
        <p:nvSpPr>
          <p:cNvPr id="11" name="Title 1"/>
          <p:cNvSpPr txBox="1">
            <a:spLocks/>
          </p:cNvSpPr>
          <p:nvPr/>
        </p:nvSpPr>
        <p:spPr>
          <a:xfrm>
            <a:off x="7035709" y="2875059"/>
            <a:ext cx="2632847" cy="10907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r>
              <a:rPr lang="en-US" dirty="0" smtClean="0"/>
              <a:t>Questions?</a:t>
            </a:r>
            <a:endParaRPr lang="en-US" dirty="0"/>
          </a:p>
        </p:txBody>
      </p:sp>
    </p:spTree>
    <p:extLst>
      <p:ext uri="{BB962C8B-B14F-4D97-AF65-F5344CB8AC3E}">
        <p14:creationId xmlns:p14="http://schemas.microsoft.com/office/powerpoint/2010/main" val="38468535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33111"/>
            <a:ext cx="8952104" cy="1571073"/>
          </a:xfrm>
        </p:spPr>
        <p:txBody>
          <a:bodyPr/>
          <a:lstStyle/>
          <a:p>
            <a:pPr algn="ctr">
              <a:lnSpc>
                <a:spcPct val="100000"/>
              </a:lnSpc>
              <a:spcBef>
                <a:spcPts val="0"/>
              </a:spcBef>
              <a:defRPr/>
            </a:pPr>
            <a:r>
              <a:rPr lang="en-US" sz="3600" dirty="0"/>
              <a:t>http://</a:t>
            </a:r>
            <a:r>
              <a:rPr lang="en-US" sz="3600" dirty="0" err="1"/>
              <a:t>www.cs.uni.edu</a:t>
            </a:r>
            <a:r>
              <a:rPr lang="en-US" sz="3600" dirty="0"/>
              <a:t>/~east/</a:t>
            </a:r>
            <a:r>
              <a:rPr lang="en-US" sz="3600" dirty="0" err="1"/>
              <a:t>PcPI</a:t>
            </a:r>
            <a:r>
              <a:rPr lang="en-US" sz="3600" dirty="0"/>
              <a:t>/</a:t>
            </a:r>
            <a:br>
              <a:rPr lang="en-US" sz="3600" dirty="0"/>
            </a:br>
            <a:endParaRPr lang="en-US" sz="3600" dirty="0"/>
          </a:p>
        </p:txBody>
      </p:sp>
      <p:sp>
        <p:nvSpPr>
          <p:cNvPr id="3" name="Subtitle 2"/>
          <p:cNvSpPr>
            <a:spLocks noGrp="1"/>
          </p:cNvSpPr>
          <p:nvPr>
            <p:ph type="subTitle" idx="1"/>
          </p:nvPr>
        </p:nvSpPr>
        <p:spPr/>
        <p:txBody>
          <a:bodyPr/>
          <a:lstStyle/>
          <a:p>
            <a:endParaRPr lang="en-US"/>
          </a:p>
        </p:txBody>
      </p:sp>
      <p:pic>
        <p:nvPicPr>
          <p:cNvPr id="5" name="Picture 4" descr="ProbL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338" y="2609409"/>
            <a:ext cx="1645091" cy="1645091"/>
          </a:xfrm>
          <a:prstGeom prst="rect">
            <a:avLst/>
          </a:prstGeom>
        </p:spPr>
      </p:pic>
    </p:spTree>
    <p:extLst>
      <p:ext uri="{BB962C8B-B14F-4D97-AF65-F5344CB8AC3E}">
        <p14:creationId xmlns:p14="http://schemas.microsoft.com/office/powerpoint/2010/main" val="28558844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 Example</a:t>
            </a:r>
            <a:endParaRPr lang="en-US" sz="2400" dirty="0"/>
          </a:p>
        </p:txBody>
      </p:sp>
      <p:sp>
        <p:nvSpPr>
          <p:cNvPr id="3" name="Content Placeholder 2"/>
          <p:cNvSpPr>
            <a:spLocks noGrp="1"/>
          </p:cNvSpPr>
          <p:nvPr>
            <p:ph idx="1"/>
          </p:nvPr>
        </p:nvSpPr>
        <p:spPr>
          <a:xfrm>
            <a:off x="680321" y="2336873"/>
            <a:ext cx="10976236" cy="4070878"/>
          </a:xfrm>
        </p:spPr>
        <p:txBody>
          <a:bodyPr>
            <a:normAutofit/>
          </a:bodyPr>
          <a:lstStyle/>
          <a:p>
            <a:pPr marL="0" indent="0">
              <a:buNone/>
            </a:pPr>
            <a:r>
              <a:rPr lang="en-US" sz="3600" dirty="0" smtClean="0"/>
              <a:t>Password strength</a:t>
            </a:r>
          </a:p>
          <a:p>
            <a:pPr lvl="1"/>
            <a:r>
              <a:rPr lang="en-US" dirty="0" smtClean="0"/>
              <a:t>User supplies information about the password (length, UC, LC, digits, word, other)</a:t>
            </a:r>
          </a:p>
          <a:p>
            <a:pPr lvl="1"/>
            <a:r>
              <a:rPr lang="en-US" dirty="0" smtClean="0"/>
              <a:t>User supplies the password</a:t>
            </a:r>
            <a:endParaRPr lang="en-US" sz="3600" dirty="0" smtClean="0"/>
          </a:p>
          <a:p>
            <a:pPr marL="0" indent="0">
              <a:buNone/>
            </a:pPr>
            <a:r>
              <a:rPr lang="en-US" sz="3600" dirty="0" smtClean="0"/>
              <a:t>Why can’t I solve this problem?</a:t>
            </a:r>
            <a:endParaRPr lang="en-US" sz="3600" dirty="0"/>
          </a:p>
        </p:txBody>
      </p:sp>
    </p:spTree>
    <p:extLst>
      <p:ext uri="{BB962C8B-B14F-4D97-AF65-F5344CB8AC3E}">
        <p14:creationId xmlns:p14="http://schemas.microsoft.com/office/powerpoint/2010/main" val="32808164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rlin">
  <a:themeElements>
    <a:clrScheme name="Custom 1">
      <a:dk1>
        <a:sysClr val="windowText" lastClr="000000"/>
      </a:dk1>
      <a:lt1>
        <a:sysClr val="window" lastClr="FFFFFF"/>
      </a:lt1>
      <a:dk2>
        <a:srgbClr val="8D4585"/>
      </a:dk2>
      <a:lt2>
        <a:srgbClr val="E7E6E6"/>
      </a:lt2>
      <a:accent1>
        <a:srgbClr val="D49F54"/>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14582</TotalTime>
  <Words>3450</Words>
  <Application>Microsoft Macintosh PowerPoint</Application>
  <PresentationFormat>Custom</PresentationFormat>
  <Paragraphs>208</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Berlin</vt:lpstr>
      <vt:lpstr>Problem-centric Programming:  (Current) Problem List</vt:lpstr>
      <vt:lpstr>“Why can’t I write this program?”</vt:lpstr>
      <vt:lpstr>“Why can’t I write this program?”</vt:lpstr>
      <vt:lpstr>The List (http://www.cs.uni.edu/~east/PcPI/problem_list.html)</vt:lpstr>
      <vt:lpstr>Problem Presentation Caveat</vt:lpstr>
      <vt:lpstr>Some Hybrid car Alternatives</vt:lpstr>
      <vt:lpstr>Thank You!</vt:lpstr>
      <vt:lpstr>http://www.cs.uni.edu/~east/PcPI/ </vt:lpstr>
      <vt:lpstr> An Example</vt:lpstr>
      <vt:lpstr>How strong is your password?</vt:lpstr>
      <vt:lpstr>How  long would it take a computer to guess your password?</vt:lpstr>
      <vt:lpstr>How  long would it take a computer to guess your password?</vt:lpstr>
      <vt:lpstr>Can the computer guess my password in less than a week?</vt:lpstr>
      <vt:lpstr>How  long would it take a computer to guess your password?</vt:lpstr>
      <vt:lpstr>Our Problem List:  Abstraction</vt:lpstr>
      <vt:lpstr>Hybrid Car</vt:lpstr>
      <vt:lpstr>Our List:</vt:lpstr>
      <vt:lpstr>Problem selection can help (or hurt) understanding</vt:lpstr>
      <vt:lpstr>Encourage natural language solutions first which are then translated into code.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sthughes</dc:creator>
  <cp:lastModifiedBy>J. Philip East</cp:lastModifiedBy>
  <cp:revision>255</cp:revision>
  <dcterms:created xsi:type="dcterms:W3CDTF">2014-07-13T20:22:02Z</dcterms:created>
  <dcterms:modified xsi:type="dcterms:W3CDTF">2016-06-30T22:10:24Z</dcterms:modified>
</cp:coreProperties>
</file>